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notesSlides/notesSlide35.xml" ContentType="application/vnd.openxmlformats-officedocument.presentationml.notesSlide+xml"/>
  <Override PartName="/ppt/theme/themeOverride35.xml" ContentType="application/vnd.openxmlformats-officedocument.themeOverride+xml"/>
  <Override PartName="/ppt/notesSlides/notesSlide36.xml" ContentType="application/vnd.openxmlformats-officedocument.presentationml.notesSlide+xml"/>
  <Override PartName="/ppt/theme/themeOverride36.xml" ContentType="application/vnd.openxmlformats-officedocument.themeOverride+xml"/>
  <Override PartName="/ppt/notesSlides/notesSlide37.xml" ContentType="application/vnd.openxmlformats-officedocument.presentationml.notesSlide+xml"/>
  <Override PartName="/ppt/theme/themeOverride37.xml" ContentType="application/vnd.openxmlformats-officedocument.themeOverride+xml"/>
  <Override PartName="/ppt/notesSlides/notesSlide38.xml" ContentType="application/vnd.openxmlformats-officedocument.presentationml.notesSlide+xml"/>
  <Override PartName="/ppt/theme/themeOverride38.xml" ContentType="application/vnd.openxmlformats-officedocument.themeOverride+xml"/>
  <Override PartName="/ppt/notesSlides/notesSlide39.xml" ContentType="application/vnd.openxmlformats-officedocument.presentationml.notesSlide+xml"/>
  <Override PartName="/ppt/theme/themeOverride39.xml" ContentType="application/vnd.openxmlformats-officedocument.themeOverride+xml"/>
  <Override PartName="/ppt/notesSlides/notesSlide40.xml" ContentType="application/vnd.openxmlformats-officedocument.presentationml.notesSlide+xml"/>
  <Override PartName="/ppt/theme/themeOverride40.xml" ContentType="application/vnd.openxmlformats-officedocument.themeOverride+xml"/>
  <Override PartName="/ppt/notesSlides/notesSlide41.xml" ContentType="application/vnd.openxmlformats-officedocument.presentationml.notesSlide+xml"/>
  <Override PartName="/ppt/theme/themeOverride41.xml" ContentType="application/vnd.openxmlformats-officedocument.themeOverride+xml"/>
  <Override PartName="/ppt/notesSlides/notesSlide42.xml" ContentType="application/vnd.openxmlformats-officedocument.presentationml.notesSlide+xml"/>
  <Override PartName="/ppt/theme/themeOverride42.xml" ContentType="application/vnd.openxmlformats-officedocument.themeOverride+xml"/>
  <Override PartName="/ppt/notesSlides/notesSlide43.xml" ContentType="application/vnd.openxmlformats-officedocument.presentationml.notesSlide+xml"/>
  <Override PartName="/ppt/theme/themeOverride43.xml" ContentType="application/vnd.openxmlformats-officedocument.themeOverride+xml"/>
  <Override PartName="/ppt/notesSlides/notesSlide44.xml" ContentType="application/vnd.openxmlformats-officedocument.presentationml.notesSlide+xml"/>
  <Override PartName="/ppt/theme/themeOverride44.xml" ContentType="application/vnd.openxmlformats-officedocument.themeOverride+xml"/>
  <Override PartName="/ppt/notesSlides/notesSlide45.xml" ContentType="application/vnd.openxmlformats-officedocument.presentationml.notesSlide+xml"/>
  <Override PartName="/ppt/theme/themeOverride45.xml" ContentType="application/vnd.openxmlformats-officedocument.themeOverride+xml"/>
  <Override PartName="/ppt/notesSlides/notesSlide46.xml" ContentType="application/vnd.openxmlformats-officedocument.presentationml.notesSlide+xml"/>
  <Override PartName="/ppt/theme/themeOverride46.xml" ContentType="application/vnd.openxmlformats-officedocument.themeOverride+xml"/>
  <Override PartName="/ppt/notesSlides/notesSlide47.xml" ContentType="application/vnd.openxmlformats-officedocument.presentationml.notesSlide+xml"/>
  <Override PartName="/ppt/theme/themeOverride47.xml" ContentType="application/vnd.openxmlformats-officedocument.themeOverride+xml"/>
  <Override PartName="/ppt/notesSlides/notesSlide48.xml" ContentType="application/vnd.openxmlformats-officedocument.presentationml.notesSlide+xml"/>
  <Override PartName="/ppt/theme/themeOverride48.xml" ContentType="application/vnd.openxmlformats-officedocument.themeOverride+xml"/>
  <Override PartName="/ppt/notesSlides/notesSlide49.xml" ContentType="application/vnd.openxmlformats-officedocument.presentationml.notesSlide+xml"/>
  <Override PartName="/ppt/theme/themeOverride49.xml" ContentType="application/vnd.openxmlformats-officedocument.themeOverride+xml"/>
  <Override PartName="/ppt/notesSlides/notesSlide50.xml" ContentType="application/vnd.openxmlformats-officedocument.presentationml.notesSlide+xml"/>
  <Override PartName="/ppt/theme/themeOverride50.xml" ContentType="application/vnd.openxmlformats-officedocument.themeOverride+xml"/>
  <Override PartName="/ppt/notesSlides/notesSlide51.xml" ContentType="application/vnd.openxmlformats-officedocument.presentationml.notesSlide+xml"/>
  <Override PartName="/ppt/theme/themeOverride51.xml" ContentType="application/vnd.openxmlformats-officedocument.themeOverride+xml"/>
  <Override PartName="/ppt/notesSlides/notesSlide52.xml" ContentType="application/vnd.openxmlformats-officedocument.presentationml.notesSlide+xml"/>
  <Override PartName="/ppt/theme/themeOverride52.xml" ContentType="application/vnd.openxmlformats-officedocument.themeOverride+xml"/>
  <Override PartName="/ppt/notesSlides/notesSlide53.xml" ContentType="application/vnd.openxmlformats-officedocument.presentationml.notesSlide+xml"/>
  <Override PartName="/ppt/theme/themeOverride53.xml" ContentType="application/vnd.openxmlformats-officedocument.themeOverride+xml"/>
  <Override PartName="/ppt/notesSlides/notesSlide54.xml" ContentType="application/vnd.openxmlformats-officedocument.presentationml.notesSlide+xml"/>
  <Override PartName="/ppt/theme/themeOverride54.xml" ContentType="application/vnd.openxmlformats-officedocument.themeOverride+xml"/>
  <Override PartName="/ppt/notesSlides/notesSlide55.xml" ContentType="application/vnd.openxmlformats-officedocument.presentationml.notesSlide+xml"/>
  <Override PartName="/ppt/theme/themeOverride55.xml" ContentType="application/vnd.openxmlformats-officedocument.themeOverride+xml"/>
  <Override PartName="/ppt/notesSlides/notesSlide56.xml" ContentType="application/vnd.openxmlformats-officedocument.presentationml.notesSlide+xml"/>
  <Override PartName="/ppt/theme/themeOverride56.xml" ContentType="application/vnd.openxmlformats-officedocument.themeOverride+xml"/>
  <Override PartName="/ppt/notesSlides/notesSlide57.xml" ContentType="application/vnd.openxmlformats-officedocument.presentationml.notesSlide+xml"/>
  <Override PartName="/ppt/theme/themeOverride57.xml" ContentType="application/vnd.openxmlformats-officedocument.themeOverride+xml"/>
  <Override PartName="/ppt/notesSlides/notesSlide58.xml" ContentType="application/vnd.openxmlformats-officedocument.presentationml.notesSlide+xml"/>
  <Override PartName="/ppt/theme/themeOverride58.xml" ContentType="application/vnd.openxmlformats-officedocument.themeOverride+xml"/>
  <Override PartName="/ppt/notesSlides/notesSlide59.xml" ContentType="application/vnd.openxmlformats-officedocument.presentationml.notesSlide+xml"/>
  <Override PartName="/ppt/theme/themeOverride59.xml" ContentType="application/vnd.openxmlformats-officedocument.themeOverride+xml"/>
  <Override PartName="/ppt/notesSlides/notesSlide60.xml" ContentType="application/vnd.openxmlformats-officedocument.presentationml.notesSlide+xml"/>
  <Override PartName="/ppt/theme/themeOverride60.xml" ContentType="application/vnd.openxmlformats-officedocument.themeOverride+xml"/>
  <Override PartName="/ppt/notesSlides/notesSlide61.xml" ContentType="application/vnd.openxmlformats-officedocument.presentationml.notesSlide+xml"/>
  <Override PartName="/ppt/theme/themeOverride61.xml" ContentType="application/vnd.openxmlformats-officedocument.themeOverride+xml"/>
  <Override PartName="/ppt/notesSlides/notesSlide62.xml" ContentType="application/vnd.openxmlformats-officedocument.presentationml.notesSlide+xml"/>
  <Override PartName="/ppt/theme/themeOverride62.xml" ContentType="application/vnd.openxmlformats-officedocument.themeOverride+xml"/>
  <Override PartName="/ppt/notesSlides/notesSlide63.xml" ContentType="application/vnd.openxmlformats-officedocument.presentationml.notesSlide+xml"/>
  <Override PartName="/ppt/theme/themeOverride63.xml" ContentType="application/vnd.openxmlformats-officedocument.themeOverride+xml"/>
  <Override PartName="/ppt/notesSlides/notesSlide64.xml" ContentType="application/vnd.openxmlformats-officedocument.presentationml.notesSlide+xml"/>
  <Override PartName="/ppt/theme/themeOverride64.xml" ContentType="application/vnd.openxmlformats-officedocument.themeOverride+xml"/>
  <Override PartName="/ppt/notesSlides/notesSlide65.xml" ContentType="application/vnd.openxmlformats-officedocument.presentationml.notesSlide+xml"/>
  <Override PartName="/ppt/theme/themeOverride65.xml" ContentType="application/vnd.openxmlformats-officedocument.themeOverride+xml"/>
  <Override PartName="/ppt/notesSlides/notesSlide66.xml" ContentType="application/vnd.openxmlformats-officedocument.presentationml.notesSlide+xml"/>
  <Override PartName="/ppt/theme/themeOverride66.xml" ContentType="application/vnd.openxmlformats-officedocument.themeOverride+xml"/>
  <Override PartName="/ppt/notesSlides/notesSlide67.xml" ContentType="application/vnd.openxmlformats-officedocument.presentationml.notesSlide+xml"/>
  <Override PartName="/ppt/theme/themeOverride67.xml" ContentType="application/vnd.openxmlformats-officedocument.themeOverride+xml"/>
  <Override PartName="/ppt/notesSlides/notesSlide68.xml" ContentType="application/vnd.openxmlformats-officedocument.presentationml.notesSlide+xml"/>
  <Override PartName="/ppt/theme/themeOverride68.xml" ContentType="application/vnd.openxmlformats-officedocument.themeOverride+xml"/>
  <Override PartName="/ppt/notesSlides/notesSlide69.xml" ContentType="application/vnd.openxmlformats-officedocument.presentationml.notesSlide+xml"/>
  <Override PartName="/ppt/theme/themeOverride69.xml" ContentType="application/vnd.openxmlformats-officedocument.themeOverride+xml"/>
  <Override PartName="/ppt/notesSlides/notesSlide70.xml" ContentType="application/vnd.openxmlformats-officedocument.presentationml.notesSlide+xml"/>
  <Override PartName="/ppt/theme/themeOverride70.xml" ContentType="application/vnd.openxmlformats-officedocument.themeOverride+xml"/>
  <Override PartName="/ppt/notesSlides/notesSlide71.xml" ContentType="application/vnd.openxmlformats-officedocument.presentationml.notesSlide+xml"/>
  <Override PartName="/ppt/theme/themeOverride71.xml" ContentType="application/vnd.openxmlformats-officedocument.themeOverride+xml"/>
  <Override PartName="/ppt/notesSlides/notesSlide72.xml" ContentType="application/vnd.openxmlformats-officedocument.presentationml.notesSlide+xml"/>
  <Override PartName="/ppt/theme/themeOverride72.xml" ContentType="application/vnd.openxmlformats-officedocument.themeOverride+xml"/>
  <Override PartName="/ppt/notesSlides/notesSlide73.xml" ContentType="application/vnd.openxmlformats-officedocument.presentationml.notesSlide+xml"/>
  <Override PartName="/ppt/theme/themeOverride73.xml" ContentType="application/vnd.openxmlformats-officedocument.themeOverride+xml"/>
  <Override PartName="/ppt/notesSlides/notesSlide74.xml" ContentType="application/vnd.openxmlformats-officedocument.presentationml.notesSlide+xml"/>
  <Override PartName="/ppt/theme/themeOverride74.xml" ContentType="application/vnd.openxmlformats-officedocument.themeOverride+xml"/>
  <Override PartName="/ppt/notesSlides/notesSlide75.xml" ContentType="application/vnd.openxmlformats-officedocument.presentationml.notesSlide+xml"/>
  <Override PartName="/ppt/theme/themeOverride75.xml" ContentType="application/vnd.openxmlformats-officedocument.themeOverride+xml"/>
  <Override PartName="/ppt/notesSlides/notesSlide76.xml" ContentType="application/vnd.openxmlformats-officedocument.presentationml.notesSlide+xml"/>
  <Override PartName="/ppt/theme/themeOverride76.xml" ContentType="application/vnd.openxmlformats-officedocument.themeOverride+xml"/>
  <Override PartName="/ppt/notesSlides/notesSlide77.xml" ContentType="application/vnd.openxmlformats-officedocument.presentationml.notesSlide+xml"/>
  <Override PartName="/ppt/theme/themeOverride77.xml" ContentType="application/vnd.openxmlformats-officedocument.themeOverride+xml"/>
  <Override PartName="/ppt/notesSlides/notesSlide78.xml" ContentType="application/vnd.openxmlformats-officedocument.presentationml.notesSlide+xml"/>
  <Override PartName="/ppt/theme/themeOverride78.xml" ContentType="application/vnd.openxmlformats-officedocument.themeOverride+xml"/>
  <Override PartName="/ppt/notesSlides/notesSlide79.xml" ContentType="application/vnd.openxmlformats-officedocument.presentationml.notesSlide+xml"/>
  <Override PartName="/ppt/theme/themeOverride79.xml" ContentType="application/vnd.openxmlformats-officedocument.themeOverride+xml"/>
  <Override PartName="/ppt/notesSlides/notesSlide80.xml" ContentType="application/vnd.openxmlformats-officedocument.presentationml.notesSlide+xml"/>
  <Override PartName="/ppt/theme/themeOverride80.xml" ContentType="application/vnd.openxmlformats-officedocument.themeOverride+xml"/>
  <Override PartName="/ppt/notesSlides/notesSlide81.xml" ContentType="application/vnd.openxmlformats-officedocument.presentationml.notesSlide+xml"/>
  <Override PartName="/ppt/theme/themeOverride81.xml" ContentType="application/vnd.openxmlformats-officedocument.themeOverride+xml"/>
  <Override PartName="/ppt/notesSlides/notesSlide82.xml" ContentType="application/vnd.openxmlformats-officedocument.presentationml.notesSlide+xml"/>
  <Override PartName="/ppt/theme/themeOverride82.xml" ContentType="application/vnd.openxmlformats-officedocument.themeOverride+xml"/>
  <Override PartName="/ppt/notesSlides/notesSlide83.xml" ContentType="application/vnd.openxmlformats-officedocument.presentationml.notesSlide+xml"/>
  <Override PartName="/ppt/theme/themeOverride83.xml" ContentType="application/vnd.openxmlformats-officedocument.themeOverride+xml"/>
  <Override PartName="/ppt/notesSlides/notesSlide84.xml" ContentType="application/vnd.openxmlformats-officedocument.presentationml.notesSlide+xml"/>
  <Override PartName="/ppt/theme/themeOverride84.xml" ContentType="application/vnd.openxmlformats-officedocument.themeOverride+xml"/>
  <Override PartName="/ppt/notesSlides/notesSlide85.xml" ContentType="application/vnd.openxmlformats-officedocument.presentationml.notesSlide+xml"/>
  <Override PartName="/ppt/theme/themeOverride85.xml" ContentType="application/vnd.openxmlformats-officedocument.themeOverride+xml"/>
  <Override PartName="/ppt/notesSlides/notesSlide86.xml" ContentType="application/vnd.openxmlformats-officedocument.presentationml.notesSlide+xml"/>
  <Override PartName="/ppt/theme/themeOverride86.xml" ContentType="application/vnd.openxmlformats-officedocument.themeOverride+xml"/>
  <Override PartName="/ppt/notesSlides/notesSlide87.xml" ContentType="application/vnd.openxmlformats-officedocument.presentationml.notesSlide+xml"/>
  <Override PartName="/ppt/theme/themeOverride87.xml" ContentType="application/vnd.openxmlformats-officedocument.themeOverride+xml"/>
  <Override PartName="/ppt/notesSlides/notesSlide88.xml" ContentType="application/vnd.openxmlformats-officedocument.presentationml.notesSlide+xml"/>
  <Override PartName="/ppt/theme/themeOverride88.xml" ContentType="application/vnd.openxmlformats-officedocument.themeOverride+xml"/>
  <Override PartName="/ppt/notesSlides/notesSlide89.xml" ContentType="application/vnd.openxmlformats-officedocument.presentationml.notesSlide+xml"/>
  <Override PartName="/ppt/theme/themeOverride89.xml" ContentType="application/vnd.openxmlformats-officedocument.themeOverride+xml"/>
  <Override PartName="/ppt/notesSlides/notesSlide90.xml" ContentType="application/vnd.openxmlformats-officedocument.presentationml.notesSlide+xml"/>
  <Override PartName="/ppt/theme/themeOverride90.xml" ContentType="application/vnd.openxmlformats-officedocument.themeOverride+xml"/>
  <Override PartName="/ppt/notesSlides/notesSlide91.xml" ContentType="application/vnd.openxmlformats-officedocument.presentationml.notesSlide+xml"/>
  <Override PartName="/ppt/theme/themeOverride91.xml" ContentType="application/vnd.openxmlformats-officedocument.themeOverride+xml"/>
  <Override PartName="/ppt/notesSlides/notesSlide92.xml" ContentType="application/vnd.openxmlformats-officedocument.presentationml.notesSlide+xml"/>
  <Override PartName="/ppt/theme/themeOverride92.xml" ContentType="application/vnd.openxmlformats-officedocument.themeOverride+xml"/>
  <Override PartName="/ppt/notesSlides/notesSlide93.xml" ContentType="application/vnd.openxmlformats-officedocument.presentationml.notesSlide+xml"/>
  <Override PartName="/ppt/theme/themeOverride93.xml" ContentType="application/vnd.openxmlformats-officedocument.themeOverride+xml"/>
  <Override PartName="/ppt/notesSlides/notesSlide94.xml" ContentType="application/vnd.openxmlformats-officedocument.presentationml.notesSlide+xml"/>
  <Override PartName="/ppt/theme/themeOverride94.xml" ContentType="application/vnd.openxmlformats-officedocument.themeOverride+xml"/>
  <Override PartName="/ppt/notesSlides/notesSlide95.xml" ContentType="application/vnd.openxmlformats-officedocument.presentationml.notesSlide+xml"/>
  <Override PartName="/ppt/theme/themeOverride95.xml" ContentType="application/vnd.openxmlformats-officedocument.themeOverride+xml"/>
  <Override PartName="/ppt/notesSlides/notesSlide96.xml" ContentType="application/vnd.openxmlformats-officedocument.presentationml.notesSlide+xml"/>
  <Override PartName="/ppt/theme/themeOverride96.xml" ContentType="application/vnd.openxmlformats-officedocument.themeOverride+xml"/>
  <Override PartName="/ppt/notesSlides/notesSlide97.xml" ContentType="application/vnd.openxmlformats-officedocument.presentationml.notesSlide+xml"/>
  <Override PartName="/ppt/theme/themeOverride97.xml" ContentType="application/vnd.openxmlformats-officedocument.themeOverride+xml"/>
  <Override PartName="/ppt/notesSlides/notesSlide98.xml" ContentType="application/vnd.openxmlformats-officedocument.presentationml.notesSlide+xml"/>
  <Override PartName="/ppt/theme/themeOverride98.xml" ContentType="application/vnd.openxmlformats-officedocument.themeOverride+xml"/>
  <Override PartName="/ppt/notesSlides/notesSlide99.xml" ContentType="application/vnd.openxmlformats-officedocument.presentationml.notesSlide+xml"/>
  <Override PartName="/ppt/theme/themeOverride99.xml" ContentType="application/vnd.openxmlformats-officedocument.themeOverride+xml"/>
  <Override PartName="/ppt/notesSlides/notesSlide100.xml" ContentType="application/vnd.openxmlformats-officedocument.presentationml.notesSlide+xml"/>
  <Override PartName="/ppt/theme/themeOverride100.xml" ContentType="application/vnd.openxmlformats-officedocument.themeOverride+xml"/>
  <Override PartName="/ppt/notesSlides/notesSlide101.xml" ContentType="application/vnd.openxmlformats-officedocument.presentationml.notesSlide+xml"/>
  <Override PartName="/ppt/theme/themeOverride101.xml" ContentType="application/vnd.openxmlformats-officedocument.themeOverride+xml"/>
  <Override PartName="/ppt/notesSlides/notesSlide102.xml" ContentType="application/vnd.openxmlformats-officedocument.presentationml.notesSlide+xml"/>
  <Override PartName="/ppt/theme/themeOverride102.xml" ContentType="application/vnd.openxmlformats-officedocument.themeOverride+xml"/>
  <Override PartName="/ppt/notesSlides/notesSlide103.xml" ContentType="application/vnd.openxmlformats-officedocument.presentationml.notesSlide+xml"/>
  <Override PartName="/ppt/theme/themeOverride103.xml" ContentType="application/vnd.openxmlformats-officedocument.themeOverride+xml"/>
  <Override PartName="/ppt/notesSlides/notesSlide104.xml" ContentType="application/vnd.openxmlformats-officedocument.presentationml.notesSlide+xml"/>
  <Override PartName="/ppt/theme/themeOverride104.xml" ContentType="application/vnd.openxmlformats-officedocument.themeOverride+xml"/>
  <Override PartName="/ppt/notesSlides/notesSlide105.xml" ContentType="application/vnd.openxmlformats-officedocument.presentationml.notesSlide+xml"/>
  <Override PartName="/ppt/theme/themeOverride105.xml" ContentType="application/vnd.openxmlformats-officedocument.themeOverride+xml"/>
  <Override PartName="/ppt/notesSlides/notesSlide106.xml" ContentType="application/vnd.openxmlformats-officedocument.presentationml.notesSlide+xml"/>
  <Override PartName="/ppt/theme/themeOverride106.xml" ContentType="application/vnd.openxmlformats-officedocument.themeOverride+xml"/>
  <Override PartName="/ppt/notesSlides/notesSlide107.xml" ContentType="application/vnd.openxmlformats-officedocument.presentationml.notesSlide+xml"/>
  <Override PartName="/ppt/theme/themeOverride107.xml" ContentType="application/vnd.openxmlformats-officedocument.themeOverride+xml"/>
  <Override PartName="/ppt/notesSlides/notesSlide108.xml" ContentType="application/vnd.openxmlformats-officedocument.presentationml.notesSlide+xml"/>
  <Override PartName="/ppt/theme/themeOverride108.xml" ContentType="application/vnd.openxmlformats-officedocument.themeOverride+xml"/>
  <Override PartName="/ppt/notesSlides/notesSlide109.xml" ContentType="application/vnd.openxmlformats-officedocument.presentationml.notesSlide+xml"/>
  <Override PartName="/ppt/theme/themeOverride109.xml" ContentType="application/vnd.openxmlformats-officedocument.themeOverride+xml"/>
  <Override PartName="/ppt/notesSlides/notesSlide110.xml" ContentType="application/vnd.openxmlformats-officedocument.presentationml.notesSlide+xml"/>
  <Override PartName="/ppt/theme/themeOverride110.xml" ContentType="application/vnd.openxmlformats-officedocument.themeOverride+xml"/>
  <Override PartName="/ppt/notesSlides/notesSlide111.xml" ContentType="application/vnd.openxmlformats-officedocument.presentationml.notesSlide+xml"/>
  <Override PartName="/ppt/theme/themeOverride111.xml" ContentType="application/vnd.openxmlformats-officedocument.themeOverride+xml"/>
  <Override PartName="/ppt/notesSlides/notesSlide112.xml" ContentType="application/vnd.openxmlformats-officedocument.presentationml.notesSlide+xml"/>
  <Override PartName="/ppt/theme/themeOverride112.xml" ContentType="application/vnd.openxmlformats-officedocument.themeOverride+xml"/>
  <Override PartName="/ppt/notesSlides/notesSlide113.xml" ContentType="application/vnd.openxmlformats-officedocument.presentationml.notesSlide+xml"/>
  <Override PartName="/ppt/theme/themeOverride113.xml" ContentType="application/vnd.openxmlformats-officedocument.themeOverride+xml"/>
  <Override PartName="/ppt/notesSlides/notesSlide114.xml" ContentType="application/vnd.openxmlformats-officedocument.presentationml.notesSlide+xml"/>
  <Override PartName="/ppt/theme/themeOverride114.xml" ContentType="application/vnd.openxmlformats-officedocument.themeOverride+xml"/>
  <Override PartName="/ppt/notesSlides/notesSlide115.xml" ContentType="application/vnd.openxmlformats-officedocument.presentationml.notesSlide+xml"/>
  <Override PartName="/ppt/theme/themeOverride115.xml" ContentType="application/vnd.openxmlformats-officedocument.themeOverride+xml"/>
  <Override PartName="/ppt/notesSlides/notesSlide116.xml" ContentType="application/vnd.openxmlformats-officedocument.presentationml.notesSlide+xml"/>
  <Override PartName="/ppt/theme/themeOverride116.xml" ContentType="application/vnd.openxmlformats-officedocument.themeOverride+xml"/>
  <Override PartName="/ppt/notesSlides/notesSlide117.xml" ContentType="application/vnd.openxmlformats-officedocument.presentationml.notesSlide+xml"/>
  <Override PartName="/ppt/theme/themeOverride117.xml" ContentType="application/vnd.openxmlformats-officedocument.themeOverride+xml"/>
  <Override PartName="/ppt/notesSlides/notesSlide118.xml" ContentType="application/vnd.openxmlformats-officedocument.presentationml.notesSlide+xml"/>
  <Override PartName="/ppt/theme/themeOverride118.xml" ContentType="application/vnd.openxmlformats-officedocument.themeOverride+xml"/>
  <Override PartName="/ppt/notesSlides/notesSlide119.xml" ContentType="application/vnd.openxmlformats-officedocument.presentationml.notesSlide+xml"/>
  <Override PartName="/ppt/theme/themeOverride119.xml" ContentType="application/vnd.openxmlformats-officedocument.themeOverride+xml"/>
  <Override PartName="/ppt/notesSlides/notesSlide120.xml" ContentType="application/vnd.openxmlformats-officedocument.presentationml.notesSlide+xml"/>
  <Override PartName="/ppt/theme/themeOverride120.xml" ContentType="application/vnd.openxmlformats-officedocument.themeOverride+xml"/>
  <Override PartName="/ppt/notesSlides/notesSlide121.xml" ContentType="application/vnd.openxmlformats-officedocument.presentationml.notesSlide+xml"/>
  <Override PartName="/ppt/theme/themeOverride121.xml" ContentType="application/vnd.openxmlformats-officedocument.themeOverride+xml"/>
  <Override PartName="/ppt/notesSlides/notesSlide122.xml" ContentType="application/vnd.openxmlformats-officedocument.presentationml.notesSlide+xml"/>
  <Override PartName="/ppt/theme/themeOverride122.xml" ContentType="application/vnd.openxmlformats-officedocument.themeOverride+xml"/>
  <Override PartName="/ppt/notesSlides/notesSlide123.xml" ContentType="application/vnd.openxmlformats-officedocument.presentationml.notesSlide+xml"/>
  <Override PartName="/ppt/theme/themeOverride123.xml" ContentType="application/vnd.openxmlformats-officedocument.themeOverride+xml"/>
  <Override PartName="/ppt/notesSlides/notesSlide124.xml" ContentType="application/vnd.openxmlformats-officedocument.presentationml.notesSlide+xml"/>
  <Override PartName="/ppt/theme/themeOverride124.xml" ContentType="application/vnd.openxmlformats-officedocument.themeOverride+xml"/>
  <Override PartName="/ppt/notesSlides/notesSlide125.xml" ContentType="application/vnd.openxmlformats-officedocument.presentationml.notesSlide+xml"/>
  <Override PartName="/ppt/theme/themeOverride125.xml" ContentType="application/vnd.openxmlformats-officedocument.themeOverride+xml"/>
  <Override PartName="/ppt/notesSlides/notesSlide126.xml" ContentType="application/vnd.openxmlformats-officedocument.presentationml.notesSlide+xml"/>
  <Override PartName="/ppt/theme/themeOverride126.xml" ContentType="application/vnd.openxmlformats-officedocument.themeOverride+xml"/>
  <Override PartName="/ppt/notesSlides/notesSlide127.xml" ContentType="application/vnd.openxmlformats-officedocument.presentationml.notesSlide+xml"/>
  <Override PartName="/ppt/theme/themeOverride127.xml" ContentType="application/vnd.openxmlformats-officedocument.themeOverride+xml"/>
  <Override PartName="/ppt/notesSlides/notesSlide128.xml" ContentType="application/vnd.openxmlformats-officedocument.presentationml.notesSlide+xml"/>
  <Override PartName="/ppt/theme/themeOverride128.xml" ContentType="application/vnd.openxmlformats-officedocument.themeOverride+xml"/>
  <Override PartName="/ppt/notesSlides/notesSlide129.xml" ContentType="application/vnd.openxmlformats-officedocument.presentationml.notesSlide+xml"/>
  <Override PartName="/ppt/theme/themeOverride129.xml" ContentType="application/vnd.openxmlformats-officedocument.themeOverr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3"/>
  </p:notesMasterIdLst>
  <p:handoutMasterIdLst>
    <p:handoutMasterId r:id="rId134"/>
  </p:handoutMasterIdLst>
  <p:sldIdLst>
    <p:sldId id="256" r:id="rId3"/>
    <p:sldId id="260" r:id="rId4"/>
    <p:sldId id="346" r:id="rId5"/>
    <p:sldId id="410" r:id="rId6"/>
    <p:sldId id="261" r:id="rId7"/>
    <p:sldId id="339" r:id="rId8"/>
    <p:sldId id="263" r:id="rId9"/>
    <p:sldId id="264" r:id="rId10"/>
    <p:sldId id="340" r:id="rId11"/>
    <p:sldId id="266" r:id="rId12"/>
    <p:sldId id="267" r:id="rId13"/>
    <p:sldId id="268" r:id="rId14"/>
    <p:sldId id="364" r:id="rId15"/>
    <p:sldId id="370" r:id="rId16"/>
    <p:sldId id="369" r:id="rId17"/>
    <p:sldId id="368" r:id="rId18"/>
    <p:sldId id="367" r:id="rId19"/>
    <p:sldId id="366" r:id="rId20"/>
    <p:sldId id="365" r:id="rId21"/>
    <p:sldId id="269" r:id="rId22"/>
    <p:sldId id="363" r:id="rId23"/>
    <p:sldId id="362" r:id="rId24"/>
    <p:sldId id="361" r:id="rId25"/>
    <p:sldId id="360" r:id="rId26"/>
    <p:sldId id="359" r:id="rId27"/>
    <p:sldId id="358" r:id="rId28"/>
    <p:sldId id="357" r:id="rId29"/>
    <p:sldId id="356" r:id="rId30"/>
    <p:sldId id="355" r:id="rId31"/>
    <p:sldId id="354" r:id="rId32"/>
    <p:sldId id="353" r:id="rId33"/>
    <p:sldId id="352" r:id="rId34"/>
    <p:sldId id="351" r:id="rId35"/>
    <p:sldId id="350" r:id="rId36"/>
    <p:sldId id="270" r:id="rId37"/>
    <p:sldId id="391" r:id="rId38"/>
    <p:sldId id="390" r:id="rId39"/>
    <p:sldId id="389" r:id="rId40"/>
    <p:sldId id="388" r:id="rId41"/>
    <p:sldId id="387" r:id="rId42"/>
    <p:sldId id="386" r:id="rId43"/>
    <p:sldId id="385" r:id="rId44"/>
    <p:sldId id="384" r:id="rId45"/>
    <p:sldId id="383" r:id="rId46"/>
    <p:sldId id="382" r:id="rId47"/>
    <p:sldId id="381" r:id="rId48"/>
    <p:sldId id="380" r:id="rId49"/>
    <p:sldId id="379" r:id="rId50"/>
    <p:sldId id="378" r:id="rId51"/>
    <p:sldId id="377" r:id="rId52"/>
    <p:sldId id="376" r:id="rId53"/>
    <p:sldId id="375" r:id="rId54"/>
    <p:sldId id="374" r:id="rId55"/>
    <p:sldId id="373" r:id="rId56"/>
    <p:sldId id="372" r:id="rId57"/>
    <p:sldId id="371" r:id="rId58"/>
    <p:sldId id="414" r:id="rId59"/>
    <p:sldId id="271" r:id="rId60"/>
    <p:sldId id="272" r:id="rId61"/>
    <p:sldId id="273" r:id="rId62"/>
    <p:sldId id="274" r:id="rId63"/>
    <p:sldId id="275" r:id="rId64"/>
    <p:sldId id="276" r:id="rId65"/>
    <p:sldId id="341" r:id="rId66"/>
    <p:sldId id="278" r:id="rId67"/>
    <p:sldId id="280" r:id="rId68"/>
    <p:sldId id="281" r:id="rId69"/>
    <p:sldId id="283" r:id="rId70"/>
    <p:sldId id="284" r:id="rId71"/>
    <p:sldId id="392" r:id="rId72"/>
    <p:sldId id="286" r:id="rId73"/>
    <p:sldId id="404" r:id="rId74"/>
    <p:sldId id="396" r:id="rId75"/>
    <p:sldId id="285" r:id="rId76"/>
    <p:sldId id="282" r:id="rId77"/>
    <p:sldId id="342" r:id="rId78"/>
    <p:sldId id="288" r:id="rId79"/>
    <p:sldId id="289" r:id="rId80"/>
    <p:sldId id="290" r:id="rId81"/>
    <p:sldId id="291" r:id="rId82"/>
    <p:sldId id="292" r:id="rId83"/>
    <p:sldId id="293" r:id="rId84"/>
    <p:sldId id="294" r:id="rId85"/>
    <p:sldId id="295" r:id="rId86"/>
    <p:sldId id="296" r:id="rId87"/>
    <p:sldId id="297" r:id="rId88"/>
    <p:sldId id="298" r:id="rId89"/>
    <p:sldId id="299" r:id="rId90"/>
    <p:sldId id="300" r:id="rId91"/>
    <p:sldId id="398" r:id="rId92"/>
    <p:sldId id="302" r:id="rId93"/>
    <p:sldId id="303" r:id="rId94"/>
    <p:sldId id="343" r:id="rId95"/>
    <p:sldId id="305" r:id="rId96"/>
    <p:sldId id="399" r:id="rId97"/>
    <p:sldId id="306" r:id="rId98"/>
    <p:sldId id="308" r:id="rId99"/>
    <p:sldId id="309" r:id="rId100"/>
    <p:sldId id="413" r:id="rId101"/>
    <p:sldId id="312" r:id="rId102"/>
    <p:sldId id="313" r:id="rId103"/>
    <p:sldId id="400" r:id="rId104"/>
    <p:sldId id="401" r:id="rId105"/>
    <p:sldId id="314" r:id="rId106"/>
    <p:sldId id="315" r:id="rId107"/>
    <p:sldId id="316" r:id="rId108"/>
    <p:sldId id="317" r:id="rId109"/>
    <p:sldId id="318" r:id="rId110"/>
    <p:sldId id="319" r:id="rId111"/>
    <p:sldId id="320" r:id="rId112"/>
    <p:sldId id="321" r:id="rId113"/>
    <p:sldId id="344" r:id="rId114"/>
    <p:sldId id="323" r:id="rId115"/>
    <p:sldId id="324" r:id="rId116"/>
    <p:sldId id="325" r:id="rId117"/>
    <p:sldId id="326" r:id="rId118"/>
    <p:sldId id="327" r:id="rId119"/>
    <p:sldId id="330" r:id="rId120"/>
    <p:sldId id="331" r:id="rId121"/>
    <p:sldId id="332" r:id="rId122"/>
    <p:sldId id="333" r:id="rId123"/>
    <p:sldId id="334" r:id="rId124"/>
    <p:sldId id="335" r:id="rId125"/>
    <p:sldId id="411" r:id="rId126"/>
    <p:sldId id="406" r:id="rId127"/>
    <p:sldId id="408" r:id="rId128"/>
    <p:sldId id="336" r:id="rId129"/>
    <p:sldId id="337" r:id="rId130"/>
    <p:sldId id="338" r:id="rId131"/>
    <p:sldId id="347" r:id="rId1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3366"/>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284" autoAdjust="0"/>
    <p:restoredTop sz="81229" autoAdjust="0"/>
  </p:normalViewPr>
  <p:slideViewPr>
    <p:cSldViewPr snapToGrid="0" snapToObjects="1">
      <p:cViewPr varScale="1">
        <p:scale>
          <a:sx n="85" d="100"/>
          <a:sy n="85" d="100"/>
        </p:scale>
        <p:origin x="-120" y="-600"/>
      </p:cViewPr>
      <p:guideLst>
        <p:guide orient="horz" pos="2160"/>
        <p:guide pos="2880"/>
      </p:guideLst>
    </p:cSldViewPr>
  </p:slideViewPr>
  <p:outlineViewPr>
    <p:cViewPr>
      <p:scale>
        <a:sx n="33" d="100"/>
        <a:sy n="33" d="100"/>
      </p:scale>
      <p:origin x="0" y="900"/>
    </p:cViewPr>
  </p:outlineViewPr>
  <p:notesTextViewPr>
    <p:cViewPr>
      <p:scale>
        <a:sx n="100" d="100"/>
        <a:sy n="100" d="100"/>
      </p:scale>
      <p:origin x="0" y="0"/>
    </p:cViewPr>
  </p:notesTextViewPr>
  <p:sorterViewPr>
    <p:cViewPr>
      <p:scale>
        <a:sx n="132" d="100"/>
        <a:sy n="132" d="100"/>
      </p:scale>
      <p:origin x="0" y="38994"/>
    </p:cViewPr>
  </p:sorterViewPr>
  <p:notesViewPr>
    <p:cSldViewPr snapToGrid="0" snapToObjects="1">
      <p:cViewPr>
        <p:scale>
          <a:sx n="88" d="100"/>
          <a:sy n="88" d="100"/>
        </p:scale>
        <p:origin x="-138" y="16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notesMaster" Target="notesMasters/notesMaster1.xml"/><Relationship Id="rId134" Type="http://schemas.openxmlformats.org/officeDocument/2006/relationships/handoutMaster" Target="handoutMasters/handoutMaster1.xml"/><Relationship Id="rId135" Type="http://schemas.openxmlformats.org/officeDocument/2006/relationships/printerSettings" Target="printerSettings/printerSettings1.bin"/><Relationship Id="rId136" Type="http://schemas.openxmlformats.org/officeDocument/2006/relationships/presProps" Target="presProps.xml"/><Relationship Id="rId137" Type="http://schemas.openxmlformats.org/officeDocument/2006/relationships/viewProps" Target="viewProps.xml"/><Relationship Id="rId138" Type="http://schemas.openxmlformats.org/officeDocument/2006/relationships/theme" Target="theme/theme1.xml"/><Relationship Id="rId13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200"/>
            </a:lvl1pPr>
          </a:lstStyle>
          <a:p>
            <a:fld id="{E01B4764-39A2-4783-B162-C0ECA60B8B63}" type="datetimeFigureOut">
              <a:rPr lang="en-US" smtClean="0"/>
              <a:pPr/>
              <a:t>5/28/15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200"/>
            </a:lvl1pPr>
          </a:lstStyle>
          <a:p>
            <a:fld id="{A0EF4E10-99E7-4D9C-880E-915A4D2B186A}" type="slidenum">
              <a:rPr lang="en-US" smtClean="0"/>
              <a:pPr/>
              <a:t>‹#›</a:t>
            </a:fld>
            <a:endParaRPr lang="en-US"/>
          </a:p>
        </p:txBody>
      </p:sp>
    </p:spTree>
    <p:extLst>
      <p:ext uri="{BB962C8B-B14F-4D97-AF65-F5344CB8AC3E}">
        <p14:creationId xmlns:p14="http://schemas.microsoft.com/office/powerpoint/2010/main" val="1635598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FFA94AA1-4B3C-42A8-949A-91F6CF08F4AD}" type="datetimeFigureOut">
              <a:rPr lang="en-US" smtClean="0"/>
              <a:pPr/>
              <a:t>5/28/15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1BC618AF-310C-45A2-824B-63E4A1F08FC5}" type="slidenum">
              <a:rPr lang="en-US" smtClean="0"/>
              <a:pPr/>
              <a:t>‹#›</a:t>
            </a:fld>
            <a:endParaRPr lang="en-US"/>
          </a:p>
        </p:txBody>
      </p:sp>
    </p:spTree>
    <p:extLst>
      <p:ext uri="{BB962C8B-B14F-4D97-AF65-F5344CB8AC3E}">
        <p14:creationId xmlns:p14="http://schemas.microsoft.com/office/powerpoint/2010/main" val="173575353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www.hcvguidelines.org/" TargetMode="External"/><Relationship Id="rId4" Type="http://schemas.openxmlformats.org/officeDocument/2006/relationships/hyperlink" Target="http://hcvguidelines.org/full-report/when-and-whom-initiate-hcv-therapy" TargetMode="External"/><Relationship Id="rId5" Type="http://schemas.openxmlformats.org/officeDocument/2006/relationships/hyperlink" Target="http://www.aasld.org/aasld-position-treating-patients-chronic-hcv" TargetMode="External"/><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www.hopkinsvasculitis.org/types-vasculitis/cryoglobulinemia/" TargetMode="External"/><Relationship Id="rId4" Type="http://schemas.openxmlformats.org/officeDocument/2006/relationships/hyperlink" Target="http://hcvguidelines.org/full-report/when-and-whom-initiate-hcv-therapy" TargetMode="External"/><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 Id="rId3" Type="http://schemas.openxmlformats.org/officeDocument/2006/relationships/hyperlink" Target="http://hcvguidelines.org/full-report/when-and-whom-initiate-hcv-therapy" TargetMode="Externa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 Id="rId3" Type="http://schemas.openxmlformats.org/officeDocument/2006/relationships/hyperlink" Target="http://hcvguidelines.org/full-report/when-and-whom-initiate-hcv-therapy" TargetMode="Externa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 Id="rId3" Type="http://schemas.openxmlformats.org/officeDocument/2006/relationships/hyperlink" Target="http://hcvguidelines.org/full-report/when-and-whom-initiate-hcv-therapy" TargetMode="Externa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 Id="rId3" Type="http://schemas.openxmlformats.org/officeDocument/2006/relationships/hyperlink" Target="http://hcvguidelines.org/full-report/when-and-whom-initiate-hcv-therapy" TargetMode="Externa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www.hcvguidelines.org/full-report/unique-patient-populations-patients-hivhcv-coinfection" TargetMode="External"/><Relationship Id="rId4" Type="http://schemas.openxmlformats.org/officeDocument/2006/relationships/hyperlink" Target="http://www.hivguidelines.org/clinical-guidelines/adults/hepatitis-c-virus" TargetMode="External"/><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nap.edu/catalog/12793.html" TargetMode="Externa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attcnetwork.org/"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 Id="rId3" Type="http://schemas.openxmlformats.org/officeDocument/2006/relationships/hyperlink" Target="http://www.cdc.gov/cdcgrandrounds/pdf/gr-hepc-6-17-2014.pdf"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 Id="rId3" Type="http://schemas.openxmlformats.org/officeDocument/2006/relationships/hyperlink" Target="http://www.cdc.gov/hepatitis/HCV/GuidelinesC.ht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 Id="rId3" Type="http://schemas.openxmlformats.org/officeDocument/2006/relationships/hyperlink" Target="http://www.cdc.gov/hepatitis/HCV/GuidelinesC.htm" TargetMode="Externa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 Id="rId3" Type="http://schemas.openxmlformats.org/officeDocument/2006/relationships/hyperlink" Target="http://cid.oxfordjournals.org/content/54/9/1259.full.pdf+html" TargetMode="Externa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 Id="rId3" Type="http://schemas.openxmlformats.org/officeDocument/2006/relationships/hyperlink" Target="http://aids.gov/pdf/hcv-and-young-pwid-consultation-report.pdf"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epidemic.org/thefacts/viruses/viralreplication.php" TargetMode="External"/><Relationship Id="rId4" Type="http://schemas.openxmlformats.org/officeDocument/2006/relationships/hyperlink" Target="http://www.who.int/mediacentre/factsheets/fs164/en" TargetMode="External"/><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 Id="rId3" Type="http://schemas.openxmlformats.org/officeDocument/2006/relationships/hyperlink" Target="http://hcvadvocate.org/hepatitis/factsheets_pdf/Brief_History_HCV.pdf" TargetMode="Externa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 Id="rId3" Type="http://schemas.openxmlformats.org/officeDocument/2006/relationships/hyperlink" Target="http://hcvadvocate.org/hepatitis/factsheets_pdf/Brief_History_HCV.pdf"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hepatitisc.uw.edu/go/screening-diagnosis/acute-diagnosis/core-concept/all" TargetMode="External"/><Relationship Id="rId4" Type="http://schemas.openxmlformats.org/officeDocument/2006/relationships/hyperlink" Target="http://www.cdc.gov/hepatitis/HCV/HCVfaq.htm" TargetMode="External"/><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who.int/mediacentre/factsheets/fs164/en" TargetMode="External"/><Relationship Id="rId4" Type="http://schemas.openxmlformats.org/officeDocument/2006/relationships/hyperlink" Target="http://www.healthline.com/health-slideshow/chronic-hepatitis-c" TargetMode="External"/><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 Id="rId3" Type="http://schemas.openxmlformats.org/officeDocument/2006/relationships/hyperlink" Target="http://www.hcvadvocate.org/hepatitis/factsheets_pdf/Cirrhosis.pdf" TargetMode="Externa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 Id="rId3" Type="http://schemas.openxmlformats.org/officeDocument/2006/relationships/hyperlink" Target="http://www.hepatitiscentral.com/" TargetMode="Externa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 Id="rId3" Type="http://schemas.openxmlformats.org/officeDocument/2006/relationships/hyperlink" Target="http://www.hepatitiscentral.com/" TargetMode="Externa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 Id="rId3" Type="http://schemas.openxmlformats.org/officeDocument/2006/relationships/hyperlink" Target="http://depts.washington.edu/hepstudy/hepC/clindx/acute/discussion.html" TargetMode="Externa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 Id="rId3" Type="http://schemas.openxmlformats.org/officeDocument/2006/relationships/hyperlink" Target="http://www.hcvadvocate.org/hepatitis/%0Bfactsheets_pdf/viralload.pdf" TargetMode="Externa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 Id="rId3" Type="http://schemas.openxmlformats.org/officeDocument/2006/relationships/hyperlink" Target="http://www.hepatitiscentral.com/news/how_to_better_u" TargetMode="Externa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 Id="rId3" Type="http://schemas.openxmlformats.org/officeDocument/2006/relationships/hyperlink" Target="http://www.hcvadvocate.org/hcsp/articles/HIV-HCV%20Coinfection%20Update.html" TargetMode="Externa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 Id="rId3" Type="http://schemas.openxmlformats.org/officeDocument/2006/relationships/hyperlink" Target="http://www.cdc.gov/hepatitis/HCV/PDFs/hcv_flow.pdf" TargetMode="Externa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 Id="rId3" Type="http://schemas.openxmlformats.org/officeDocument/2006/relationships/hyperlink" Target="http://www.hcvguidelines.org/full-report/hcv-testing-and-linkage-care" TargetMode="Externa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 Id="rId3" Type="http://schemas.openxmlformats.org/officeDocument/2006/relationships/hyperlink" Target="http://www.hcvadvocate.org/hepatitis/%0Bfactsheets_pdf/Treatment_Decision_Guide.pdf" TargetMode="Externa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4">
              <a:defRPr/>
            </a:pPr>
            <a:r>
              <a:rPr lang="en-US" dirty="0" smtClean="0"/>
              <a:t>Welcome to, ‘Increasing Hepatitis C Knowledge for Behavioral Health and Medical Providers,’ a face-to-face training and one of several components that makes up the ATTC Network’s HCV Current initiative. </a:t>
            </a:r>
          </a:p>
          <a:p>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1</a:t>
            </a:fld>
            <a:endParaRPr lang="en-US" dirty="0"/>
          </a:p>
        </p:txBody>
      </p:sp>
    </p:spTree>
    <p:extLst>
      <p:ext uri="{BB962C8B-B14F-4D97-AF65-F5344CB8AC3E}">
        <p14:creationId xmlns:p14="http://schemas.microsoft.com/office/powerpoint/2010/main" val="221927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Hepatitis C is a virus that infects the liver and causes inflammation. It is the leading cause of cirrhosis, liver cancer, and the most common reason for liver transplantation. </a:t>
            </a:r>
          </a:p>
          <a:p>
            <a:endParaRPr lang="en-US" dirty="0" smtClean="0"/>
          </a:p>
          <a:p>
            <a:r>
              <a:rPr lang="en-US" dirty="0" smtClean="0"/>
              <a:t>Because hepatitis C (HCV) is commonly asymptomatic, it tends to go undiagnosed. About 2.7 million people are infected with HCV in the US.  According to the CDC, persons born between 1945 and 1965 make up 75% of all HCV infections.  Because of the latent characteristics of HCV, persons with HCV are unaware of their infection.</a:t>
            </a:r>
          </a:p>
          <a:p>
            <a:endParaRPr lang="en-US" dirty="0" smtClean="0"/>
          </a:p>
          <a:p>
            <a:r>
              <a:rPr lang="en-US" dirty="0" smtClean="0"/>
              <a:t>More than 70% of registered deaths of HCV-infected individuals in 2007 were those born in the birth cohort, from 1945 to 1965.  From 1999 to 2010, HCV deaths increased by 50%. Up to 350,000 will develop liver cancer or more specifically </a:t>
            </a:r>
            <a:r>
              <a:rPr lang="en-US" dirty="0" err="1" smtClean="0"/>
              <a:t>hepatocelullar</a:t>
            </a:r>
            <a:r>
              <a:rPr lang="en-US" dirty="0" smtClean="0"/>
              <a:t> carcinoma (HCC). Up to 900,000 people will die of HCV related complications, particularly if efforts are not focused on increasing screening and testing and facilitating linkage to health care for persons infected with HCV. </a:t>
            </a:r>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A successful treatment outcome (referred to as a ‘cure,’) is when a sustained virologic response (SVR), validated through HCV RNA or viral load tests, is achieved 12 weeks after treatment completion.</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Benefits of treatment may not always include a cure, but studies show that the rates of progression to liver failure, liver cancer, and liver related deaths are reduced.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Oral therapies are easier to tolerate and adhere to and therapy can be as short as eight weeks or up to 24 weeks (compared to past regimens of 24-48 weeks of treatment).</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100</a:t>
            </a:fld>
            <a:endParaRPr lang="en-US" dirty="0">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r>
              <a:rPr lang="en-US" sz="1100" kern="1200" dirty="0" smtClean="0">
                <a:solidFill>
                  <a:schemeClr val="tx1"/>
                </a:solidFill>
                <a:effectLst/>
                <a:latin typeface="+mn-lt"/>
                <a:ea typeface="+mn-ea"/>
                <a:cs typeface="+mn-cs"/>
              </a:rPr>
              <a:t>According to the AASLD &amp; ISDA HCV Guidelines Full Report (February 3, 2015; </a:t>
            </a:r>
            <a:r>
              <a:rPr lang="en-US" sz="1100" u="sng" kern="1200" dirty="0" smtClean="0">
                <a:solidFill>
                  <a:schemeClr val="tx1"/>
                </a:solidFill>
                <a:effectLst/>
                <a:latin typeface="+mn-lt"/>
                <a:ea typeface="+mn-ea"/>
                <a:cs typeface="+mn-cs"/>
                <a:hlinkClick r:id="rId3"/>
              </a:rPr>
              <a:t>http://www.hcvguidelines.org</a:t>
            </a:r>
            <a:r>
              <a:rPr lang="en-US" sz="11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Highest priority for treatment should be given to those patients with advanced liver disease, decompensated </a:t>
            </a:r>
            <a:r>
              <a:rPr lang="en-US" sz="1100" kern="1200" dirty="0" err="1" smtClean="0">
                <a:solidFill>
                  <a:schemeClr val="tx1"/>
                </a:solidFill>
                <a:effectLst/>
                <a:latin typeface="+mn-lt"/>
                <a:ea typeface="+mn-ea"/>
                <a:cs typeface="+mn-cs"/>
              </a:rPr>
              <a:t>cirhosis</a:t>
            </a:r>
            <a:r>
              <a:rPr lang="en-US" sz="1100" kern="1200" dirty="0" smtClean="0">
                <a:solidFill>
                  <a:schemeClr val="tx1"/>
                </a:solidFill>
                <a:effectLst/>
                <a:latin typeface="+mn-lt"/>
                <a:ea typeface="+mn-ea"/>
                <a:cs typeface="+mn-cs"/>
              </a:rPr>
              <a:t>, liver transplant recipients, and end stage liver disease (this does not mean that people who are not the “highest priority” should not be treated).</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Annual HCV testing is recommended for persons who inject drugs and for HIV seropositive men who have unprotected sex with men. Periodic testing should be offered to other persons with ongoing risk factors for exposure to HCV.</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Except for those with life expectancy of less than a year, all those infected with HCV would benefit from treatment.</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Now that highly effective and well-tolerated direct-acting antiviral regimens are available, some experts are calling for treatment for everyone living with hepatitis C.  But due to the high cost of treatment, many national health systems and private insurers are limiting treatment to the sickest patients.</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REFERENCES</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American Association for the Study of Liver Disease (AASLD) &amp; Infectious Diseases Society of America (IDSA). (2014). </a:t>
            </a:r>
            <a:r>
              <a:rPr lang="en-US" sz="1100" i="1" kern="1200" dirty="0" smtClean="0">
                <a:solidFill>
                  <a:schemeClr val="tx1"/>
                </a:solidFill>
                <a:effectLst/>
                <a:latin typeface="+mn-lt"/>
                <a:ea typeface="+mn-ea"/>
                <a:cs typeface="+mn-cs"/>
              </a:rPr>
              <a:t>Recommendations for Testing, Managing, and Treating Hepatitis C</a:t>
            </a:r>
            <a:r>
              <a:rPr lang="en-US" sz="1100" kern="1200" dirty="0" smtClean="0">
                <a:solidFill>
                  <a:schemeClr val="tx1"/>
                </a:solidFill>
                <a:effectLst/>
                <a:latin typeface="+mn-lt"/>
                <a:ea typeface="+mn-ea"/>
                <a:cs typeface="+mn-cs"/>
              </a:rPr>
              <a:t>. Accessed April 14, 2015, </a:t>
            </a:r>
          </a:p>
          <a:p>
            <a:r>
              <a:rPr lang="en-US" sz="1100" u="sng" kern="1200" dirty="0" smtClean="0">
                <a:solidFill>
                  <a:schemeClr val="tx1"/>
                </a:solidFill>
                <a:effectLst/>
                <a:latin typeface="+mn-lt"/>
                <a:ea typeface="+mn-ea"/>
                <a:cs typeface="+mn-cs"/>
                <a:hlinkClick r:id="rId4"/>
              </a:rPr>
              <a:t>http://hcvguidelines.org/full-report/when-and-whom-initiate-hcv-therapy</a:t>
            </a:r>
            <a:r>
              <a:rPr lang="en-US" sz="1100" kern="1200" dirty="0" smtClean="0">
                <a:solidFill>
                  <a:schemeClr val="tx1"/>
                </a:solidFill>
                <a:effectLst/>
                <a:latin typeface="+mn-lt"/>
                <a:ea typeface="+mn-ea"/>
                <a:cs typeface="+mn-cs"/>
              </a:rPr>
              <a: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AASLD Position on Treating Patients with Chronic Hepatitis C, available at:</a:t>
            </a:r>
          </a:p>
          <a:p>
            <a:r>
              <a:rPr lang="en-US" sz="1100" u="sng" kern="1200" dirty="0" smtClean="0">
                <a:solidFill>
                  <a:schemeClr val="tx1"/>
                </a:solidFill>
                <a:effectLst/>
                <a:latin typeface="+mn-lt"/>
                <a:ea typeface="+mn-ea"/>
                <a:cs typeface="+mn-cs"/>
                <a:hlinkClick r:id="rId5"/>
              </a:rPr>
              <a:t>http://www.aasld.org/aasld-position-treating-patients-chronic-hcv</a:t>
            </a:r>
            <a:r>
              <a:rPr lang="en-US" sz="11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101</a:t>
            </a:fld>
            <a:endParaRPr lang="en-US" dirty="0">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r>
              <a:rPr lang="en-US" dirty="0" smtClean="0"/>
              <a:t>HCV treatments are costly, and many payers</a:t>
            </a:r>
            <a:r>
              <a:rPr lang="en-US" baseline="0" dirty="0" smtClean="0"/>
              <a:t> place restrictions on who they are willing to cover.</a:t>
            </a:r>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102</a:t>
            </a:fld>
            <a:endParaRPr lang="en-US" dirty="0">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spcAft>
                <a:spcPts val="1191"/>
              </a:spcAft>
            </a:pPr>
            <a:r>
              <a:rPr lang="en-US" dirty="0" smtClean="0"/>
              <a:t>A</a:t>
            </a:r>
            <a:r>
              <a:rPr lang="en-US" baseline="0" dirty="0" smtClean="0"/>
              <a:t> variety of patient assistance programs are available. </a:t>
            </a:r>
            <a:r>
              <a:rPr lang="en-US" dirty="0" smtClean="0"/>
              <a:t>Specialty pharmacies can help doctors and patients obtain medications.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103</a:t>
            </a:fld>
            <a:endParaRPr lang="en-US" dirty="0">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An estimated 813,000 people with diagnosed hepatitis C in the U.S. have undergone liver disease staging and meet the “highest” or “high” priority criteria for immediate treatment, according to an analysis presented at the American Association for the Study of Liver Diseases (AASLD) Liver Meeting held in Boston, MA in 2014.  This number would be even higher if undiagnosed individuals and prisoners and others excluded from household surveys were included in the analysis.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Other populations at high risk for liver disease progression (F2) or with substantial </a:t>
            </a:r>
            <a:r>
              <a:rPr lang="en-US" sz="1100" kern="1200" dirty="0" err="1" smtClean="0">
                <a:solidFill>
                  <a:schemeClr val="tx1"/>
                </a:solidFill>
                <a:effectLst/>
                <a:latin typeface="+mn-lt"/>
                <a:ea typeface="+mn-ea"/>
                <a:cs typeface="+mn-cs"/>
              </a:rPr>
              <a:t>extrahepatic</a:t>
            </a:r>
            <a:r>
              <a:rPr lang="en-US" sz="1100" kern="1200" dirty="0" smtClean="0">
                <a:solidFill>
                  <a:schemeClr val="tx1"/>
                </a:solidFill>
                <a:effectLst/>
                <a:latin typeface="+mn-lt"/>
                <a:ea typeface="+mn-ea"/>
                <a:cs typeface="+mn-cs"/>
              </a:rPr>
              <a:t> manifestations are also expected to garner appreciable benefits, although the time course for realizing these benefits may be more protracted.</a:t>
            </a:r>
          </a:p>
          <a:p>
            <a:endParaRPr lang="en-US" sz="1100" kern="1200" dirty="0" smtClean="0">
              <a:solidFill>
                <a:schemeClr val="tx1"/>
              </a:solidFill>
              <a:effectLst/>
              <a:latin typeface="+mn-lt"/>
              <a:ea typeface="+mn-ea"/>
              <a:cs typeface="+mn-cs"/>
            </a:endParaRPr>
          </a:p>
          <a:p>
            <a:r>
              <a:rPr lang="en-US" sz="1100" kern="1200" dirty="0" err="1" smtClean="0">
                <a:solidFill>
                  <a:schemeClr val="tx1"/>
                </a:solidFill>
                <a:effectLst/>
                <a:latin typeface="+mn-lt"/>
                <a:ea typeface="+mn-ea"/>
                <a:cs typeface="+mn-cs"/>
              </a:rPr>
              <a:t>Cryoglobulinemia</a:t>
            </a:r>
            <a:r>
              <a:rPr lang="en-US" sz="1100" kern="1200" dirty="0" smtClean="0">
                <a:solidFill>
                  <a:schemeClr val="tx1"/>
                </a:solidFill>
                <a:effectLst/>
                <a:latin typeface="+mn-lt"/>
                <a:ea typeface="+mn-ea"/>
                <a:cs typeface="+mn-cs"/>
              </a:rPr>
              <a:t>, which literally means “cold antibody in the blood,” refers to the chemical properties of the antibodies (</a:t>
            </a:r>
            <a:r>
              <a:rPr lang="en-US" sz="1100" kern="1200" dirty="0" err="1" smtClean="0">
                <a:solidFill>
                  <a:schemeClr val="tx1"/>
                </a:solidFill>
                <a:effectLst/>
                <a:latin typeface="+mn-lt"/>
                <a:ea typeface="+mn-ea"/>
                <a:cs typeface="+mn-cs"/>
              </a:rPr>
              <a:t>cryoglobulins</a:t>
            </a:r>
            <a:r>
              <a:rPr lang="en-US" sz="1100" kern="1200" dirty="0" smtClean="0">
                <a:solidFill>
                  <a:schemeClr val="tx1"/>
                </a:solidFill>
                <a:effectLst/>
                <a:latin typeface="+mn-lt"/>
                <a:ea typeface="+mn-ea"/>
                <a:cs typeface="+mn-cs"/>
              </a:rPr>
              <a:t>) that cause this disease.  </a:t>
            </a:r>
            <a:r>
              <a:rPr lang="en-US" sz="1100" kern="1200" dirty="0" err="1" smtClean="0">
                <a:solidFill>
                  <a:schemeClr val="tx1"/>
                </a:solidFill>
                <a:effectLst/>
                <a:latin typeface="+mn-lt"/>
                <a:ea typeface="+mn-ea"/>
                <a:cs typeface="+mn-cs"/>
              </a:rPr>
              <a:t>Cryoglobulins</a:t>
            </a:r>
            <a:r>
              <a:rPr lang="en-US" sz="1100" kern="1200" dirty="0" smtClean="0">
                <a:solidFill>
                  <a:schemeClr val="tx1"/>
                </a:solidFill>
                <a:effectLst/>
                <a:latin typeface="+mn-lt"/>
                <a:ea typeface="+mn-ea"/>
                <a:cs typeface="+mn-cs"/>
              </a:rPr>
              <a:t> are antibodies that precipitate under cold conditions.  Drug use is a prime risk factor for </a:t>
            </a:r>
            <a:r>
              <a:rPr lang="en-US" sz="1100" kern="1200" dirty="0" err="1" smtClean="0">
                <a:solidFill>
                  <a:schemeClr val="tx1"/>
                </a:solidFill>
                <a:effectLst/>
                <a:latin typeface="+mn-lt"/>
                <a:ea typeface="+mn-ea"/>
                <a:cs typeface="+mn-cs"/>
              </a:rPr>
              <a:t>cryoglobulinemia</a:t>
            </a:r>
            <a:r>
              <a:rPr lang="en-US" sz="1100" kern="1200" dirty="0" smtClean="0">
                <a:solidFill>
                  <a:schemeClr val="tx1"/>
                </a:solidFill>
                <a:effectLst/>
                <a:latin typeface="+mn-lt"/>
                <a:ea typeface="+mn-ea"/>
                <a:cs typeface="+mn-cs"/>
              </a:rPr>
              <a:t> because more than 90% of cases of </a:t>
            </a:r>
            <a:r>
              <a:rPr lang="en-US" sz="1100" kern="1200" dirty="0" err="1" smtClean="0">
                <a:solidFill>
                  <a:schemeClr val="tx1"/>
                </a:solidFill>
                <a:effectLst/>
                <a:latin typeface="+mn-lt"/>
                <a:ea typeface="+mn-ea"/>
                <a:cs typeface="+mn-cs"/>
              </a:rPr>
              <a:t>cryoglobulinemic</a:t>
            </a:r>
            <a:r>
              <a:rPr lang="en-US" sz="1100" kern="1200" dirty="0" smtClean="0">
                <a:solidFill>
                  <a:schemeClr val="tx1"/>
                </a:solidFill>
                <a:effectLst/>
                <a:latin typeface="+mn-lt"/>
                <a:ea typeface="+mn-ea"/>
                <a:cs typeface="+mn-cs"/>
              </a:rPr>
              <a:t> vasculitis are associated with hepatitis C infections.  Hepatitis C is acquired by injection drug use (e.g., needle sharing), tainted blood products, and (probably rarely) sexual transmission.  Treatment of the underlying hepatitis may be an effective therapy for this type of vasculitis.  For more information, visit the Johns Hopkins Vasculitis Center website at: </a:t>
            </a:r>
            <a:r>
              <a:rPr lang="en-US" sz="1100" u="sng" kern="1200" dirty="0" smtClean="0">
                <a:solidFill>
                  <a:schemeClr val="tx1"/>
                </a:solidFill>
                <a:effectLst/>
                <a:latin typeface="+mn-lt"/>
                <a:ea typeface="+mn-ea"/>
                <a:cs typeface="+mn-cs"/>
                <a:hlinkClick r:id="rId3"/>
              </a:rPr>
              <a:t>http://www.hopkinsvasculitis.org/types-vasculitis/cryoglobulinemia/</a:t>
            </a:r>
            <a:r>
              <a:rPr lang="en-US" sz="1100" kern="1200" dirty="0" smtClean="0">
                <a:solidFill>
                  <a:schemeClr val="tx1"/>
                </a:solidFill>
                <a:effectLst/>
                <a:latin typeface="+mn-lt"/>
                <a:ea typeface="+mn-ea"/>
                <a:cs typeface="+mn-cs"/>
              </a:rPr>
              <a:t>.</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American Association for the Study of Liver Disease (AASLD) &amp; Infectious Diseases Society of America (IDSA). (2014). </a:t>
            </a:r>
            <a:r>
              <a:rPr lang="en-US" sz="1100" i="1" kern="1200" dirty="0" smtClean="0">
                <a:solidFill>
                  <a:schemeClr val="tx1"/>
                </a:solidFill>
                <a:effectLst/>
                <a:latin typeface="+mn-lt"/>
                <a:ea typeface="+mn-ea"/>
                <a:cs typeface="+mn-cs"/>
              </a:rPr>
              <a:t>Recommendations for Testing, Managing, and Treating Hepatitis C</a:t>
            </a:r>
            <a:r>
              <a:rPr lang="en-US" sz="1100" kern="1200" dirty="0" smtClean="0">
                <a:solidFill>
                  <a:schemeClr val="tx1"/>
                </a:solidFill>
                <a:effectLst/>
                <a:latin typeface="+mn-lt"/>
                <a:ea typeface="+mn-ea"/>
                <a:cs typeface="+mn-cs"/>
              </a:rPr>
              <a:t>. Accessed April 14, 2015, </a:t>
            </a:r>
            <a:r>
              <a:rPr lang="en-US" sz="1100" u="sng" kern="1200" dirty="0" smtClean="0">
                <a:solidFill>
                  <a:schemeClr val="tx1"/>
                </a:solidFill>
                <a:effectLst/>
                <a:latin typeface="+mn-lt"/>
                <a:ea typeface="+mn-ea"/>
                <a:cs typeface="+mn-cs"/>
                <a:hlinkClick r:id="rId4"/>
              </a:rPr>
              <a:t>http://hcvguidelines.org/full-report/when-and-whom-initiate-hcv-therapy</a:t>
            </a:r>
            <a:r>
              <a:rPr lang="en-US" sz="11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104</a:t>
            </a:fld>
            <a:endParaRPr lang="en-US" dirty="0">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err="1" smtClean="0"/>
              <a:t>Sofosbuvir</a:t>
            </a:r>
            <a:r>
              <a:rPr lang="en-US" dirty="0" smtClean="0"/>
              <a:t> - $84,000 for 12-week treatment regimen</a:t>
            </a:r>
          </a:p>
          <a:p>
            <a:endParaRPr lang="en-US" dirty="0" smtClean="0"/>
          </a:p>
          <a:p>
            <a:r>
              <a:rPr lang="en-US" dirty="0" err="1" smtClean="0"/>
              <a:t>Ledipasvir</a:t>
            </a:r>
            <a:r>
              <a:rPr lang="en-US" dirty="0" smtClean="0"/>
              <a:t>/</a:t>
            </a:r>
            <a:r>
              <a:rPr lang="en-US" dirty="0" err="1" smtClean="0"/>
              <a:t>sofosbuvir</a:t>
            </a:r>
            <a:r>
              <a:rPr lang="en-US" dirty="0" smtClean="0"/>
              <a:t> - $94,500 for 12-week treatment regimen</a:t>
            </a:r>
          </a:p>
          <a:p>
            <a:endParaRPr lang="en-US" dirty="0" smtClean="0"/>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American Association for the Study of Liver Disease (AASLD) &amp; Infectious Diseases Society of America (IDSA). (2014). </a:t>
            </a:r>
            <a:r>
              <a:rPr lang="en-US" sz="1100" i="1" kern="1200" dirty="0" smtClean="0">
                <a:solidFill>
                  <a:schemeClr val="tx1"/>
                </a:solidFill>
                <a:effectLst/>
                <a:latin typeface="+mn-lt"/>
                <a:ea typeface="+mn-ea"/>
                <a:cs typeface="+mn-cs"/>
              </a:rPr>
              <a:t>Recommendations for Testing, Managing, and Treating Hepatitis C</a:t>
            </a:r>
            <a:r>
              <a:rPr lang="en-US" sz="1100" kern="1200" dirty="0" smtClean="0">
                <a:solidFill>
                  <a:schemeClr val="tx1"/>
                </a:solidFill>
                <a:effectLst/>
                <a:latin typeface="+mn-lt"/>
                <a:ea typeface="+mn-ea"/>
                <a:cs typeface="+mn-cs"/>
              </a:rPr>
              <a:t>. Accessed April 14, 2015, </a:t>
            </a:r>
            <a:r>
              <a:rPr lang="en-US" sz="1100" u="sng" kern="1200" dirty="0" smtClean="0">
                <a:solidFill>
                  <a:schemeClr val="tx1"/>
                </a:solidFill>
                <a:effectLst/>
                <a:latin typeface="+mn-lt"/>
                <a:ea typeface="+mn-ea"/>
                <a:cs typeface="+mn-cs"/>
                <a:hlinkClick r:id="rId3"/>
              </a:rPr>
              <a:t>http://hcvguidelines.org/full-report/when-and-whom-initiate-hcv-therapy</a:t>
            </a:r>
            <a:r>
              <a:rPr lang="en-US" sz="11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105</a:t>
            </a:fld>
            <a:endParaRPr lang="en-US" dirty="0">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G2</a:t>
            </a:r>
            <a:r>
              <a:rPr lang="en-US" baseline="0" dirty="0" smtClean="0"/>
              <a:t> &amp; G3 are typically easier to treat. </a:t>
            </a:r>
            <a:r>
              <a:rPr lang="en-US" sz="1100" kern="1200" dirty="0" smtClean="0">
                <a:solidFill>
                  <a:schemeClr val="tx1"/>
                </a:solidFill>
                <a:effectLst/>
                <a:latin typeface="+mn-lt"/>
                <a:ea typeface="+mn-ea"/>
                <a:cs typeface="+mn-cs"/>
              </a:rPr>
              <a:t>The current recommended courses of treatments are indicated on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American Association for the Study of Liver Disease (AASLD) &amp; Infectious Diseases Society of America (IDSA). (2014). </a:t>
            </a:r>
            <a:r>
              <a:rPr lang="en-US" sz="1100" i="1" kern="1200" dirty="0" smtClean="0">
                <a:solidFill>
                  <a:schemeClr val="tx1"/>
                </a:solidFill>
                <a:effectLst/>
                <a:latin typeface="+mn-lt"/>
                <a:ea typeface="+mn-ea"/>
                <a:cs typeface="+mn-cs"/>
              </a:rPr>
              <a:t>Recommendations for Testing, Managing, and Treating Hepatitis C</a:t>
            </a:r>
            <a:r>
              <a:rPr lang="en-US" sz="1100" kern="1200" dirty="0" smtClean="0">
                <a:solidFill>
                  <a:schemeClr val="tx1"/>
                </a:solidFill>
                <a:effectLst/>
                <a:latin typeface="+mn-lt"/>
                <a:ea typeface="+mn-ea"/>
                <a:cs typeface="+mn-cs"/>
              </a:rPr>
              <a:t>. Accessed April 14, 2015, </a:t>
            </a:r>
            <a:r>
              <a:rPr lang="en-US" sz="1100" u="sng" kern="1200" dirty="0" smtClean="0">
                <a:solidFill>
                  <a:schemeClr val="tx1"/>
                </a:solidFill>
                <a:effectLst/>
                <a:latin typeface="+mn-lt"/>
                <a:ea typeface="+mn-ea"/>
                <a:cs typeface="+mn-cs"/>
                <a:hlinkClick r:id="rId3"/>
              </a:rPr>
              <a:t>http://hcvguidelines.org/full-report/when-and-whom-initiate-hcv-therapy</a:t>
            </a:r>
            <a:r>
              <a:rPr lang="en-US" sz="11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106</a:t>
            </a:fld>
            <a:endParaRPr lang="en-US" dirty="0">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G4 has similar treatment options as G1.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American Association for the Study of Liver Disease (AASLD) &amp; Infectious Diseases Society of America (IDSA). (2014). </a:t>
            </a:r>
            <a:r>
              <a:rPr lang="en-US" sz="1100" i="1" kern="1200" dirty="0" smtClean="0">
                <a:solidFill>
                  <a:schemeClr val="tx1"/>
                </a:solidFill>
                <a:effectLst/>
                <a:latin typeface="+mn-lt"/>
                <a:ea typeface="+mn-ea"/>
                <a:cs typeface="+mn-cs"/>
              </a:rPr>
              <a:t>Recommendations for Testing, Managing, and Treating Hepatitis C</a:t>
            </a:r>
            <a:r>
              <a:rPr lang="en-US" sz="1100" kern="1200" dirty="0" smtClean="0">
                <a:solidFill>
                  <a:schemeClr val="tx1"/>
                </a:solidFill>
                <a:effectLst/>
                <a:latin typeface="+mn-lt"/>
                <a:ea typeface="+mn-ea"/>
                <a:cs typeface="+mn-cs"/>
              </a:rPr>
              <a:t>. Accessed April 14, 2015, </a:t>
            </a:r>
            <a:r>
              <a:rPr lang="en-US" sz="1100" u="sng" kern="1200" dirty="0" smtClean="0">
                <a:solidFill>
                  <a:schemeClr val="tx1"/>
                </a:solidFill>
                <a:effectLst/>
                <a:latin typeface="+mn-lt"/>
                <a:ea typeface="+mn-ea"/>
                <a:cs typeface="+mn-cs"/>
                <a:hlinkClick r:id="rId3"/>
              </a:rPr>
              <a:t>http://hcvguidelines.org/full-report/when-and-whom-initiate-hcv-therapy</a:t>
            </a:r>
            <a:r>
              <a:rPr lang="en-US" sz="11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107</a:t>
            </a:fld>
            <a:endParaRPr lang="en-US" dirty="0">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1" dirty="0" smtClean="0"/>
              <a:t>IMPORTANT NOTE: </a:t>
            </a:r>
            <a:r>
              <a:rPr lang="en-US" dirty="0" smtClean="0"/>
              <a:t>The trainer may not have to provide an in-depth overview</a:t>
            </a:r>
            <a:r>
              <a:rPr lang="en-US" baseline="0" dirty="0" smtClean="0"/>
              <a:t> of this slide, unless the </a:t>
            </a:r>
            <a:r>
              <a:rPr lang="en-US" dirty="0" smtClean="0"/>
              <a:t>audience works with persons from Asian countries</a:t>
            </a:r>
            <a:r>
              <a:rPr lang="en-US" baseline="0" dirty="0" smtClean="0"/>
              <a:t> such as </a:t>
            </a:r>
            <a:r>
              <a:rPr lang="en-US" sz="1100" b="0" i="0" kern="1200" dirty="0" smtClean="0">
                <a:solidFill>
                  <a:schemeClr val="tx1"/>
                </a:solidFill>
                <a:effectLst/>
                <a:latin typeface="+mn-lt"/>
                <a:ea typeface="+mn-ea"/>
                <a:cs typeface="+mn-cs"/>
              </a:rPr>
              <a:t>Hong Kong, Thailand, Indonesia, China, Vietnam, Myanmar and Korea</a:t>
            </a:r>
            <a:r>
              <a:rPr lang="en-US" dirty="0" smtClean="0"/>
              <a:t>. Because genotypes 5 and 6 are uncommon in the U.S., data is limited. G5 is more prevalent in the northern part of South Africa (40%) and G6 in </a:t>
            </a:r>
            <a:r>
              <a:rPr lang="en-US" baseline="0" dirty="0" smtClean="0"/>
              <a:t>Asia</a:t>
            </a:r>
            <a:r>
              <a:rPr lang="en-US" dirty="0" smtClean="0"/>
              <a:t>.  G6 in the US is seen mostly in immigrants communities  form these  regions.  Cost of  treatment regimens range from approximately $27,000 to $97,000.</a:t>
            </a:r>
          </a:p>
          <a:p>
            <a:endParaRPr lang="en-US" dirty="0" smtClean="0"/>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American Association for the Study of Liver Disease (AASLD) &amp; Infectious Diseases Society of America (IDSA). (2014). </a:t>
            </a:r>
            <a:r>
              <a:rPr lang="en-US" sz="1100" i="1" kern="1200" dirty="0" smtClean="0">
                <a:solidFill>
                  <a:schemeClr val="tx1"/>
                </a:solidFill>
                <a:effectLst/>
                <a:latin typeface="+mn-lt"/>
                <a:ea typeface="+mn-ea"/>
                <a:cs typeface="+mn-cs"/>
              </a:rPr>
              <a:t>Recommendations for Testing, Managing, and Treating Hepatitis C</a:t>
            </a:r>
            <a:r>
              <a:rPr lang="en-US" sz="1100" kern="1200" dirty="0" smtClean="0">
                <a:solidFill>
                  <a:schemeClr val="tx1"/>
                </a:solidFill>
                <a:effectLst/>
                <a:latin typeface="+mn-lt"/>
                <a:ea typeface="+mn-ea"/>
                <a:cs typeface="+mn-cs"/>
              </a:rPr>
              <a:t>. Accessed April 14, 2015, </a:t>
            </a:r>
            <a:r>
              <a:rPr lang="en-US" sz="1100" u="sng" kern="1200" dirty="0" smtClean="0">
                <a:solidFill>
                  <a:schemeClr val="tx1"/>
                </a:solidFill>
                <a:effectLst/>
                <a:latin typeface="+mn-lt"/>
                <a:ea typeface="+mn-ea"/>
                <a:cs typeface="+mn-cs"/>
                <a:hlinkClick r:id="rId3"/>
              </a:rPr>
              <a:t>http://hcvguidelines.org/full-report/when-and-whom-initiate-hcv-therapy</a:t>
            </a:r>
            <a:r>
              <a:rPr lang="en-US" sz="11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108</a:t>
            </a:fld>
            <a:endParaRPr lang="en-US" dirty="0">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It is nearly impossible to talk about hepatitis C without talking about the incredible advances occurring right now in therapeutics.  If we can eradicate the infection in people who are actively injecting drugs, we can stop onward transmission of virus before it occurs.  These graphs show the incredible sustained virologic response rates with the new all-oral antiviral regimens.  The graphs features regimens that were approved recently.  </a:t>
            </a:r>
            <a:r>
              <a:rPr lang="en-US" sz="1100" b="1" u="sng" kern="1200" dirty="0" smtClean="0">
                <a:solidFill>
                  <a:schemeClr val="tx1"/>
                </a:solidFill>
                <a:effectLst/>
                <a:latin typeface="+mn-lt"/>
                <a:ea typeface="+mn-ea"/>
                <a:cs typeface="+mn-cs"/>
              </a:rPr>
              <a:t>Treatment-naïve patients</a:t>
            </a:r>
            <a:r>
              <a:rPr lang="en-US" sz="1100" kern="1200" dirty="0" smtClean="0">
                <a:solidFill>
                  <a:schemeClr val="tx1"/>
                </a:solidFill>
                <a:effectLst/>
                <a:latin typeface="+mn-lt"/>
                <a:ea typeface="+mn-ea"/>
                <a:cs typeface="+mn-cs"/>
              </a:rPr>
              <a:t> with infected with G1 (either with or without cirrhosis) saw upwards of 95%+ SVR as a result of completing the indicated treatments.  These treatments provide extremely powerful new tools to prevent the </a:t>
            </a:r>
            <a:r>
              <a:rPr lang="en-US" sz="1100" kern="1200" dirty="0" err="1" smtClean="0">
                <a:solidFill>
                  <a:schemeClr val="tx1"/>
                </a:solidFill>
                <a:effectLst/>
                <a:latin typeface="+mn-lt"/>
                <a:ea typeface="+mn-ea"/>
                <a:cs typeface="+mn-cs"/>
              </a:rPr>
              <a:t>sequelae</a:t>
            </a:r>
            <a:r>
              <a:rPr lang="en-US" sz="1100" kern="1200" dirty="0" smtClean="0">
                <a:solidFill>
                  <a:schemeClr val="tx1"/>
                </a:solidFill>
                <a:effectLst/>
                <a:latin typeface="+mn-lt"/>
                <a:ea typeface="+mn-ea"/>
                <a:cs typeface="+mn-cs"/>
              </a:rPr>
              <a:t> – and transmission – of HCV infection.</a:t>
            </a:r>
            <a:endParaRPr lang="en-US" dirty="0"/>
          </a:p>
        </p:txBody>
      </p:sp>
      <p:sp>
        <p:nvSpPr>
          <p:cNvPr id="4" name="Slide Number Placeholder 3"/>
          <p:cNvSpPr>
            <a:spLocks noGrp="1"/>
          </p:cNvSpPr>
          <p:nvPr>
            <p:ph type="sldNum" sz="quarter" idx="10"/>
          </p:nvPr>
        </p:nvSpPr>
        <p:spPr/>
        <p:txBody>
          <a:bodyPr/>
          <a:lstStyle/>
          <a:p>
            <a:fld id="{C0624C9B-7591-4B1D-B552-C83F72A7B5F6}" type="slidenum">
              <a:rPr lang="en-US" smtClean="0">
                <a:solidFill>
                  <a:prstClr val="black"/>
                </a:solidFill>
              </a:rPr>
              <a:pPr/>
              <a:t>109</a:t>
            </a:fld>
            <a:endParaRPr lang="en-US" dirty="0">
              <a:solidFill>
                <a:prstClr val="black"/>
              </a:solidFill>
            </a:endParaRPr>
          </a:p>
        </p:txBody>
      </p:sp>
    </p:spTree>
    <p:extLst>
      <p:ext uri="{BB962C8B-B14F-4D97-AF65-F5344CB8AC3E}">
        <p14:creationId xmlns:p14="http://schemas.microsoft.com/office/powerpoint/2010/main" val="93294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Recent developments have resulted in highly tolerable (non-interferon) oral treatments for HCV, with a high cure rates. Despite the effectiveness of available treatment, many persons infected with HCV are not accessing health care and treatment.</a:t>
            </a:r>
          </a:p>
          <a:p>
            <a:endParaRPr lang="en-US" dirty="0" smtClean="0"/>
          </a:p>
          <a:p>
            <a:r>
              <a:rPr lang="en-US" dirty="0" smtClean="0"/>
              <a:t>The challenge, particularly in Federally Qualified Health Centers, is to identify persons with HCV risk, promote screening and testing, and facilitate linkage to health care and potentially a cure.</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It is nearly impossible to talk about hepatitis C without talking about the incredible advances occurring right now in therapeutics.  If we can eradicate the infection in people who are actively injecting drugs, we can stop onward transmission of virus before it occurs.  These graphs show the incredible sustained virologic response rates with the new all-oral antiviral regimens.  The graphs features regimens that were approved recently.  </a:t>
            </a:r>
            <a:r>
              <a:rPr lang="en-US" sz="1100" b="1" u="sng" kern="1200" dirty="0" smtClean="0">
                <a:solidFill>
                  <a:schemeClr val="tx1"/>
                </a:solidFill>
                <a:effectLst/>
                <a:latin typeface="+mn-lt"/>
                <a:ea typeface="+mn-ea"/>
                <a:cs typeface="+mn-cs"/>
              </a:rPr>
              <a:t>Treatment-experienced patients</a:t>
            </a:r>
            <a:r>
              <a:rPr lang="en-US" sz="1100" kern="1200" dirty="0" smtClean="0">
                <a:solidFill>
                  <a:schemeClr val="tx1"/>
                </a:solidFill>
                <a:effectLst/>
                <a:latin typeface="+mn-lt"/>
                <a:ea typeface="+mn-ea"/>
                <a:cs typeface="+mn-cs"/>
              </a:rPr>
              <a:t> with infected with G1 (either with or without cirrhosis) saw upwards of 95%+ SVR as a result of completing the indicated treatments. These treatments provide extremely powerful new tools to prevent the </a:t>
            </a:r>
            <a:r>
              <a:rPr lang="en-US" sz="1100" kern="1200" dirty="0" err="1" smtClean="0">
                <a:solidFill>
                  <a:schemeClr val="tx1"/>
                </a:solidFill>
                <a:effectLst/>
                <a:latin typeface="+mn-lt"/>
                <a:ea typeface="+mn-ea"/>
                <a:cs typeface="+mn-cs"/>
              </a:rPr>
              <a:t>sequelae</a:t>
            </a:r>
            <a:r>
              <a:rPr lang="en-US" sz="1100" kern="1200" dirty="0" smtClean="0">
                <a:solidFill>
                  <a:schemeClr val="tx1"/>
                </a:solidFill>
                <a:effectLst/>
                <a:latin typeface="+mn-lt"/>
                <a:ea typeface="+mn-ea"/>
                <a:cs typeface="+mn-cs"/>
              </a:rPr>
              <a:t> – and transmission – of HCV infection.</a:t>
            </a:r>
            <a:endParaRPr lang="en-US" dirty="0"/>
          </a:p>
        </p:txBody>
      </p:sp>
      <p:sp>
        <p:nvSpPr>
          <p:cNvPr id="4" name="Slide Number Placeholder 3"/>
          <p:cNvSpPr>
            <a:spLocks noGrp="1"/>
          </p:cNvSpPr>
          <p:nvPr>
            <p:ph type="sldNum" sz="quarter" idx="10"/>
          </p:nvPr>
        </p:nvSpPr>
        <p:spPr/>
        <p:txBody>
          <a:bodyPr/>
          <a:lstStyle/>
          <a:p>
            <a:fld id="{C0624C9B-7591-4B1D-B552-C83F72A7B5F6}" type="slidenum">
              <a:rPr lang="en-US" smtClean="0">
                <a:solidFill>
                  <a:prstClr val="black"/>
                </a:solidFill>
              </a:rPr>
              <a:pPr/>
              <a:t>110</a:t>
            </a:fld>
            <a:endParaRPr lang="en-US" dirty="0">
              <a:solidFill>
                <a:prstClr val="black"/>
              </a:solidFill>
            </a:endParaRPr>
          </a:p>
        </p:txBody>
      </p:sp>
    </p:spTree>
    <p:extLst>
      <p:ext uri="{BB962C8B-B14F-4D97-AF65-F5344CB8AC3E}">
        <p14:creationId xmlns:p14="http://schemas.microsoft.com/office/powerpoint/2010/main" val="9329403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Possible antiretroviral drug switches, when needed, should be done in collaboration with the patient’s HIV practitioner.  Regular treatment updates and ongoing consultation with the HIV practitioner is recommended, as well.</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Some drug combinations may incur harmful interactions.  For combinations expected to increase </a:t>
            </a:r>
            <a:r>
              <a:rPr lang="en-US" sz="1100" kern="1200" dirty="0" err="1" smtClean="0">
                <a:solidFill>
                  <a:schemeClr val="tx1"/>
                </a:solidFill>
                <a:effectLst/>
                <a:latin typeface="+mn-lt"/>
                <a:ea typeface="+mn-ea"/>
                <a:cs typeface="+mn-cs"/>
              </a:rPr>
              <a:t>tenofovir</a:t>
            </a:r>
            <a:r>
              <a:rPr lang="en-US" sz="1100" kern="1200" dirty="0" smtClean="0">
                <a:solidFill>
                  <a:schemeClr val="tx1"/>
                </a:solidFill>
                <a:effectLst/>
                <a:latin typeface="+mn-lt"/>
                <a:ea typeface="+mn-ea"/>
                <a:cs typeface="+mn-cs"/>
              </a:rPr>
              <a:t> levels affecting kidney function, baseline and ongoing assessment for </a:t>
            </a:r>
            <a:r>
              <a:rPr lang="en-US" sz="1100" kern="1200" dirty="0" err="1" smtClean="0">
                <a:solidFill>
                  <a:schemeClr val="tx1"/>
                </a:solidFill>
                <a:effectLst/>
                <a:latin typeface="+mn-lt"/>
                <a:ea typeface="+mn-ea"/>
                <a:cs typeface="+mn-cs"/>
              </a:rPr>
              <a:t>tenofovir</a:t>
            </a:r>
            <a:r>
              <a:rPr lang="en-US" sz="1100" kern="1200" dirty="0" smtClean="0">
                <a:solidFill>
                  <a:schemeClr val="tx1"/>
                </a:solidFill>
                <a:effectLst/>
                <a:latin typeface="+mn-lt"/>
                <a:ea typeface="+mn-ea"/>
                <a:cs typeface="+mn-cs"/>
              </a:rPr>
              <a:t> nephrotoxicity is recommended.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According to the AASLD/EASL, recommended treatment therapies for HIV and HCV co-infection follow the same recommendations for mono infection.  For more information, visit: </a:t>
            </a:r>
            <a:r>
              <a:rPr lang="en-US" sz="1100" u="sng" kern="1200" dirty="0" smtClean="0">
                <a:solidFill>
                  <a:schemeClr val="tx1"/>
                </a:solidFill>
                <a:effectLst/>
                <a:latin typeface="+mn-lt"/>
                <a:ea typeface="+mn-ea"/>
                <a:cs typeface="+mn-cs"/>
                <a:hlinkClick r:id="rId3"/>
              </a:rPr>
              <a:t>http://www.hcvguidelines.org/full-report/unique-patient-populations-patients-hivhcv-coinfection</a:t>
            </a:r>
            <a:endParaRPr lang="en-US" sz="1100" kern="1200" dirty="0" smtClean="0">
              <a:solidFill>
                <a:schemeClr val="tx1"/>
              </a:solidFill>
              <a:effectLst/>
              <a:latin typeface="+mn-lt"/>
              <a:ea typeface="+mn-ea"/>
              <a:cs typeface="+mn-cs"/>
            </a:endParaRP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New York State Department of Health, AIDS Institute, Office of the Medical Director, &amp; Johns Hopkins University, Division of Infectious Disease. (2010). </a:t>
            </a:r>
            <a:r>
              <a:rPr lang="en-US" sz="1100" i="1" kern="1200" dirty="0" smtClean="0">
                <a:solidFill>
                  <a:schemeClr val="tx1"/>
                </a:solidFill>
                <a:effectLst/>
                <a:latin typeface="+mn-lt"/>
                <a:ea typeface="+mn-ea"/>
                <a:cs typeface="+mn-cs"/>
              </a:rPr>
              <a:t>HCV Clinical Resource, Hepatitis C Virus. </a:t>
            </a:r>
            <a:r>
              <a:rPr lang="en-US" sz="1100" kern="1200" dirty="0" smtClean="0">
                <a:solidFill>
                  <a:schemeClr val="tx1"/>
                </a:solidFill>
                <a:effectLst/>
                <a:latin typeface="+mn-lt"/>
                <a:ea typeface="+mn-ea"/>
                <a:cs typeface="+mn-cs"/>
              </a:rPr>
              <a:t>Available at: </a:t>
            </a:r>
            <a:r>
              <a:rPr lang="en-US" sz="1100" u="sng" kern="1200" dirty="0" smtClean="0">
                <a:solidFill>
                  <a:schemeClr val="tx1"/>
                </a:solidFill>
                <a:effectLst/>
                <a:latin typeface="+mn-lt"/>
                <a:ea typeface="+mn-ea"/>
                <a:cs typeface="+mn-cs"/>
                <a:hlinkClick r:id="rId4"/>
              </a:rPr>
              <a:t>http://www.hivguidelines.org/clinical-guidelines/adults/hepatitis-c-virus</a:t>
            </a:r>
            <a:r>
              <a:rPr lang="en-US" sz="11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111</a:t>
            </a:fld>
            <a:endParaRPr lang="en-US" dirty="0">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Module 5 Goal</a:t>
            </a:r>
            <a:r>
              <a:rPr lang="en-US" b="1" dirty="0" smtClean="0"/>
              <a:t>:</a:t>
            </a:r>
            <a:r>
              <a:rPr lang="en-US" b="1" baseline="0" dirty="0" smtClean="0"/>
              <a:t> </a:t>
            </a:r>
            <a:r>
              <a:rPr lang="en-US" b="0" baseline="0" dirty="0" smtClean="0"/>
              <a:t>To review potential </a:t>
            </a:r>
            <a:r>
              <a:rPr lang="en-US" sz="1200" dirty="0" smtClean="0"/>
              <a:t>strategies to link hepatitis</a:t>
            </a:r>
            <a:r>
              <a:rPr lang="en-US" sz="1200" baseline="0" dirty="0" smtClean="0"/>
              <a:t> C</a:t>
            </a:r>
            <a:r>
              <a:rPr lang="en-US" sz="1200" dirty="0" smtClean="0"/>
              <a:t>-infected persons to health care services.</a:t>
            </a:r>
          </a:p>
          <a:p>
            <a:pPr defTabSz="945886">
              <a:defRPr/>
            </a:pPr>
            <a:endParaRPr lang="en-US" sz="1200" u="sng" dirty="0" smtClean="0"/>
          </a:p>
          <a:p>
            <a:pPr defTabSz="945886">
              <a:defRPr/>
            </a:pPr>
            <a:r>
              <a:rPr lang="en-US" sz="1200" b="1" u="sng" dirty="0" smtClean="0"/>
              <a:t>Module 5 Objective</a:t>
            </a:r>
            <a:r>
              <a:rPr lang="en-US" sz="1200" b="1" dirty="0" smtClean="0"/>
              <a:t>: </a:t>
            </a:r>
            <a:r>
              <a:rPr lang="en-US" sz="1200" dirty="0" smtClean="0"/>
              <a:t>Participants will be able to provide examples of at least three strategies to link</a:t>
            </a:r>
            <a:r>
              <a:rPr lang="en-US" sz="1200" baseline="0" dirty="0" smtClean="0"/>
              <a:t> persons infected with HCV to health care</a:t>
            </a:r>
            <a:r>
              <a:rPr lang="en-US" sz="1200" dirty="0" smtClean="0"/>
              <a:t>.</a:t>
            </a:r>
          </a:p>
          <a:p>
            <a:pPr defTabSz="945886">
              <a:defRPr/>
            </a:pPr>
            <a:endParaRPr lang="en-US" sz="1200" dirty="0" smtClean="0"/>
          </a:p>
          <a:p>
            <a:pPr marL="0" marR="0" indent="0" algn="l" defTabSz="945886" rtl="0" eaLnBrk="1" fontAlgn="auto" latinLnBrk="0" hangingPunct="1">
              <a:lnSpc>
                <a:spcPct val="100000"/>
              </a:lnSpc>
              <a:spcBef>
                <a:spcPts val="0"/>
              </a:spcBef>
              <a:spcAft>
                <a:spcPts val="0"/>
              </a:spcAft>
              <a:buClrTx/>
              <a:buSzTx/>
              <a:buFontTx/>
              <a:buNone/>
              <a:tabLst/>
              <a:defRPr/>
            </a:pPr>
            <a:r>
              <a:rPr lang="en-US" baseline="0" dirty="0" smtClean="0"/>
              <a:t>Module 5 reviews the importance of linking HCV-positive patients with appropriate health care. Many individuals identified as HCV-infected do not receive recommended medical evaluation and care after their diagnosis of HCV infection; this gap in linkage to proper care can be attributed to several factors that will be described in more detail in Module 5. The lack of necessary care, or a substantial delay in care can negatively impact the long-term health outcomes of HCV-infected individuals. To improve these health outcomes, persons testing positive for HCV MUST be provided with appropriate care and treatment. Linkage to care, together with early identification and clinical evaluation are the critical elements of HCV disease prevention and intervention. Key concepts discussed in Module 5 include (1) settings and points of contact in which linkage to HCV health care can occur; (2) the HCV Cascade; (3) barriers for HCV treatment and strategies to improve linkages to care; (4) patient and provider-focused interventions and initiatives; (5) and additional resources.</a:t>
            </a:r>
          </a:p>
          <a:p>
            <a:pPr defTabSz="945886">
              <a:defRPr/>
            </a:pP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112</a:t>
            </a:fld>
            <a:endParaRPr lang="en-US" dirty="0"/>
          </a:p>
        </p:txBody>
      </p:sp>
    </p:spTree>
    <p:extLst>
      <p:ext uri="{BB962C8B-B14F-4D97-AF65-F5344CB8AC3E}">
        <p14:creationId xmlns:p14="http://schemas.microsoft.com/office/powerpoint/2010/main" val="21691031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Review the list with the training participants, and ask/elicit any additional care settings that may be missing from this list.</a:t>
            </a:r>
          </a:p>
          <a:p>
            <a:endParaRPr lang="en-US" baseline="0" dirty="0" smtClean="0"/>
          </a:p>
          <a:p>
            <a:r>
              <a:rPr lang="en-US" dirty="0" smtClean="0"/>
              <a:t>Linkage</a:t>
            </a:r>
            <a:r>
              <a:rPr lang="en-US" baseline="0" dirty="0" smtClean="0"/>
              <a:t> to care for hepatitis C-</a:t>
            </a:r>
            <a:r>
              <a:rPr lang="en-US" dirty="0" smtClean="0"/>
              <a:t>infected persons </a:t>
            </a:r>
            <a:r>
              <a:rPr lang="en-US" baseline="0" dirty="0" smtClean="0"/>
              <a:t>can happen at various points of patient contact and in a variety of care settings. </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113</a:t>
            </a:fld>
            <a:endParaRPr lang="en-US" dirty="0">
              <a:solidFill>
                <a:prstClr val="black"/>
              </a:solidFill>
            </a:endParaRPr>
          </a:p>
        </p:txBody>
      </p:sp>
    </p:spTree>
    <p:extLst>
      <p:ext uri="{BB962C8B-B14F-4D97-AF65-F5344CB8AC3E}">
        <p14:creationId xmlns:p14="http://schemas.microsoft.com/office/powerpoint/2010/main" val="7122235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Initiation</a:t>
            </a:r>
            <a:r>
              <a:rPr lang="en-US" baseline="0" dirty="0" smtClean="0"/>
              <a:t> of care linkage can occur at a variety of time points, beginning with HCV screening and testing. Subsequent referral to a health care facility for HCV RNA testing and evaluation for treatment represents another point in time in which a HCV infected person</a:t>
            </a:r>
            <a:r>
              <a:rPr lang="en-US" dirty="0" smtClean="0"/>
              <a:t> </a:t>
            </a:r>
            <a:r>
              <a:rPr lang="en-US" baseline="0" dirty="0" smtClean="0"/>
              <a:t>can be linked with care. Furthermore, accessing the health care system for a non-HCV related medical issue represents yet another opportunity for linkage to ongoing HCV care. Lastly, if an individual is already receiving</a:t>
            </a:r>
            <a:r>
              <a:rPr lang="en-US" dirty="0" smtClean="0"/>
              <a:t> </a:t>
            </a:r>
            <a:r>
              <a:rPr lang="en-US" baseline="0" dirty="0" smtClean="0"/>
              <a:t>HCV care, each interaction with the patient allows for a medical provider to ensure ongoing linkage to appropriate care. The next slide provides a graphical look at the “HCV Cascade.”</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114</a:t>
            </a:fld>
            <a:endParaRPr lang="en-US" dirty="0">
              <a:solidFill>
                <a:prstClr val="black"/>
              </a:solidFill>
            </a:endParaRPr>
          </a:p>
        </p:txBody>
      </p:sp>
    </p:spTree>
    <p:extLst>
      <p:ext uri="{BB962C8B-B14F-4D97-AF65-F5344CB8AC3E}">
        <p14:creationId xmlns:p14="http://schemas.microsoft.com/office/powerpoint/2010/main" val="25423375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For more information, refer to Handout #5 – HCV Cascade in the back of the Trainer Manual.</a:t>
            </a:r>
          </a:p>
          <a:p>
            <a:endParaRPr lang="en-US" sz="1200" dirty="0" smtClean="0"/>
          </a:p>
          <a:p>
            <a:r>
              <a:rPr lang="en-US" sz="1200" dirty="0" smtClean="0"/>
              <a:t>Nearly </a:t>
            </a:r>
            <a:r>
              <a:rPr lang="en-US" sz="1200" dirty="0"/>
              <a:t>two decades of experience with HIV treatment has led to a sophisticated understanding of the ‘‘cascade of care’’ that occurs between diagnosis and achieving sustained HIV virologic suppression</a:t>
            </a:r>
            <a:r>
              <a:rPr lang="en-US" sz="1200" baseline="30000" dirty="0"/>
              <a:t>1</a:t>
            </a:r>
            <a:r>
              <a:rPr lang="en-US" sz="1200" dirty="0"/>
              <a:t>. A similar cascade exists for HCV, and features the required element of linkage to HCV care, along with a receipt of </a:t>
            </a:r>
            <a:r>
              <a:rPr lang="en-US" sz="1200" dirty="0" smtClean="0"/>
              <a:t>diagnostic testing</a:t>
            </a:r>
            <a:r>
              <a:rPr lang="en-US" sz="1200" dirty="0"/>
              <a:t>, disease staging, initiation of HCV therapy, and adherence to therapy despite adverse effects</a:t>
            </a:r>
            <a:r>
              <a:rPr lang="en-US" sz="1200" baseline="30000" dirty="0"/>
              <a:t>2</a:t>
            </a:r>
            <a:r>
              <a:rPr lang="en-US" sz="1200" dirty="0"/>
              <a:t>. </a:t>
            </a:r>
          </a:p>
          <a:p>
            <a:endParaRPr lang="en-US" sz="1200" dirty="0"/>
          </a:p>
          <a:p>
            <a:r>
              <a:rPr lang="en-US" sz="1200" dirty="0"/>
              <a:t>This slide features the “Cascade of Care Flow Diagram</a:t>
            </a:r>
            <a:r>
              <a:rPr lang="en-US" sz="1200" baseline="30000" dirty="0"/>
              <a:t>3</a:t>
            </a:r>
            <a:r>
              <a:rPr lang="en-US" sz="1200" dirty="0"/>
              <a:t>.” The flow diagram represents the multiple steps of the HCV cascade of care, as well as key factors related to loss to follow-up. When individuals fail to navigate a step in the cascade, they are considered lost to follow-up. Arrows noted in the key represent points along the cascade at which candidate interventions improved follow-up. Individuals lost to follow-up prior to receiving their screening test results maintained a rate of re-screening such that their HCV status could be identified in the future (median time to first re-screen = 50 months). In addition, those who were lost to follow-up after obtaining screening test results had a monthly probability of re-linking to HCV care (median time to re-link = 32 months).</a:t>
            </a:r>
          </a:p>
          <a:p>
            <a:endParaRPr lang="en-US" sz="1200" dirty="0"/>
          </a:p>
          <a:p>
            <a:r>
              <a:rPr lang="en-US" sz="1200" b="1" dirty="0"/>
              <a:t>REFERENCES:</a:t>
            </a:r>
          </a:p>
          <a:p>
            <a:pPr marL="236471" indent="-236471">
              <a:buAutoNum type="arabicPeriod"/>
            </a:pPr>
            <a:r>
              <a:rPr lang="en-US" sz="1200" dirty="0"/>
              <a:t>Gardner, E.M., </a:t>
            </a:r>
            <a:r>
              <a:rPr lang="en-US" sz="1200" dirty="0" err="1"/>
              <a:t>McLees</a:t>
            </a:r>
            <a:r>
              <a:rPr lang="en-US" sz="1200" dirty="0"/>
              <a:t>, M.P., Steiner, J.F., Del Rio, C., &amp; </a:t>
            </a:r>
            <a:r>
              <a:rPr lang="en-US" sz="1200" dirty="0" err="1"/>
              <a:t>Burman</a:t>
            </a:r>
            <a:r>
              <a:rPr lang="en-US" sz="1200" dirty="0"/>
              <a:t>, W.J. (2011). The spectrum of engagement in HIV care and its relevance to test-and-treat strategies for prevention of HIV infection. </a:t>
            </a:r>
            <a:r>
              <a:rPr lang="en-US" sz="1200" i="1" dirty="0" err="1"/>
              <a:t>Clin</a:t>
            </a:r>
            <a:r>
              <a:rPr lang="en-US" sz="1200" i="1" dirty="0"/>
              <a:t> Infect Dis, 52,</a:t>
            </a:r>
            <a:r>
              <a:rPr lang="en-US" sz="1200" dirty="0"/>
              <a:t> 793-800.</a:t>
            </a:r>
          </a:p>
          <a:p>
            <a:pPr marL="236471" indent="-236471">
              <a:buAutoNum type="arabicPeriod"/>
            </a:pPr>
            <a:r>
              <a:rPr lang="en-US" sz="1200" dirty="0"/>
              <a:t>Holmberg, S.D., </a:t>
            </a:r>
            <a:r>
              <a:rPr lang="en-US" sz="1200" dirty="0" err="1"/>
              <a:t>Spradling</a:t>
            </a:r>
            <a:r>
              <a:rPr lang="en-US" sz="1200" dirty="0"/>
              <a:t>, P.R., Moorman, A.C., &amp; </a:t>
            </a:r>
            <a:r>
              <a:rPr lang="en-US" sz="1200" dirty="0" err="1"/>
              <a:t>Denniston</a:t>
            </a:r>
            <a:r>
              <a:rPr lang="en-US" sz="1200" dirty="0"/>
              <a:t>, M.M. (2013). Hepatitis C in the United States. </a:t>
            </a:r>
            <a:r>
              <a:rPr lang="en-US" sz="1200" i="1" dirty="0"/>
              <a:t>N </a:t>
            </a:r>
            <a:r>
              <a:rPr lang="en-US" sz="1200" i="1" dirty="0" err="1"/>
              <a:t>Engl</a:t>
            </a:r>
            <a:r>
              <a:rPr lang="en-US" sz="1200" i="1" dirty="0"/>
              <a:t> J Med 368, </a:t>
            </a:r>
            <a:r>
              <a:rPr lang="en-US" sz="1200" dirty="0"/>
              <a:t>1859-1861.</a:t>
            </a:r>
          </a:p>
          <a:p>
            <a:pPr marL="236471" indent="-236471">
              <a:buAutoNum type="arabicPeriod"/>
            </a:pPr>
            <a:r>
              <a:rPr lang="en-US" sz="1200" dirty="0" err="1"/>
              <a:t>Linas</a:t>
            </a:r>
            <a:r>
              <a:rPr lang="en-US" sz="1200" dirty="0"/>
              <a:t>, B.P., Barter, D.M., </a:t>
            </a:r>
            <a:r>
              <a:rPr lang="en-US" sz="1200" dirty="0" err="1"/>
              <a:t>Leff</a:t>
            </a:r>
            <a:r>
              <a:rPr lang="en-US" sz="1200" dirty="0"/>
              <a:t>, J.A., </a:t>
            </a:r>
            <a:r>
              <a:rPr lang="en-US" sz="1200" dirty="0" err="1"/>
              <a:t>Assoumou</a:t>
            </a:r>
            <a:r>
              <a:rPr lang="en-US" sz="1200" dirty="0"/>
              <a:t>, S.A., Salomon, J.A., et al. (2014). The Hepatitis C Cascade of Care: Identifying Priorities to Improve Clinical </a:t>
            </a:r>
            <a:r>
              <a:rPr lang="pt-BR" sz="1200" dirty="0"/>
              <a:t>Outcomes. </a:t>
            </a:r>
            <a:r>
              <a:rPr lang="pt-BR" sz="1200" i="1" dirty="0"/>
              <a:t>PLoS </a:t>
            </a:r>
            <a:r>
              <a:rPr lang="pt-BR" sz="1200" i="1" dirty="0" smtClean="0"/>
              <a:t>ONE, </a:t>
            </a:r>
            <a:r>
              <a:rPr lang="pt-BR" sz="1200" i="1" dirty="0"/>
              <a:t>9</a:t>
            </a:r>
            <a:r>
              <a:rPr lang="pt-BR" sz="1200" dirty="0"/>
              <a:t>(5), e97317.</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115</a:t>
            </a:fld>
            <a:endParaRPr lang="en-US" dirty="0">
              <a:solidFill>
                <a:prstClr val="black"/>
              </a:solidFill>
            </a:endParaRPr>
          </a:p>
        </p:txBody>
      </p:sp>
    </p:spTree>
    <p:extLst>
      <p:ext uri="{BB962C8B-B14F-4D97-AF65-F5344CB8AC3E}">
        <p14:creationId xmlns:p14="http://schemas.microsoft.com/office/powerpoint/2010/main" val="31565420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dirty="0"/>
              <a:t>With </a:t>
            </a:r>
            <a:r>
              <a:rPr lang="en-US" sz="1200" dirty="0" smtClean="0"/>
              <a:t>regard </a:t>
            </a:r>
            <a:r>
              <a:rPr lang="en-US" sz="1200" dirty="0"/>
              <a:t>to clinical outcomes of “imperfect” follow-up, when </a:t>
            </a:r>
            <a:r>
              <a:rPr lang="en-US" sz="1200" dirty="0" err="1"/>
              <a:t>Linas</a:t>
            </a:r>
            <a:r>
              <a:rPr lang="en-US" sz="1200" dirty="0"/>
              <a:t> and colleagues assumed the current standard of care (SOC), they estimated that 15% ever initiated HCV treatment, and 10% ultimately attained sustained virologic response (SVR). But when they assumed “ideal” follow-up along the HCV Cascade of Care, they estimated that 56% ever initiated HCV treatment and 41% attained SVR. In other words, imperfect follow-up reduces the real-world effectiveness of HCV therapies by approximately 75%. </a:t>
            </a:r>
            <a:endParaRPr lang="en-US" sz="1200" dirty="0" smtClean="0"/>
          </a:p>
          <a:p>
            <a:endParaRPr lang="en-US" sz="1200" dirty="0" smtClean="0"/>
          </a:p>
          <a:p>
            <a:r>
              <a:rPr lang="en-US" sz="1200" dirty="0" err="1" smtClean="0"/>
              <a:t>Linas</a:t>
            </a:r>
            <a:r>
              <a:rPr lang="en-US" sz="1200" dirty="0" smtClean="0"/>
              <a:t> </a:t>
            </a:r>
            <a:r>
              <a:rPr lang="en-US" sz="1200" dirty="0"/>
              <a:t>and colleagues conclude that their mathematical model shows that modestly effective interventions to improve follow-up would likely be cost-effective, and priority should be given to developing and evaluating interventions that address multiple points along the Cascade, rather than options focusing solely on single points. The bar graph featured on this slide illustrates the percent of the cohort attaining clinical outcomes along the HCV cascade of care. Each bar shading represents a specific intervention scenario.</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116</a:t>
            </a:fld>
            <a:endParaRPr lang="en-US" dirty="0">
              <a:solidFill>
                <a:prstClr val="black"/>
              </a:solidFill>
            </a:endParaRPr>
          </a:p>
        </p:txBody>
      </p:sp>
    </p:spTree>
    <p:extLst>
      <p:ext uri="{BB962C8B-B14F-4D97-AF65-F5344CB8AC3E}">
        <p14:creationId xmlns:p14="http://schemas.microsoft.com/office/powerpoint/2010/main" val="1176331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r>
              <a:rPr lang="en-US" sz="1200" dirty="0"/>
              <a:t>Despite new HCV therapeutic advances, challenges remain for HCV testing and linking patients to care. Moran and colleagues compared a point-of-care (POC) HCV antibody testing strategy to traditional serological testing to determine whether patients preferred one type of testing and linkage to treatment over another. The study was conducted in an innovative mobile medical clinic (MMC). Outcomes included: (1) accepting HCV testing; (2) preference for rapid POC HCV testing; and (3) linkage to HCV care. All clients with reactive test results were referred to a HCV specialty clinic.</a:t>
            </a:r>
          </a:p>
          <a:p>
            <a:endParaRPr lang="en-US" sz="1200" dirty="0"/>
          </a:p>
          <a:p>
            <a:r>
              <a:rPr lang="en-US" sz="1200" dirty="0"/>
              <a:t>Results: among the 438 (32.6 %) clients who accepted HCV testing, HCV prevalence was 6.2 % (N = 27), and 209 (47.7 %) preferred POC testing. Significant correlates of accepting HCV testing was lower for the ‘‘baby boomer’’ generation (AOR 0.67; 95 % CI 0.46–0.97) and white race (AOR 0.55; 95 % CI 0.36–0.78) and higher for having had a prior </a:t>
            </a:r>
            <a:r>
              <a:rPr lang="it-IT" sz="1200" dirty="0"/>
              <a:t>STI diagnosis (AOR 5.03; 95 % CI 1.76–14.26), prior </a:t>
            </a:r>
            <a:r>
              <a:rPr lang="en-US" sz="1200" dirty="0"/>
              <a:t>injection drug use (AOR 2.21; 95 % CI 1.12–4.46), and being US-born (AOR 1.76; 95 % CI 1.25–2.46). Those diagnosed with HCV and preferring POC testing (N = 16) were significantly more likely than those choosing standard testing (N = 11) to be linked to HCV care within 30 days (93.8 vs. 18.2 %; p\0.0001). HCV testing is feasible in MMCs. </a:t>
            </a:r>
          </a:p>
          <a:p>
            <a:endParaRPr lang="en-US" sz="1200" dirty="0"/>
          </a:p>
          <a:p>
            <a:r>
              <a:rPr lang="en-US" sz="1200" dirty="0"/>
              <a:t>Conclusions: While patients equally preferred POC and standard HCV testing strategies, HCV-infected patients choosing POC testing were significantly more likely to be linked to HCV treatment. Important differences in risk and  background were associated with type of HCV testing strategy selected. HCV testing strategies should be balanced based on costs, convenience, and ability to link to HCV treatment.</a:t>
            </a:r>
          </a:p>
          <a:p>
            <a:endParaRPr lang="en-US" sz="1200" dirty="0"/>
          </a:p>
          <a:p>
            <a:r>
              <a:rPr lang="en-US" sz="1200" b="1" dirty="0"/>
              <a:t>REFERENCE:</a:t>
            </a:r>
          </a:p>
          <a:p>
            <a:r>
              <a:rPr lang="en-US" sz="1200" dirty="0" err="1"/>
              <a:t>Morano</a:t>
            </a:r>
            <a:r>
              <a:rPr lang="en-US" sz="1200" dirty="0"/>
              <a:t>, J.P., </a:t>
            </a:r>
            <a:r>
              <a:rPr lang="en-US" sz="1200" dirty="0" err="1"/>
              <a:t>Zelenev</a:t>
            </a:r>
            <a:r>
              <a:rPr lang="en-US" sz="1200" dirty="0"/>
              <a:t>, A., Lombard, A., Marcus, R., Gibson, B.A., &amp; </a:t>
            </a:r>
            <a:r>
              <a:rPr lang="en-US" sz="1200" dirty="0" err="1"/>
              <a:t>Altice</a:t>
            </a:r>
            <a:r>
              <a:rPr lang="en-US" sz="1200" dirty="0"/>
              <a:t>, F.L. (2014). Strategies for hepatitis C testing and linkage to care for vulnerable populations: Point-of-care and standard HCV testing in a mobile medical clinic. </a:t>
            </a:r>
            <a:r>
              <a:rPr lang="en-US" sz="1200" i="1" dirty="0"/>
              <a:t>J Community Health, 39</a:t>
            </a:r>
            <a:r>
              <a:rPr lang="en-US" sz="1200" dirty="0"/>
              <a:t>, 922-934.  </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117</a:t>
            </a:fld>
            <a:endParaRPr lang="en-US" dirty="0">
              <a:solidFill>
                <a:prstClr val="black"/>
              </a:solidFill>
            </a:endParaRPr>
          </a:p>
        </p:txBody>
      </p:sp>
    </p:spTree>
    <p:extLst>
      <p:ext uri="{BB962C8B-B14F-4D97-AF65-F5344CB8AC3E}">
        <p14:creationId xmlns:p14="http://schemas.microsoft.com/office/powerpoint/2010/main" val="427062378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1200" b="1" dirty="0"/>
              <a:t>Anti-Retroviral Treatment and Access to Services (ARTAS)</a:t>
            </a:r>
            <a:r>
              <a:rPr lang="en-US" sz="1200" dirty="0"/>
              <a:t> is an individual-level, multi-session, time-limited intervention with the goal of linking recently diagnosed persons with HIV to medical care soon after receiving their positive test result. ARTAS is based on the Strengths-based Case Management (SBCM) model, which is rooted in Social Cognitive Theory (particularly self-efficacy) and Humanistic Psychology. SBCM is a model that encourages the client to identify and use personal strengths; create goals for himself/herself; and establish an effective, working relationship with the Linkage Coordinator (LC). Additional information is available at: https://www.effectiveinterventions.org/en/HighImpactPrevention/PublicHealthStrategies.aspx. </a:t>
            </a:r>
          </a:p>
          <a:p>
            <a:endParaRPr lang="en-US" sz="1200" dirty="0"/>
          </a:p>
          <a:p>
            <a:r>
              <a:rPr lang="en-US" sz="1200" dirty="0"/>
              <a:t>With </a:t>
            </a:r>
            <a:r>
              <a:rPr lang="en-US" sz="1200" b="1" dirty="0"/>
              <a:t>patient-centered linkage case management</a:t>
            </a:r>
            <a:r>
              <a:rPr lang="en-US" sz="1200" dirty="0"/>
              <a:t>, the case manager ensures that HCV patients receive recommended preventive care interventions on-site in a clinic, as well as counseling for substance abuse and care for depression and other mental health issues. All of the activities are coordinated closely in conjunction with the primary care practice as in the model of the patient-centered medical home.  </a:t>
            </a:r>
          </a:p>
          <a:p>
            <a:endParaRPr lang="en-US" sz="1200" dirty="0"/>
          </a:p>
          <a:p>
            <a:r>
              <a:rPr lang="en-US" sz="1200" dirty="0"/>
              <a:t>Lastly, </a:t>
            </a:r>
            <a:r>
              <a:rPr lang="en-US" sz="1200" b="1" dirty="0"/>
              <a:t>peer navigators </a:t>
            </a:r>
            <a:r>
              <a:rPr lang="en-US" sz="1200" dirty="0"/>
              <a:t>can be utilized to work with clients from the time they are diagnosed as HCV-infected through the completion of HCV treatment. One example of a peer navigator intervention is the New York City Department of Public Health and Mental Hygiene’s “Check </a:t>
            </a:r>
            <a:r>
              <a:rPr lang="en-US" sz="1200" dirty="0" err="1"/>
              <a:t>Hep</a:t>
            </a:r>
            <a:r>
              <a:rPr lang="en-US" sz="1200" dirty="0"/>
              <a:t> C” program. This particular intervention encompasses the 3-6 month period patients spend in HCV care prior to starting therapy through the following 6-12 months (exact length of time depends on HCV genotype and response to treatment). </a:t>
            </a:r>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118</a:t>
            </a:fld>
            <a:endParaRPr lang="en-US" dirty="0">
              <a:solidFill>
                <a:prstClr val="black"/>
              </a:solidFill>
            </a:endParaRPr>
          </a:p>
        </p:txBody>
      </p:sp>
    </p:spTree>
    <p:extLst>
      <p:ext uri="{BB962C8B-B14F-4D97-AF65-F5344CB8AC3E}">
        <p14:creationId xmlns:p14="http://schemas.microsoft.com/office/powerpoint/2010/main" val="42051807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It is critical for health care providers to receive education on the diagnosis, evaluation, and treatment of hepatitis C. Provider education helps to enhance the ability to track HCV-positive patients through better integration of clinical and public health data systems, and as a result, make it easier to identify patients who have fallen out of treatment and help them get back on track. One specific provider-focused strategy is to incorporate routine HCV screening into the standard clinic workflow, and train non-clinical staff to conduct HCV screening. Several types of strategies exist to link providers together (especially those in rural areas) to collectively monitor and treat hepatitis C. One specific example of a telemedicine system that has been shown to be quite effective is Project ECHO, which utilizes video conferencing with clinical hepatitis experts. This, coupled with centralized </a:t>
            </a:r>
            <a:r>
              <a:rPr lang="en-US" dirty="0" smtClean="0"/>
              <a:t>data, allows for outcomes to be monitored.</a:t>
            </a:r>
            <a:endParaRPr lang="en-US" dirty="0"/>
          </a:p>
          <a:p>
            <a:endParaRPr lang="en-US" sz="1200" dirty="0"/>
          </a:p>
          <a:p>
            <a:r>
              <a:rPr lang="en-US" dirty="0" smtClean="0">
                <a:cs typeface="Times New Roman" pitchFamily="18" charset="0"/>
              </a:rPr>
              <a:t>Hepatitis</a:t>
            </a:r>
            <a:r>
              <a:rPr lang="en-US" baseline="0" dirty="0" smtClean="0">
                <a:cs typeface="Times New Roman" pitchFamily="18" charset="0"/>
              </a:rPr>
              <a:t> </a:t>
            </a:r>
            <a:r>
              <a:rPr lang="en-US" dirty="0" smtClean="0">
                <a:cs typeface="Times New Roman" pitchFamily="18" charset="0"/>
              </a:rPr>
              <a:t>C specialists are best qualified to treat, but there is a huge cultural divide between those with</a:t>
            </a:r>
            <a:r>
              <a:rPr lang="en-US" baseline="0" dirty="0" smtClean="0">
                <a:cs typeface="Times New Roman" pitchFamily="18" charset="0"/>
              </a:rPr>
              <a:t> expertise in treating hepatitis and those with expertise working </a:t>
            </a:r>
            <a:r>
              <a:rPr lang="en-US" dirty="0" smtClean="0">
                <a:cs typeface="Times New Roman" pitchFamily="18" charset="0"/>
              </a:rPr>
              <a:t>with people who use drugs. It</a:t>
            </a:r>
            <a:r>
              <a:rPr lang="en-US" baseline="0" dirty="0" smtClean="0">
                <a:cs typeface="Times New Roman" pitchFamily="18" charset="0"/>
              </a:rPr>
              <a:t> is critical to create </a:t>
            </a:r>
            <a:r>
              <a:rPr lang="en-US" dirty="0" smtClean="0">
                <a:cs typeface="Times New Roman" pitchFamily="18" charset="0"/>
              </a:rPr>
              <a:t>collaborations</a:t>
            </a:r>
            <a:r>
              <a:rPr lang="en-US" baseline="0" dirty="0" smtClean="0">
                <a:cs typeface="Times New Roman" pitchFamily="18" charset="0"/>
              </a:rPr>
              <a:t> between hepatitis C </a:t>
            </a:r>
            <a:r>
              <a:rPr lang="en-US" baseline="0" dirty="0" err="1" smtClean="0">
                <a:cs typeface="Times New Roman" pitchFamily="18" charset="0"/>
              </a:rPr>
              <a:t>treaters</a:t>
            </a:r>
            <a:r>
              <a:rPr lang="en-US" baseline="0" dirty="0" smtClean="0">
                <a:cs typeface="Times New Roman" pitchFamily="18" charset="0"/>
              </a:rPr>
              <a:t> and </a:t>
            </a:r>
            <a:r>
              <a:rPr lang="en-US" dirty="0" smtClean="0">
                <a:cs typeface="Times New Roman" pitchFamily="18" charset="0"/>
              </a:rPr>
              <a:t>substance use disorder treatment providers,</a:t>
            </a:r>
            <a:r>
              <a:rPr lang="en-US" baseline="0" dirty="0" smtClean="0">
                <a:cs typeface="Times New Roman" pitchFamily="18" charset="0"/>
              </a:rPr>
              <a:t> for those in substance use treatment, but also with community-based groups for those who are not in substance use treatment, to provide the adequate linkage and comprehensive support that people will need to become engaged in and complete treatment. The number of hepatitis C specialists in the U.S. is insufficient to treat everyone with hepatitis C. So we need to engage primary care clinicians. They will need education in hepatitis C but also help creating a </a:t>
            </a:r>
            <a:r>
              <a:rPr lang="en-US" baseline="0" dirty="0" err="1" smtClean="0">
                <a:cs typeface="Times New Roman" pitchFamily="18" charset="0"/>
              </a:rPr>
              <a:t>nonstigmatizing</a:t>
            </a:r>
            <a:r>
              <a:rPr lang="en-US" baseline="0" dirty="0" smtClean="0">
                <a:cs typeface="Times New Roman" pitchFamily="18" charset="0"/>
              </a:rPr>
              <a:t> environment in which to treat people who use drugs. </a:t>
            </a:r>
            <a:endParaRPr lang="en-US" dirty="0" smtClean="0">
              <a:cs typeface="Times New Roman" pitchFamily="18" charset="0"/>
            </a:endParaRPr>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119</a:t>
            </a:fld>
            <a:endParaRPr lang="en-US" dirty="0">
              <a:solidFill>
                <a:prstClr val="black"/>
              </a:solidFill>
            </a:endParaRPr>
          </a:p>
        </p:txBody>
      </p:sp>
    </p:spTree>
    <p:extLst>
      <p:ext uri="{BB962C8B-B14F-4D97-AF65-F5344CB8AC3E}">
        <p14:creationId xmlns:p14="http://schemas.microsoft.com/office/powerpoint/2010/main" val="394838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Various prevention steps can be used to help increase access to essential HCV healthcare and treatments.  National surveys, such as the Hepatitis and Liver Cancer: A National Strategy for Prevention and Control of Hepatitis B and C (</a:t>
            </a:r>
            <a:r>
              <a:rPr lang="en-US" sz="1100" u="sng" kern="1200" dirty="0" smtClean="0">
                <a:solidFill>
                  <a:schemeClr val="tx1"/>
                </a:solidFill>
                <a:effectLst/>
                <a:latin typeface="+mn-lt"/>
                <a:ea typeface="+mn-ea"/>
                <a:cs typeface="+mn-cs"/>
                <a:hlinkClick r:id="rId3"/>
              </a:rPr>
              <a:t>http://www.nap.edu/catalog/12793.html</a:t>
            </a:r>
            <a:r>
              <a:rPr lang="en-US" sz="1100" kern="1200" dirty="0" smtClean="0">
                <a:solidFill>
                  <a:schemeClr val="tx1"/>
                </a:solidFill>
                <a:effectLst/>
                <a:latin typeface="+mn-lt"/>
                <a:ea typeface="+mn-ea"/>
                <a:cs typeface="+mn-cs"/>
              </a:rPr>
              <a:t>), have identified limited knowledge among health care professionals, persons at risk, and the public at large, which warrants a concerted effort to provide education to increase the knowledge of primary care providers and health care systems to address hepatitis C with potential persons at risk, including active drug injecting populations. </a:t>
            </a:r>
          </a:p>
          <a:p>
            <a:endParaRPr lang="en-US" dirty="0" smtClean="0"/>
          </a:p>
          <a:p>
            <a:r>
              <a:rPr lang="en-US" sz="1100" kern="1200" dirty="0" smtClean="0">
                <a:solidFill>
                  <a:schemeClr val="tx1"/>
                </a:solidFill>
                <a:effectLst/>
                <a:latin typeface="+mn-lt"/>
                <a:ea typeface="+mn-ea"/>
                <a:cs typeface="+mn-cs"/>
              </a:rPr>
              <a:t>Other initiatives should include an increase in policies, funding, and systems that promote integrated services, access to education and training to increase primary and secondary prevention efforts, and application of current research to inform practice.</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It is critical to evaluate clinical infrastructures for opportunities to implement HCV screening and testing, and develop and strengthen linkages to HCV health care within the continuum of care.</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With </a:t>
            </a:r>
            <a:r>
              <a:rPr lang="en-US" dirty="0" smtClean="0"/>
              <a:t>regard </a:t>
            </a:r>
            <a:r>
              <a:rPr lang="en-US" dirty="0"/>
              <a:t>to telemedicine (TM) and access to care, TM raises the standards of care in underserved areas by eliminating the distance barrier for many specialties. It allows specialist consultation in the patient’s community, and saves money and time spent traveling to urban areas or major medical centers</a:t>
            </a:r>
            <a:r>
              <a:rPr lang="en-US" dirty="0" smtClean="0"/>
              <a:t>.  TM </a:t>
            </a:r>
            <a:r>
              <a:rPr lang="en-US" dirty="0"/>
              <a:t>encourages the participation of the primary care provider in the direct care of the patient; with this opportunity, primary care providers can collaborate with and learn from the specialists about the current management of specialized diseases.</a:t>
            </a:r>
          </a:p>
          <a:p>
            <a:endParaRPr lang="en-US" sz="1200" dirty="0"/>
          </a:p>
          <a:p>
            <a:r>
              <a:rPr lang="en-US" sz="1200" b="1" dirty="0" smtClean="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0000"/>
                </a:solidFill>
                <a:latin typeface="Arial" panose="020B0604020202020204" pitchFamily="34" charset="0"/>
                <a:cs typeface="Arial" panose="020B0604020202020204" pitchFamily="34" charset="0"/>
              </a:rPr>
              <a:t>Rossaro</a:t>
            </a:r>
            <a:r>
              <a:rPr lang="en-US" sz="1200" dirty="0" smtClean="0">
                <a:solidFill>
                  <a:srgbClr val="000000"/>
                </a:solidFill>
                <a:latin typeface="Arial" panose="020B0604020202020204" pitchFamily="34" charset="0"/>
                <a:cs typeface="Arial" panose="020B0604020202020204" pitchFamily="34" charset="0"/>
              </a:rPr>
              <a:t>, L. (</a:t>
            </a:r>
            <a:r>
              <a:rPr lang="en-US" sz="1200" dirty="0" err="1" smtClean="0">
                <a:solidFill>
                  <a:srgbClr val="000000"/>
                </a:solidFill>
                <a:latin typeface="Arial" panose="020B0604020202020204" pitchFamily="34" charset="0"/>
                <a:cs typeface="Arial" panose="020B0604020202020204" pitchFamily="34" charset="0"/>
              </a:rPr>
              <a:t>n.d.</a:t>
            </a:r>
            <a:r>
              <a:rPr lang="en-US" sz="1200" dirty="0" smtClean="0">
                <a:solidFill>
                  <a:srgbClr val="000000"/>
                </a:solidFill>
                <a:latin typeface="Arial" panose="020B0604020202020204" pitchFamily="34" charset="0"/>
                <a:cs typeface="Arial" panose="020B0604020202020204" pitchFamily="34" charset="0"/>
              </a:rPr>
              <a:t>). Management of HCV via Telemedicine Consultation and Teleconferencing PowerPoint Presentation.</a:t>
            </a:r>
            <a:r>
              <a:rPr lang="en-US" sz="1200" baseline="0" dirty="0" smtClean="0">
                <a:solidFill>
                  <a:srgbClr val="000000"/>
                </a:solidFill>
                <a:latin typeface="Arial" panose="020B0604020202020204" pitchFamily="34" charset="0"/>
                <a:cs typeface="Arial" panose="020B0604020202020204" pitchFamily="34" charset="0"/>
              </a:rPr>
              <a:t> </a:t>
            </a:r>
            <a:r>
              <a:rPr lang="en-US" sz="1200" dirty="0" smtClean="0"/>
              <a:t>Available at: http://www.viralhepatitisaction.org/sites/default/files/upload/pdf/09%20Rossaro-HCV-Telemed.pdf. </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120</a:t>
            </a:fld>
            <a:endParaRPr lang="en-US" dirty="0">
              <a:solidFill>
                <a:prstClr val="black"/>
              </a:solidFill>
            </a:endParaRPr>
          </a:p>
        </p:txBody>
      </p:sp>
    </p:spTree>
    <p:extLst>
      <p:ext uri="{BB962C8B-B14F-4D97-AF65-F5344CB8AC3E}">
        <p14:creationId xmlns:p14="http://schemas.microsoft.com/office/powerpoint/2010/main" val="42706237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200" dirty="0"/>
              <a:t>The UC Davis Model of telemedicine (TM) consultation involves a “triangle” </a:t>
            </a:r>
            <a:r>
              <a:rPr lang="en-US" sz="1200" dirty="0" smtClean="0"/>
              <a:t>of </a:t>
            </a:r>
            <a:r>
              <a:rPr lang="en-US" sz="1200" dirty="0"/>
              <a:t>real-time direct consultation – patient and the primary care provider in the same room with a video specialist. The UC Model differs from the ECHO model that provides primary care providers with HCV treatment training via </a:t>
            </a:r>
            <a:r>
              <a:rPr lang="en-US" sz="1200" dirty="0" err="1"/>
              <a:t>Televideo</a:t>
            </a:r>
            <a:r>
              <a:rPr lang="en-US" sz="1200" dirty="0"/>
              <a:t>-conferencing (no direct patient interaction). The UC Davis Model enables simultaneous communication among the three different parties – two medical providers and the patient.</a:t>
            </a:r>
          </a:p>
          <a:p>
            <a:endParaRPr lang="en-US" sz="1200" dirty="0"/>
          </a:p>
          <a:p>
            <a:r>
              <a:rPr lang="en-US" sz="1200" dirty="0"/>
              <a:t>In addition, the UC Davis Model allows patients to witness direct, transparent, collegial, and educative communications between medical providers; allows patients to ask questions and raise concerns with both their primary care providers and specialist simultaneously. Lastly, the UC Davis Model allows providers to bill for their services, because the primary care provider contributes to the H &amp; P in the presence of the patient and the specialist provides direct consultation. </a:t>
            </a:r>
          </a:p>
          <a:p>
            <a:endParaRPr lang="en-US" sz="1200" dirty="0"/>
          </a:p>
          <a:p>
            <a:r>
              <a:rPr lang="en-US" sz="1200"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0000"/>
                </a:solidFill>
                <a:latin typeface="Arial" panose="020B0604020202020204" pitchFamily="34" charset="0"/>
                <a:cs typeface="Arial" panose="020B0604020202020204" pitchFamily="34" charset="0"/>
              </a:rPr>
              <a:t>Rossaro</a:t>
            </a:r>
            <a:r>
              <a:rPr lang="en-US" sz="1200" dirty="0" smtClean="0">
                <a:solidFill>
                  <a:srgbClr val="000000"/>
                </a:solidFill>
                <a:latin typeface="Arial" panose="020B0604020202020204" pitchFamily="34" charset="0"/>
                <a:cs typeface="Arial" panose="020B0604020202020204" pitchFamily="34" charset="0"/>
              </a:rPr>
              <a:t>, L. (</a:t>
            </a:r>
            <a:r>
              <a:rPr lang="en-US" sz="1200" dirty="0" err="1" smtClean="0">
                <a:solidFill>
                  <a:srgbClr val="000000"/>
                </a:solidFill>
                <a:latin typeface="Arial" panose="020B0604020202020204" pitchFamily="34" charset="0"/>
                <a:cs typeface="Arial" panose="020B0604020202020204" pitchFamily="34" charset="0"/>
              </a:rPr>
              <a:t>n.d.</a:t>
            </a:r>
            <a:r>
              <a:rPr lang="en-US" sz="1200" dirty="0" smtClean="0">
                <a:solidFill>
                  <a:srgbClr val="000000"/>
                </a:solidFill>
                <a:latin typeface="Arial" panose="020B0604020202020204" pitchFamily="34" charset="0"/>
                <a:cs typeface="Arial" panose="020B0604020202020204" pitchFamily="34" charset="0"/>
              </a:rPr>
              <a:t>). Management of HCV via Telemedicine Consultation and Teleconferencing PowerPoint Presentation.</a:t>
            </a:r>
            <a:r>
              <a:rPr lang="en-US" sz="1200" baseline="0" dirty="0" smtClean="0">
                <a:solidFill>
                  <a:srgbClr val="000000"/>
                </a:solidFill>
                <a:latin typeface="Arial" panose="020B0604020202020204" pitchFamily="34" charset="0"/>
                <a:cs typeface="Arial" panose="020B0604020202020204" pitchFamily="34" charset="0"/>
              </a:rPr>
              <a:t> </a:t>
            </a:r>
            <a:r>
              <a:rPr lang="en-US" sz="1200" dirty="0" smtClean="0"/>
              <a:t>Available at: http://www.viralhepatitisaction.org/sites/default/files/upload/pdf/09%20Rossaro-HCV-Telemed.pdf. </a:t>
            </a:r>
            <a:endParaRPr lang="en-US" sz="1200" dirty="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121</a:t>
            </a:fld>
            <a:endParaRPr lang="en-US" dirty="0">
              <a:solidFill>
                <a:prstClr val="black"/>
              </a:solidFill>
            </a:endParaRPr>
          </a:p>
        </p:txBody>
      </p:sp>
    </p:spTree>
    <p:extLst>
      <p:ext uri="{BB962C8B-B14F-4D97-AF65-F5344CB8AC3E}">
        <p14:creationId xmlns:p14="http://schemas.microsoft.com/office/powerpoint/2010/main" val="427062378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dirty="0"/>
              <a:t>A lead (“champion”) medical provider is critical </a:t>
            </a:r>
            <a:r>
              <a:rPr lang="en-US" sz="1200" dirty="0" smtClean="0"/>
              <a:t>to </a:t>
            </a:r>
            <a:r>
              <a:rPr lang="en-US" sz="1200" dirty="0"/>
              <a:t>ensuring effective and consistent linkage to care, regardless of the capacity and formal structure of the care setting. As an example, a medical clinic that </a:t>
            </a:r>
            <a:r>
              <a:rPr lang="en-US" sz="1200" dirty="0" smtClean="0"/>
              <a:t>provides </a:t>
            </a:r>
            <a:r>
              <a:rPr lang="en-US" sz="1200" dirty="0"/>
              <a:t>HCV treatment without a formal HCV treatment program must rely on a lead provider (e.g., physician) who has a strong interest in HCV therapy. This clinician typically takes on the primary responsibility of HCV treatment and monitoring, or establishing and organizing a system for evaluation, treatment, and monitoring. The HCV champion needs to have substantial viral hepatitis knowledge, and have the capability to direct clinical decisions (e.g., gastroenterology, infectious disease, or adult medicine). In addition, an HCV Care Coordinator can help to assess eligible patients, provide education, support medication and laboratory adherence, manage side effects, facilitate appropriate interdepartmental referrals, and follow established protocols. </a:t>
            </a:r>
          </a:p>
          <a:p>
            <a:pPr lvl="1"/>
            <a:endParaRPr lang="en-US" dirty="0"/>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122</a:t>
            </a:fld>
            <a:endParaRPr lang="en-US" dirty="0">
              <a:solidFill>
                <a:prstClr val="black"/>
              </a:solidFill>
            </a:endParaRPr>
          </a:p>
        </p:txBody>
      </p:sp>
    </p:spTree>
    <p:extLst>
      <p:ext uri="{BB962C8B-B14F-4D97-AF65-F5344CB8AC3E}">
        <p14:creationId xmlns:p14="http://schemas.microsoft.com/office/powerpoint/2010/main" val="109882660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45886">
              <a:defRPr/>
            </a:pPr>
            <a:r>
              <a:rPr lang="en-US" sz="1200" dirty="0"/>
              <a:t>Community members can function as hepatitis C advocates to help eliminate harmful and discriminatory barriers to hepatitis C treatment access. Community-based program staff need to learn about hepatitis </a:t>
            </a:r>
            <a:r>
              <a:rPr lang="en-US" baseline="0" dirty="0" smtClean="0">
                <a:cs typeface="Times New Roman" pitchFamily="18" charset="0"/>
              </a:rPr>
              <a:t>C treatment, either on site or through close linkages with hepatitis C specialists and other medical providers. Strong collaboration is essential, as are integrated multidisciplinary services, lots of support, and a focus on stigma and the historically poor relations between doctors and drug users. </a:t>
            </a:r>
            <a:r>
              <a:rPr lang="en-US" sz="1200" dirty="0" smtClean="0"/>
              <a:t>Community-based </a:t>
            </a:r>
            <a:r>
              <a:rPr lang="en-US" sz="1200" dirty="0"/>
              <a:t>providers can formalize collaborations by establishing a memorandum of understanding (MOU) to outline key contributions of each provider agency. </a:t>
            </a:r>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123</a:t>
            </a:fld>
            <a:endParaRPr lang="en-US" dirty="0">
              <a:solidFill>
                <a:prstClr val="black"/>
              </a:solidFill>
            </a:endParaRPr>
          </a:p>
        </p:txBody>
      </p:sp>
    </p:spTree>
    <p:extLst>
      <p:ext uri="{BB962C8B-B14F-4D97-AF65-F5344CB8AC3E}">
        <p14:creationId xmlns:p14="http://schemas.microsoft.com/office/powerpoint/2010/main" val="77136032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Providers</a:t>
            </a:r>
            <a:r>
              <a:rPr lang="en-US" baseline="0" dirty="0" smtClean="0"/>
              <a:t> can update their intake forms to include a statement asking the patient if he/she would like to receive a hepatitis C test.</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124</a:t>
            </a:fld>
            <a:endParaRPr lang="en-US" dirty="0">
              <a:solidFill>
                <a:prstClr val="black"/>
              </a:solidFill>
            </a:endParaRPr>
          </a:p>
        </p:txBody>
      </p:sp>
    </p:spTree>
    <p:extLst>
      <p:ext uri="{BB962C8B-B14F-4D97-AF65-F5344CB8AC3E}">
        <p14:creationId xmlns:p14="http://schemas.microsoft.com/office/powerpoint/2010/main" val="7713603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45886">
              <a:defRPr/>
            </a:pPr>
            <a:r>
              <a:rPr lang="en-US" sz="1200" dirty="0" smtClean="0"/>
              <a:t>The trainer can present this</a:t>
            </a:r>
            <a:r>
              <a:rPr lang="en-US" sz="1200" baseline="0" dirty="0" smtClean="0"/>
              <a:t> slide and the next slide </a:t>
            </a:r>
            <a:r>
              <a:rPr lang="en-US" sz="1200" dirty="0" smtClean="0"/>
              <a:t>to show other treatment and health settings where promoting HCV screening and testing can conceivably be integrated, and then move on to the</a:t>
            </a:r>
            <a:r>
              <a:rPr lang="en-US" sz="1200" baseline="0" dirty="0" smtClean="0"/>
              <a:t> final training </a:t>
            </a:r>
            <a:r>
              <a:rPr lang="en-US" sz="1200" dirty="0" smtClean="0"/>
              <a:t>activity.</a:t>
            </a:r>
            <a:endParaRPr lang="en-US" sz="1200" dirty="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125</a:t>
            </a:fld>
            <a:endParaRPr lang="en-US" dirty="0">
              <a:solidFill>
                <a:prstClr val="black"/>
              </a:solidFill>
            </a:endParaRPr>
          </a:p>
        </p:txBody>
      </p:sp>
    </p:spTree>
    <p:extLst>
      <p:ext uri="{BB962C8B-B14F-4D97-AF65-F5344CB8AC3E}">
        <p14:creationId xmlns:p14="http://schemas.microsoft.com/office/powerpoint/2010/main" val="77136032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mn-lt"/>
                <a:ea typeface="+mn-ea"/>
                <a:cs typeface="+mn-cs"/>
              </a:rPr>
              <a:t>The trainer can present this slide and the previous slide to show other treatment and health settings where promoting HCV screening and testing can conceivably be integrated, and then move on to the final training activity.</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126</a:t>
            </a:fld>
            <a:endParaRPr lang="en-US" dirty="0">
              <a:solidFill>
                <a:prstClr val="black"/>
              </a:solidFill>
            </a:endParaRPr>
          </a:p>
        </p:txBody>
      </p:sp>
    </p:spTree>
    <p:extLst>
      <p:ext uri="{BB962C8B-B14F-4D97-AF65-F5344CB8AC3E}">
        <p14:creationId xmlns:p14="http://schemas.microsoft.com/office/powerpoint/2010/main" val="7713603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**Allow</a:t>
            </a:r>
            <a:r>
              <a:rPr lang="en-US" baseline="0" dirty="0" smtClean="0"/>
              <a:t> a total of 20-25 minutes for this activity**</a:t>
            </a:r>
          </a:p>
          <a:p>
            <a:endParaRPr lang="en-US" dirty="0" smtClean="0"/>
          </a:p>
          <a:p>
            <a:r>
              <a:rPr lang="en-US" dirty="0" smtClean="0"/>
              <a:t>The purpose</a:t>
            </a:r>
            <a:r>
              <a:rPr lang="en-US" baseline="0" dirty="0" smtClean="0"/>
              <a:t> of this activity is to break training participants into pairs or small groups of 3-5 individuals by discipline if possible (the number of people in each group will depend on the size of the audience), and based on what they have learned through the course of the training, ask that each group engage in a conversation about how HCV screening, testing, and treatment could be incorporated into (or is currently being conducted) in their practice setting. Provide 7-10 minutes for the discussion, and 7-10 minutes to de-brief as a large group.</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127</a:t>
            </a:fld>
            <a:endParaRPr lang="en-US" dirty="0">
              <a:solidFill>
                <a:prstClr val="black"/>
              </a:solidFill>
            </a:endParaRPr>
          </a:p>
        </p:txBody>
      </p:sp>
    </p:spTree>
    <p:extLst>
      <p:ext uri="{BB962C8B-B14F-4D97-AF65-F5344CB8AC3E}">
        <p14:creationId xmlns:p14="http://schemas.microsoft.com/office/powerpoint/2010/main" val="52607323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This</a:t>
            </a:r>
            <a:r>
              <a:rPr lang="en-US" baseline="0" dirty="0" smtClean="0"/>
              <a:t> slide contains links to key resources that can be utilized by hepatitis C patients.</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128</a:t>
            </a:fld>
            <a:endParaRPr lang="en-US" dirty="0">
              <a:solidFill>
                <a:prstClr val="black"/>
              </a:solidFill>
            </a:endParaRPr>
          </a:p>
        </p:txBody>
      </p:sp>
    </p:spTree>
    <p:extLst>
      <p:ext uri="{BB962C8B-B14F-4D97-AF65-F5344CB8AC3E}">
        <p14:creationId xmlns:p14="http://schemas.microsoft.com/office/powerpoint/2010/main" val="8506696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45886">
              <a:defRPr/>
            </a:pPr>
            <a:r>
              <a:rPr lang="en-US" dirty="0" smtClean="0"/>
              <a:t>This</a:t>
            </a:r>
            <a:r>
              <a:rPr lang="en-US" baseline="0" dirty="0" smtClean="0"/>
              <a:t> slide contains links to key resources that can be utilized by hepatitis C providers.</a:t>
            </a:r>
            <a:endParaRPr lang="en-US" dirty="0" smtClean="0"/>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129</a:t>
            </a:fld>
            <a:endParaRPr lang="en-US" dirty="0">
              <a:solidFill>
                <a:prstClr val="black"/>
              </a:solidFill>
            </a:endParaRPr>
          </a:p>
        </p:txBody>
      </p:sp>
    </p:spTree>
    <p:extLst>
      <p:ext uri="{BB962C8B-B14F-4D97-AF65-F5344CB8AC3E}">
        <p14:creationId xmlns:p14="http://schemas.microsoft.com/office/powerpoint/2010/main" val="339129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Slides 13-34</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present a series of factors related to infectious diseases, including lifelong infection, protective immunity from natural infection, vaccine availability, genetic material, and whether or not a cure is available.  This series of slides is best presented as an interactive conversation with the audience, where you allow them to provide their best guess, before you reveal the accurate information.  To reveal a new piece of information, advance forward one slide.  The following notes pertain to the entire slide series: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a:t>
            </a:r>
            <a:r>
              <a:rPr lang="en-US" sz="1100" kern="1200" baseline="0" dirty="0" smtClean="0">
                <a:solidFill>
                  <a:schemeClr val="tx1"/>
                </a:solidFill>
                <a:effectLst/>
                <a:latin typeface="+mn-lt"/>
                <a:ea typeface="+mn-ea"/>
                <a:cs typeface="+mn-cs"/>
              </a:rPr>
              <a:t> viral </a:t>
            </a:r>
            <a:r>
              <a:rPr lang="en-US" sz="1100" kern="1200" dirty="0" smtClean="0">
                <a:solidFill>
                  <a:schemeClr val="tx1"/>
                </a:solidFill>
                <a:effectLst/>
                <a:latin typeface="+mn-lt"/>
                <a:ea typeface="+mn-ea"/>
                <a:cs typeface="+mn-cs"/>
              </a:rPr>
              <a:t>infections featured</a:t>
            </a:r>
            <a:r>
              <a:rPr lang="en-US" sz="1100" kern="1200" baseline="0" dirty="0" smtClean="0">
                <a:solidFill>
                  <a:schemeClr val="tx1"/>
                </a:solidFill>
                <a:effectLst/>
                <a:latin typeface="+mn-lt"/>
                <a:ea typeface="+mn-ea"/>
                <a:cs typeface="+mn-cs"/>
              </a:rPr>
              <a:t> in this series of slides </a:t>
            </a:r>
            <a:r>
              <a:rPr lang="en-US" sz="1100" kern="1200" dirty="0" smtClean="0">
                <a:solidFill>
                  <a:schemeClr val="tx1"/>
                </a:solidFill>
                <a:effectLst/>
                <a:latin typeface="+mn-lt"/>
                <a:ea typeface="+mn-ea"/>
                <a:cs typeface="+mn-cs"/>
              </a:rPr>
              <a:t>share common and reflect distinctively different disease characteristics, from acute and/or chronic to lifetime immunity for some.  Understanding the specific aspects of these infections is critical to understanding transmission, and appropriately tailoring counseling messages.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Most persons infected with HAV and HBV will spontaneously clear the virus (up to 90% for HBV) and may experience flu-like symptoms, which may or may not include jaundice (bilirubin accumulation in the blood) that causes yellowing of the skin and eyes. Both HAV and HBV can be vaccine preventable and lifetime protective immunity results from clearing or vaccinating against HAV and HBV.</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Up to 10% of persons infected with HBV will develop chronic illness and can progress to cirrhosis, liver complications, and liver cancer.</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HBV and HIV cannot be cured but are preventable diseases.  HCV can be cured.</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concludes the training. At this time, the trainer should take care of any final questions, administer the post-training evaluations, thank the participants for their time, and adjourn the training. For additional information, the trainer can direct the participants to the HCV Current Initiative website.</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130</a:t>
            </a:fld>
            <a:endParaRPr lang="en-US"/>
          </a:p>
        </p:txBody>
      </p:sp>
    </p:spTree>
    <p:extLst>
      <p:ext uri="{BB962C8B-B14F-4D97-AF65-F5344CB8AC3E}">
        <p14:creationId xmlns:p14="http://schemas.microsoft.com/office/powerpoint/2010/main" val="543113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One hundred percent (100%) of people infected with HIV will have lifelong infection.</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Zero percent (0%) of HAV-infected persons will have lifelong infection.</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 very small percentage (2-5%)</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of adults infected with HBV will have lifelong infection.</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 vast majority (90%) of perinatal HBV infections will have lifelong infection.</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Approximately 75-85% of individuals infected with HCV will have lifelong infection.</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Protective immunity from natural infection of HIV does not exist.</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dirty="0" smtClean="0">
                <a:latin typeface="+mj-lt"/>
              </a:rPr>
              <a:t>The Substance Abuse and Mental Health Services Administration (SAMHSA) is the agency within the U.S. Department of Health and Human Services that leads public health efforts to advance the behavioral health of the nation. SAMHSA's mission is to reduce the impact of substance abuse and mental illness on America's communities.</a:t>
            </a:r>
          </a:p>
          <a:p>
            <a:endParaRPr lang="en-US" sz="1100" dirty="0" smtClean="0">
              <a:latin typeface="+mj-lt"/>
            </a:endParaRPr>
          </a:p>
          <a:p>
            <a:r>
              <a:rPr lang="en-US" sz="1100" dirty="0" smtClean="0">
                <a:latin typeface="+mj-lt"/>
              </a:rPr>
              <a:t>Hepatitis C is an infection most commonly transmitted through injection drug use and is prevalent in persons within substance abuse treatment programs. In the last several years, research has also estimated that members of the baby boomer population are potentially at risk for hepatitis C infection.</a:t>
            </a:r>
          </a:p>
          <a:p>
            <a:endParaRPr lang="en-US" sz="1100" dirty="0" smtClean="0">
              <a:latin typeface="+mj-lt"/>
            </a:endParaRPr>
          </a:p>
          <a:p>
            <a:r>
              <a:rPr lang="en-US" sz="1100" dirty="0" smtClean="0">
                <a:latin typeface="+mj-lt"/>
              </a:rPr>
              <a:t>In 2012, SAMHSA charged and funded the ATTC</a:t>
            </a:r>
            <a:r>
              <a:rPr lang="en-US" sz="1100" baseline="0" dirty="0" smtClean="0">
                <a:latin typeface="+mj-lt"/>
              </a:rPr>
              <a:t> Network</a:t>
            </a:r>
            <a:r>
              <a:rPr lang="en-US" sz="1100" dirty="0" smtClean="0">
                <a:latin typeface="+mj-lt"/>
              </a:rPr>
              <a:t> to develop a suite</a:t>
            </a:r>
            <a:r>
              <a:rPr lang="en-US" sz="1100" baseline="0" dirty="0" smtClean="0">
                <a:latin typeface="+mj-lt"/>
              </a:rPr>
              <a:t> of </a:t>
            </a:r>
            <a:r>
              <a:rPr lang="en-US" sz="1100" dirty="0" smtClean="0">
                <a:latin typeface="+mj-lt"/>
              </a:rPr>
              <a:t>products that would assist behavioral health and medical providers to be able to address hepatitis C. The collaboration between the centers resulted in the </a:t>
            </a:r>
            <a:r>
              <a:rPr lang="en-US" sz="1100" i="1" dirty="0" smtClean="0">
                <a:latin typeface="+mj-lt"/>
              </a:rPr>
              <a:t>HCV Current </a:t>
            </a:r>
            <a:r>
              <a:rPr lang="en-US" sz="1100" dirty="0" smtClean="0">
                <a:latin typeface="+mj-lt"/>
              </a:rPr>
              <a:t>initiative which provides expert information through online and face to face trainings, and other resources and tools for FQHCs across the country to integrate and enhance hepatitis C health care within their clinical settings.</a:t>
            </a:r>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Protective immunity from natural infection of HAV does exist.</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Protective immunity from natural infection of HBV does exist.</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Protective immunity from natural infection of HCV does not exist.</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An HIV vaccine does not exist.</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An HAV vaccine does exist.</a:t>
            </a:r>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An HBV vaccine does exist.</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An HCV vaccine does not exist.</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 genetic material of HIV consists of RNA.</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Blood borne viral infections share common and reflect distinctively different disease characteristics, from acute and/or chronic to lifetime immunity for some.  Understanding the specific aspects of blood borne infections is critical to understanding transmission, and appropriately tailoring counseling messages.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Most persons infected with HAV and HBV will spontaneously clear the virus (up to 90% for HBV) and may experience flu-like symptoms, which may or may not include jaundice (bilirubin accumulation in the blood) that causes yellowing of the skin and eyes. Both HAV and HBV can be vaccine preventable and lifetime protective immunity results from clearing or vaccinating against HAV and HBV.</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Up to 10% of persons infected with HBV will develop chronic illness and can progress to cirrhosis, liver complications, and liver cancer.</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HBV and HIV cannot be cured but are preventable diseases.  HCV can be cured.</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 genetic material of HBV consists of DNA.</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xfrm>
            <a:off x="701040" y="4415790"/>
            <a:ext cx="58420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Established in 1993 by the Substance Abuse and Mental Health Services Administration (SAMHSA), the ATTC Network is comprised of 10 Regional Centers, four National Focus Area Centers, and a Network Coordinating Office. Together the Network serves the 50 U.S. states, the District of Columbia, Puerto Rico, the U.S. Virgin Islands, and the U.S. Affiliated Pacific Jurisdictions of Guam, American Samoa, Palau, the Republic of the Marshall Islands, Federated States of Micronesia, and the Commonwealth of the Northern Mariana Islands. </a:t>
            </a:r>
          </a:p>
          <a:p>
            <a:endParaRPr lang="en-US" dirty="0" smtClean="0"/>
          </a:p>
          <a:p>
            <a:r>
              <a:rPr lang="en-US" dirty="0" smtClean="0"/>
              <a:t>Building on a rich history, the ATTC Network continuously strives to improve the quality of addictions treatment and recovery services by facilitating alliances among front line counselors, treatment and recovery services agency administrators, faith-based organizations, policy makers, the health and mental health communities, consumers and other stakeholders. By connecting them to the latest research and information through activities such as skills training, academic education, online and distance education, conferences, workshops, and publications, the ATTC Network responds to the emerging needs of the field.</a:t>
            </a:r>
          </a:p>
          <a:p>
            <a:endParaRPr lang="en-US" b="1" dirty="0" smtClean="0"/>
          </a:p>
          <a:p>
            <a:r>
              <a:rPr lang="en-US" dirty="0" smtClean="0"/>
              <a:t>As a nationwide, multidisciplinary resource for professionals in the addictions treatment and recovery services field, the ATTC Network serves to:</a:t>
            </a:r>
          </a:p>
          <a:p>
            <a:pPr marL="174698" indent="-174698">
              <a:buFont typeface="Arial" panose="020B0604020202020204" pitchFamily="34" charset="0"/>
              <a:buChar char="•"/>
            </a:pPr>
            <a:r>
              <a:rPr lang="en-US" dirty="0" smtClean="0"/>
              <a:t>Raise awareness of evidence-based and promising treatment and recovery practices,</a:t>
            </a:r>
          </a:p>
          <a:p>
            <a:pPr marL="174698" indent="-174698">
              <a:buFont typeface="Arial" panose="020B0604020202020204" pitchFamily="34" charset="0"/>
              <a:buChar char="•"/>
            </a:pPr>
            <a:r>
              <a:rPr lang="en-US" dirty="0" smtClean="0"/>
              <a:t>Build skills to prepare the workforce to deliver state-of-the-art addictions treatment and recovery services, and</a:t>
            </a:r>
          </a:p>
          <a:p>
            <a:pPr marL="174698" indent="-174698">
              <a:buFont typeface="Arial" panose="020B0604020202020204" pitchFamily="34" charset="0"/>
              <a:buChar char="•"/>
            </a:pPr>
            <a:r>
              <a:rPr lang="en-US" dirty="0" smtClean="0"/>
              <a:t>Change practice by incorporating these new skills into everyday use for the purpose of improving addictions treatment and recovery outcomes. </a:t>
            </a:r>
          </a:p>
          <a:p>
            <a:endParaRPr lang="en-US" dirty="0" smtClean="0"/>
          </a:p>
          <a:p>
            <a:r>
              <a:rPr lang="en-US" dirty="0" smtClean="0"/>
              <a:t>Additional information is available at </a:t>
            </a:r>
            <a:r>
              <a:rPr lang="en-US" dirty="0" smtClean="0">
                <a:hlinkClick r:id="rId3"/>
              </a:rPr>
              <a:t>http://www.attcnetwork.org</a:t>
            </a:r>
            <a:r>
              <a:rPr lang="en-US" dirty="0" smtClean="0"/>
              <a:t>.   </a:t>
            </a:r>
            <a:endParaRPr lang="en-US" altLang="en-US" dirty="0" smtClean="0">
              <a:latin typeface="Arial" pitchFamily="34" charset="0"/>
              <a:ea typeface="ＭＳ Ｐゴシック" pitchFamily="34" charset="-128"/>
            </a:endParaRPr>
          </a:p>
        </p:txBody>
      </p:sp>
      <p:sp>
        <p:nvSpPr>
          <p:cNvPr id="254980"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537D568C-E719-4F6E-B95E-EEDD0B42D699}" type="slidenum">
              <a:rPr lang="en-US" altLang="en-US"/>
              <a:pPr algn="r" eaLnBrk="1" hangingPunct="1">
                <a:spcBef>
                  <a:spcPct val="0"/>
                </a:spcBef>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 genetic material of HCV consists of RNA.</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 cure to HIV does not exist.</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HAV is a self-limiting illness, which means it usually goes away on its own.</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HBV is rarely curable, but can be treated.</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13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 cure rate for HCV is now greater than 95%.</a:t>
            </a:r>
            <a:endParaRPr lang="en-US" b="0" i="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Transmission of HIV, HBV, and HCV has been well-documented in health care settings. Although all three viruses are blood borne and share common routes of transmission, the epidemiology of transmission of each infection differs based on the virus involved and circumstances of the exposure. </a:t>
            </a:r>
          </a:p>
          <a:p>
            <a:endParaRPr lang="en-US" dirty="0" smtClean="0"/>
          </a:p>
          <a:p>
            <a:r>
              <a:rPr lang="en-US" dirty="0" smtClean="0"/>
              <a:t>HBV is more efficiently transmitted than HCV or HIV. In fact, when </a:t>
            </a:r>
            <a:r>
              <a:rPr lang="en-US" dirty="0" err="1" smtClean="0"/>
              <a:t>HBeAg</a:t>
            </a:r>
            <a:r>
              <a:rPr lang="en-US" dirty="0" smtClean="0"/>
              <a:t> is present, HBV is 100 times more likely than HIV to be transmitted after a </a:t>
            </a:r>
            <a:r>
              <a:rPr lang="en-US" dirty="0" err="1" smtClean="0"/>
              <a:t>percutaneous</a:t>
            </a:r>
            <a:r>
              <a:rPr lang="en-US" dirty="0" smtClean="0"/>
              <a:t> exposure to infected blood. HCV, while less infectious than HBV, is on average six times more likely than HIV to be transmitted after a percutaneous exposure. </a:t>
            </a:r>
          </a:p>
          <a:p>
            <a:endParaRPr lang="en-US" dirty="0" smtClean="0"/>
          </a:p>
          <a:p>
            <a:r>
              <a:rPr lang="en-US" dirty="0" smtClean="0"/>
              <a:t>Although much attention has focused on preventing HIV transmission, it is important for health care providers to be mindful of all of these common blood borne pathogens. Measures for preventing transmission are common to all three of these viruses.</a:t>
            </a:r>
          </a:p>
          <a:p>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HIV can be transmitted through injection drug use.</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HIV can be transmitted through the sharing of contaminated needles.</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HIV can also be transmitted through sexual contact.</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HIV can be transmitted through blood, semen (pre-seminal fluid), and vaginal secretions.</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 training is designed to be presented</a:t>
            </a:r>
            <a:r>
              <a:rPr lang="en-US" baseline="0" dirty="0" smtClean="0"/>
              <a:t> as either one 6-hour training, or as two 3-hour training sessions. The modules can be mixed and matched, depending on the background and experience of the training audience. The agenda includes time for breaks and lunch. Evaluation and accreditation will vary, depending on which ATTC Regional Center is presenting the training.</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u="none"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u="none" kern="1200" dirty="0" smtClean="0">
              <a:solidFill>
                <a:schemeClr val="tx1"/>
              </a:solidFill>
              <a:effectLst/>
              <a:latin typeface="+mn-lt"/>
              <a:ea typeface="+mn-ea"/>
              <a:cs typeface="+mn-cs"/>
            </a:endParaRPr>
          </a:p>
          <a:p>
            <a:r>
              <a:rPr lang="en-US" sz="1100" b="0" i="0" u="none" kern="1200" dirty="0" smtClean="0">
                <a:solidFill>
                  <a:schemeClr val="tx1"/>
                </a:solidFill>
                <a:effectLst/>
                <a:latin typeface="+mn-lt"/>
                <a:ea typeface="+mn-ea"/>
                <a:cs typeface="+mn-cs"/>
              </a:rPr>
              <a:t>Perinatal transmission of HIV is possible, as well.</a:t>
            </a:r>
            <a:endParaRPr lang="en-US" b="0" i="0" u="none"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HIV can be transmitted from an HIV-infected mother to her newborn.</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HIV can also be transmitted by other infectious body fluid, such as breast milk.</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HBV can be transmitted by injection drug use, more specifically through sharing of contaminated needles/equipment, syringes, cookers, and cotton.</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HBV can also be transmitted by sexual contact.</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HBV can be transmitted sexually by blood, semen, and vaginal secretions.</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Perinatal transmission of HBV is possible, as well.</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HBV can be transmitted from an HBV-infected mother to her newborn.</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HBV can also be transmitted through household contact.</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48</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HBV can be transmitted by sharing a razor, toothbrush, or nail clipper.</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49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 goal of this training is to inform practice for medical and behavioral health providers in clinical settings, especially Federally Qualified Health Centers, (FQHCs).</a:t>
            </a:r>
          </a:p>
          <a:p>
            <a:endParaRPr lang="en-US" dirty="0" smtClean="0"/>
          </a:p>
          <a:p>
            <a:r>
              <a:rPr lang="en-US" sz="1100" kern="1200" dirty="0" smtClean="0">
                <a:solidFill>
                  <a:schemeClr val="tx1"/>
                </a:solidFill>
                <a:effectLst/>
                <a:latin typeface="+mn-lt"/>
                <a:ea typeface="+mn-ea"/>
                <a:cs typeface="+mn-cs"/>
              </a:rPr>
              <a:t>This training can be provided either as a </a:t>
            </a:r>
            <a:r>
              <a:rPr lang="en-US" sz="1100" kern="1200" dirty="0" err="1" smtClean="0">
                <a:solidFill>
                  <a:schemeClr val="tx1"/>
                </a:solidFill>
                <a:effectLst/>
                <a:latin typeface="+mn-lt"/>
                <a:ea typeface="+mn-ea"/>
                <a:cs typeface="+mn-cs"/>
              </a:rPr>
              <a:t>a</a:t>
            </a:r>
            <a:r>
              <a:rPr lang="en-US" sz="1100" kern="1200" dirty="0" smtClean="0">
                <a:solidFill>
                  <a:schemeClr val="tx1"/>
                </a:solidFill>
                <a:effectLst/>
                <a:latin typeface="+mn-lt"/>
                <a:ea typeface="+mn-ea"/>
                <a:cs typeface="+mn-cs"/>
              </a:rPr>
              <a:t> single 6-hour (daylong) training or as two separate 3-hour</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trainings. All modules build on one another and are designed with lecture and interactive skills building activities.</a:t>
            </a:r>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Lastly, HBV can be transmitted through open sores.</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u="none"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u="none" kern="1200" dirty="0" smtClean="0">
              <a:solidFill>
                <a:schemeClr val="tx1"/>
              </a:solidFill>
              <a:effectLst/>
              <a:latin typeface="+mn-lt"/>
              <a:ea typeface="+mn-ea"/>
              <a:cs typeface="+mn-cs"/>
            </a:endParaRPr>
          </a:p>
          <a:p>
            <a:r>
              <a:rPr lang="en-US" sz="1100" b="0" i="0" u="none" kern="1200" dirty="0" smtClean="0">
                <a:solidFill>
                  <a:schemeClr val="tx1"/>
                </a:solidFill>
                <a:effectLst/>
                <a:latin typeface="+mn-lt"/>
                <a:ea typeface="+mn-ea"/>
                <a:cs typeface="+mn-cs"/>
              </a:rPr>
              <a:t>HCV can be transmitted through injection drug use.</a:t>
            </a:r>
            <a:endParaRPr lang="en-US" b="0" i="0" u="none"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HCV can be transmitted by sharing contaminated needles, syringes, cookers, and cotton.</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HCV can be transmitted through sexual contact.</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HCV can be transmitted through some sexual exposure (next slide will reveal the type of sexual exposure).</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54</a:t>
            </a:fld>
            <a:endParaRPr lang="en-US" dirty="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u="none"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u="none" kern="1200" dirty="0" smtClean="0">
              <a:solidFill>
                <a:schemeClr val="tx1"/>
              </a:solidFill>
              <a:effectLst/>
              <a:latin typeface="+mn-lt"/>
              <a:ea typeface="+mn-ea"/>
              <a:cs typeface="+mn-cs"/>
            </a:endParaRPr>
          </a:p>
          <a:p>
            <a:r>
              <a:rPr lang="en-US" sz="1100" b="0" i="0" u="none" kern="1200" dirty="0" smtClean="0">
                <a:solidFill>
                  <a:schemeClr val="tx1"/>
                </a:solidFill>
                <a:effectLst/>
                <a:latin typeface="+mn-lt"/>
                <a:ea typeface="+mn-ea"/>
                <a:cs typeface="+mn-cs"/>
              </a:rPr>
              <a:t>The sexual exposure that can result in HCV is traumatic sexual exposure.  In addition, perinatal transmission HCV is possible.</a:t>
            </a:r>
            <a:endParaRPr lang="en-US" b="0" i="0" u="none"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55</a:t>
            </a:fld>
            <a:endParaRPr lang="en-US"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This is a continuation from the previous slide.  Refer to the Slide 35 notes for additional details.</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More specifically, HCV can be transmitted from an HCV-infected mother to her newborn.</a:t>
            </a:r>
            <a:endParaRPr lang="en-US" b="0" i="0"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It is important to understand the opportunities for contamination during the preparation and injection of drugs, so we can educate our patients about these matters.  Using syringes safely is something we understand very well and teaching safe injection practices to our patients can be lifesaving.</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drug itself is not usually contaminated with either viral or bacterial pathogens.  But we put the drug into a container, a cooker, in order to mix it with water.  If the cooker has been used previously by another person, it may be contaminated.  Contaminated cookers are one of the most common routes of HCV transmission. Then, the drugs will need to get mixed with water.  If the water is in a cup, who has used the cup previously?  If the water is pink, or if someone has already put their needle into it, it may be contaminated.  The water needs to get into the cooker, and usually a syringe will be used for that.  If the syringe is not a new sterile syringe but one that has been used before, you can use your own new sterile syringe to inject the drug, but the solution you use may already be contaminated.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Material, such as cotton, is needed to filter the drug solution.  If you place the cotton in the cooker with your fingers, and your fingers have blood on them, the solution may become contaminated.  You will want to wipe the injection site with alcohol to prevent a bacterial infection, such as an abscess or endocarditis.  If the cotton swab has already been used by another person to stanch the bleeding after an injection, it may be contaminated.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Finally, giving injections to another person turns out to be extremely common, because some people aren’t able to access their own veins.  It is important to emphasize the importance of washing hands before and after giving an injection.  You wash your hands beforehand to protect the person to whom you are giving an injection. You wash your hands afterwards to protect yourself.</a:t>
            </a:r>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57</a:t>
            </a:fld>
            <a:endParaRPr lang="en-US"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58</a:t>
            </a:fld>
            <a:endParaRPr lang="en-US" dirty="0">
              <a:solidFill>
                <a:prstClr val="black"/>
              </a:solidFill>
            </a:endParaRPr>
          </a:p>
        </p:txBody>
      </p:sp>
      <p:sp>
        <p:nvSpPr>
          <p:cNvPr id="6" name="Notes Placeholder 2"/>
          <p:cNvSpPr txBox="1">
            <a:spLocks/>
          </p:cNvSpPr>
          <p:nvPr/>
        </p:nvSpPr>
        <p:spPr>
          <a:xfrm>
            <a:off x="701040" y="4415790"/>
            <a:ext cx="5608320" cy="4183380"/>
          </a:xfrm>
          <a:prstGeom prst="rect">
            <a:avLst/>
          </a:prstGeom>
        </p:spPr>
        <p:txBody>
          <a:bodyPr vert="horz" lIns="94573" tIns="47288" rIns="94573" bIns="47288" rtlCol="0">
            <a:normAutofit fontScale="92500"/>
          </a:bodyPr>
          <a:lstStyle/>
          <a:p>
            <a:pPr defTabSz="931724"/>
            <a:r>
              <a:rPr lang="en-US" sz="1200" dirty="0">
                <a:solidFill>
                  <a:prstClr val="black"/>
                </a:solidFill>
              </a:rPr>
              <a:t>According to the CDC Public Health Rounds report, June 7, 2014, globally, 135 million  people are infected with HCV and over 5 million in the US including hard to reach and marginalized populations.</a:t>
            </a:r>
          </a:p>
          <a:p>
            <a:pPr defTabSz="931724"/>
            <a:endParaRPr lang="en-US" sz="1200" dirty="0">
              <a:solidFill>
                <a:prstClr val="black"/>
              </a:solidFill>
            </a:endParaRPr>
          </a:p>
          <a:p>
            <a:pPr defTabSz="931724"/>
            <a:r>
              <a:rPr lang="en-US" sz="1200" b="1" dirty="0">
                <a:solidFill>
                  <a:prstClr val="black"/>
                </a:solidFill>
              </a:rPr>
              <a:t>The Epidemiology of hepatitis C How Did We Get Here? John W. Ward, Director, Division of Viral  Hepatitis, </a:t>
            </a:r>
            <a:r>
              <a:rPr lang="en-US" sz="1200" b="1" dirty="0">
                <a:solidFill>
                  <a:prstClr val="black"/>
                </a:solidFill>
                <a:hlinkClick r:id="rId3"/>
              </a:rPr>
              <a:t>http://www.cdc.gov/cdcgrandrounds/pdf/gr-hepc-6-17-2014.pdf</a:t>
            </a:r>
            <a:r>
              <a:rPr lang="en-US" sz="1200" b="1" dirty="0">
                <a:solidFill>
                  <a:prstClr val="black"/>
                </a:solidFill>
              </a:rPr>
              <a:t> </a:t>
            </a:r>
          </a:p>
          <a:p>
            <a:pPr defTabSz="931724"/>
            <a:endParaRPr lang="en-US" sz="1200" dirty="0">
              <a:solidFill>
                <a:prstClr val="black"/>
              </a:solidFill>
            </a:endParaRPr>
          </a:p>
          <a:p>
            <a:pPr defTabSz="931724"/>
            <a:r>
              <a:rPr lang="en-US" sz="1200" dirty="0">
                <a:solidFill>
                  <a:prstClr val="black"/>
                </a:solidFill>
              </a:rPr>
              <a:t>The National Health and Nutrition Examination Survey (NHANES) sampled only the civilian, non-institutionalized population of USA and may have underestimated the prevalence of hepatitis C virus (HCV) in this country. Research done by </a:t>
            </a:r>
            <a:r>
              <a:rPr lang="en-US" sz="1200" dirty="0" err="1">
                <a:solidFill>
                  <a:prstClr val="black"/>
                </a:solidFill>
              </a:rPr>
              <a:t>Chak</a:t>
            </a:r>
            <a:r>
              <a:rPr lang="en-US" sz="1200" dirty="0">
                <a:solidFill>
                  <a:prstClr val="black"/>
                </a:solidFill>
              </a:rPr>
              <a:t>, E.T., et. all added previously excluded populations such as incarcerated, homeless, nursing home residents, hospitalized and active military personnel, health care workers, and long term dialysis patients. suggesting that there are at least 5.2 million persons living with HCV in USA today, approximately 1.9 million of whom were unaccounted for in the NHANES survey. </a:t>
            </a:r>
          </a:p>
          <a:p>
            <a:pPr defTabSz="931724"/>
            <a:endParaRPr lang="en-US" sz="1200" dirty="0">
              <a:solidFill>
                <a:prstClr val="black"/>
              </a:solidFill>
            </a:endParaRPr>
          </a:p>
          <a:p>
            <a:pPr defTabSz="931724"/>
            <a:r>
              <a:rPr lang="en-US" sz="1200" b="1" dirty="0" err="1">
                <a:solidFill>
                  <a:prstClr val="black"/>
                </a:solidFill>
              </a:rPr>
              <a:t>Chak</a:t>
            </a:r>
            <a:r>
              <a:rPr lang="en-US" sz="1200" b="1" dirty="0">
                <a:solidFill>
                  <a:prstClr val="black"/>
                </a:solidFill>
              </a:rPr>
              <a:t>, E., </a:t>
            </a:r>
            <a:r>
              <a:rPr lang="en-US" sz="1200" b="1" dirty="0" err="1">
                <a:solidFill>
                  <a:prstClr val="black"/>
                </a:solidFill>
              </a:rPr>
              <a:t>Talal</a:t>
            </a:r>
            <a:r>
              <a:rPr lang="en-US" sz="1200" b="1" dirty="0">
                <a:solidFill>
                  <a:prstClr val="black"/>
                </a:solidFill>
              </a:rPr>
              <a:t>, A. H., Sherman, K. E., Schiff, E. R. and Saab, S. (2011), Hepatitis C virus infection in USA: an estimate of true prevalence. Liver International, 31: 1090–1101. </a:t>
            </a:r>
            <a:r>
              <a:rPr lang="en-US" sz="1200" b="1" dirty="0" err="1">
                <a:solidFill>
                  <a:prstClr val="black"/>
                </a:solidFill>
              </a:rPr>
              <a:t>doi</a:t>
            </a:r>
            <a:r>
              <a:rPr lang="en-US" sz="1200" b="1" dirty="0">
                <a:solidFill>
                  <a:prstClr val="black"/>
                </a:solidFill>
              </a:rPr>
              <a:t>: 10.1111/j.1478-3231.2011.02494 </a:t>
            </a:r>
          </a:p>
          <a:p>
            <a:pPr defTabSz="931724"/>
            <a:endParaRPr lang="en-US" sz="1200" dirty="0">
              <a:solidFill>
                <a:prstClr val="black"/>
              </a:solidFill>
            </a:endParaRPr>
          </a:p>
          <a:p>
            <a:pPr defTabSz="931724"/>
            <a:endParaRPr lang="en-US" sz="1200" dirty="0">
              <a:solidFill>
                <a:prstClr val="black"/>
              </a:solidFill>
            </a:endParaRPr>
          </a:p>
          <a:p>
            <a:pPr defTabSz="931724"/>
            <a:endParaRPr lang="en-US" sz="1200" dirty="0">
              <a:solidFill>
                <a:prstClr val="black"/>
              </a:solidFill>
            </a:endParaRPr>
          </a:p>
          <a:p>
            <a:pPr defTabSz="931724"/>
            <a:endParaRPr lang="en-US" sz="1200" dirty="0">
              <a:solidFill>
                <a:prstClr val="black"/>
              </a:solidFill>
            </a:endParaRPr>
          </a:p>
          <a:p>
            <a:pPr defTabSz="931724"/>
            <a:r>
              <a:rPr lang="en-US" sz="1200" dirty="0">
                <a:solidFill>
                  <a:prstClr val="black"/>
                </a:solidFill>
              </a:rPr>
              <a:t> </a:t>
            </a:r>
          </a:p>
          <a:p>
            <a:pPr defTabSz="931724"/>
            <a:endParaRPr lang="en-US" sz="1200" dirty="0">
              <a:solidFill>
                <a:prstClr val="black"/>
              </a:solidFill>
            </a:endParaRPr>
          </a:p>
          <a:p>
            <a:pPr defTabSz="931724"/>
            <a:endParaRPr lang="en-US" sz="1200" dirty="0">
              <a:solidFill>
                <a:prstClr val="black"/>
              </a:solidFill>
            </a:endParaRPr>
          </a:p>
          <a:p>
            <a:pPr defTabSz="931724"/>
            <a:endParaRPr lang="en-US" sz="1200" dirty="0">
              <a:solidFill>
                <a:prstClr val="black"/>
              </a:solidFill>
            </a:endParaRPr>
          </a:p>
          <a:p>
            <a:pPr defTabSz="931724"/>
            <a:endParaRPr lang="en-US" sz="1200" dirty="0">
              <a:solidFill>
                <a:prstClr val="black"/>
              </a:solidFill>
            </a:endParaRPr>
          </a:p>
          <a:p>
            <a:pPr defTabSz="931724"/>
            <a:endParaRPr lang="en-US" sz="1200" dirty="0">
              <a:solidFill>
                <a:prstClr val="black"/>
              </a:solidFill>
            </a:endParaRPr>
          </a:p>
          <a:p>
            <a:pPr defTabSz="945886">
              <a:defRPr/>
            </a:pPr>
            <a:endParaRPr lang="en-US" sz="1200" dirty="0">
              <a:solidFill>
                <a:prstClr val="black"/>
              </a:solidFill>
            </a:endParaRPr>
          </a:p>
        </p:txBody>
      </p:sp>
      <p:sp>
        <p:nvSpPr>
          <p:cNvPr id="3" name="Notes Placeholder 2"/>
          <p:cNvSpPr>
            <a:spLocks noGrp="1"/>
          </p:cNvSpPr>
          <p:nvPr>
            <p:ph type="body" idx="1"/>
          </p:nvPr>
        </p:nvSpPr>
        <p:spPr/>
        <p:txBody>
          <a:bodyPr/>
          <a:lstStyle/>
          <a:p>
            <a:r>
              <a:rPr lang="en-US" b="1" dirty="0" smtClean="0"/>
              <a:t>**ANIMATIONS**</a:t>
            </a:r>
          </a:p>
          <a:p>
            <a:endParaRPr lang="en-US" dirty="0" smtClean="0"/>
          </a:p>
          <a:p>
            <a:r>
              <a:rPr lang="en-US" sz="1100" kern="1200" dirty="0" smtClean="0">
                <a:solidFill>
                  <a:schemeClr val="tx1"/>
                </a:solidFill>
                <a:effectLst/>
                <a:latin typeface="+mn-lt"/>
                <a:ea typeface="+mn-ea"/>
                <a:cs typeface="+mn-cs"/>
              </a:rPr>
              <a:t>According to the CDC Public Health Rounds report dated June 7, 2014, 135 million  people throughout the world are infected with HCV; in the U.S. there are over 5 million, including hard to reach and marginalized populations.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National Health and Nutrition Examination Survey (NHANES) samples only the civilian, non-institutionalized population of the USA and may have underestimated the prevalence of hepatitis C virus (HCV) in this country.  Research done by </a:t>
            </a:r>
            <a:r>
              <a:rPr lang="en-US" sz="1100" kern="1200" dirty="0" err="1" smtClean="0">
                <a:solidFill>
                  <a:schemeClr val="tx1"/>
                </a:solidFill>
                <a:effectLst/>
                <a:latin typeface="+mn-lt"/>
                <a:ea typeface="+mn-ea"/>
                <a:cs typeface="+mn-cs"/>
              </a:rPr>
              <a:t>Chak</a:t>
            </a:r>
            <a:r>
              <a:rPr lang="en-US" sz="1100" kern="1200" dirty="0" smtClean="0">
                <a:solidFill>
                  <a:schemeClr val="tx1"/>
                </a:solidFill>
                <a:effectLst/>
                <a:latin typeface="+mn-lt"/>
                <a:ea typeface="+mn-ea"/>
                <a:cs typeface="+mn-cs"/>
              </a:rPr>
              <a:t> and colleagues added previously excluded populations such as incarcerated, homeless, nursing home residents, hospitalized and active military personnel, health care workers, and long term dialysis patients, suggesting that there are at least 5.2 million persons with HCV living in the USA today, approximately 1.9 million of whom were unaccounted for in the NHANES survey.</a:t>
            </a:r>
            <a:endParaRPr lang="en-US" sz="1100" dirty="0" smtClean="0">
              <a:solidFill>
                <a:prstClr val="black"/>
              </a:solidFill>
            </a:endParaRPr>
          </a:p>
          <a:p>
            <a:pPr defTabSz="931724"/>
            <a:endParaRPr lang="en-US" sz="1100" b="1" dirty="0" smtClean="0">
              <a:solidFill>
                <a:prstClr val="black"/>
              </a:solidFill>
            </a:endParaRPr>
          </a:p>
          <a:p>
            <a:pPr defTabSz="931724"/>
            <a:r>
              <a:rPr lang="en-US" sz="1100" b="0" u="sng" dirty="0" smtClean="0">
                <a:solidFill>
                  <a:prstClr val="black"/>
                </a:solidFill>
              </a:rPr>
              <a:t>REFERENCES</a:t>
            </a:r>
            <a:r>
              <a:rPr lang="en-US" sz="1100" b="0" dirty="0" smtClean="0">
                <a:solidFill>
                  <a:prstClr val="black"/>
                </a:solidFill>
              </a:rPr>
              <a:t>:</a:t>
            </a:r>
          </a:p>
          <a:p>
            <a:pPr marL="0" marR="0" indent="0" algn="l" defTabSz="931724" rtl="0" eaLnBrk="1" fontAlgn="auto" latinLnBrk="0" hangingPunct="1">
              <a:lnSpc>
                <a:spcPct val="100000"/>
              </a:lnSpc>
              <a:spcBef>
                <a:spcPts val="0"/>
              </a:spcBef>
              <a:spcAft>
                <a:spcPts val="0"/>
              </a:spcAft>
              <a:buClrTx/>
              <a:buSzTx/>
              <a:buFontTx/>
              <a:buNone/>
              <a:tabLst/>
              <a:defRPr/>
            </a:pPr>
            <a:r>
              <a:rPr lang="en-US" sz="1100" b="0" dirty="0" err="1" smtClean="0">
                <a:solidFill>
                  <a:prstClr val="black"/>
                </a:solidFill>
              </a:rPr>
              <a:t>Chak</a:t>
            </a:r>
            <a:r>
              <a:rPr lang="en-US" sz="1100" b="0" dirty="0" smtClean="0">
                <a:solidFill>
                  <a:prstClr val="black"/>
                </a:solidFill>
              </a:rPr>
              <a:t>, E., </a:t>
            </a:r>
            <a:r>
              <a:rPr lang="en-US" sz="1100" b="0" dirty="0" err="1" smtClean="0">
                <a:solidFill>
                  <a:prstClr val="black"/>
                </a:solidFill>
              </a:rPr>
              <a:t>Talal</a:t>
            </a:r>
            <a:r>
              <a:rPr lang="en-US" sz="1100" b="0" dirty="0" smtClean="0">
                <a:solidFill>
                  <a:prstClr val="black"/>
                </a:solidFill>
              </a:rPr>
              <a:t>, A. H., Sherman, K. E., Schiff, E. R. and Saab, S. (2011). Hepatitis C virus infection in USA: An estimate of true prevalence</a:t>
            </a:r>
            <a:r>
              <a:rPr lang="en-US" sz="1100" b="0" i="1" dirty="0" smtClean="0">
                <a:solidFill>
                  <a:prstClr val="black"/>
                </a:solidFill>
              </a:rPr>
              <a:t>. Liver International, 31</a:t>
            </a:r>
            <a:r>
              <a:rPr lang="en-US" sz="1100" b="0" i="0" dirty="0" smtClean="0">
                <a:solidFill>
                  <a:prstClr val="black"/>
                </a:solidFill>
              </a:rPr>
              <a:t>, </a:t>
            </a:r>
            <a:r>
              <a:rPr lang="en-US" sz="1100" b="0" dirty="0" smtClean="0">
                <a:solidFill>
                  <a:prstClr val="black"/>
                </a:solidFill>
              </a:rPr>
              <a:t>1090–1101. </a:t>
            </a:r>
          </a:p>
          <a:p>
            <a:pPr defTabSz="931724"/>
            <a:endParaRPr lang="en-US" sz="1100" dirty="0" smtClean="0">
              <a:solidFill>
                <a:prstClr val="black"/>
              </a:solidFill>
            </a:endParaRPr>
          </a:p>
          <a:p>
            <a:pPr defTabSz="931724"/>
            <a:r>
              <a:rPr lang="en-US" sz="1100" dirty="0" smtClean="0">
                <a:solidFill>
                  <a:prstClr val="black"/>
                </a:solidFill>
              </a:rPr>
              <a:t>Ward, J.W.</a:t>
            </a:r>
            <a:r>
              <a:rPr lang="en-US" sz="1100" baseline="0" dirty="0" smtClean="0">
                <a:solidFill>
                  <a:prstClr val="black"/>
                </a:solidFill>
              </a:rPr>
              <a:t> (2014). The epidemiology of hepatitis C: How did we get here: Available at http://www.cdc.gov/cdcgrandrounds/pdf/gr-hepc-6-17-2014.pdf. </a:t>
            </a:r>
          </a:p>
          <a:p>
            <a:pPr defTabSz="931724"/>
            <a:endParaRPr lang="en-US" sz="1100" dirty="0" smtClean="0">
              <a:solidFill>
                <a:prstClr val="black"/>
              </a:solidFill>
            </a:endParaRPr>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As a result of surveillance outcomes, the CDC and United States Preventive Services Task Force (USPSTF) recommend that screening for hepatitis C infection occur with all symptomatic adults at high risk of infection without known liver disease or functional abnormalities.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According to the CDC and USPSTF, persons born between 1945 and 1965 account for three quarters (75%) of all HCV infections and should be offered a one time screening for HCV.  This birth cohort is at highest risk for liver cancer and HCV related disease and cirrhotic liver complications</a:t>
            </a:r>
          </a:p>
          <a:p>
            <a:r>
              <a:rPr lang="en-US" sz="1100" kern="1200" dirty="0" smtClean="0">
                <a:solidFill>
                  <a:schemeClr val="tx1"/>
                </a:solidFill>
                <a:effectLst/>
                <a:latin typeface="+mn-lt"/>
                <a:ea typeface="+mn-ea"/>
                <a:cs typeface="+mn-cs"/>
              </a:rPr>
              <a:t>The CDC’s testing recommendations for Hepatitis C Infection are available at: </a:t>
            </a:r>
            <a:r>
              <a:rPr lang="en-US" sz="1100" u="sng" kern="1200" dirty="0" smtClean="0">
                <a:solidFill>
                  <a:schemeClr val="tx1"/>
                </a:solidFill>
                <a:effectLst/>
                <a:latin typeface="+mn-lt"/>
                <a:ea typeface="+mn-ea"/>
                <a:cs typeface="+mn-cs"/>
                <a:hlinkClick r:id="rId3"/>
              </a:rPr>
              <a:t>http://www.cdc.gov/hepatitis/HCV/GuidelinesC.htm</a:t>
            </a:r>
            <a:r>
              <a:rPr lang="en-US" sz="1100" kern="1200" dirty="0" smtClean="0">
                <a:solidFill>
                  <a:schemeClr val="tx1"/>
                </a:solidFill>
                <a:effectLst/>
                <a:latin typeface="+mn-lt"/>
                <a:ea typeface="+mn-ea"/>
                <a:cs typeface="+mn-cs"/>
              </a:rPr>
              <a:t>.  Advantages of universal screening for HIV and HCV include simultaneous screening for both viruses, which capitalizes on a one-time visit.</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REFERENCES</a:t>
            </a:r>
            <a:r>
              <a:rPr lang="en-US" sz="1100" kern="1200" dirty="0" smtClean="0">
                <a:solidFill>
                  <a:schemeClr val="tx1"/>
                </a:solidFill>
                <a:effectLst/>
                <a:latin typeface="+mn-lt"/>
                <a:ea typeface="+mn-ea"/>
                <a:cs typeface="+mn-cs"/>
              </a:rPr>
              <a:t>:</a:t>
            </a:r>
          </a:p>
          <a:p>
            <a:pPr lvl="0"/>
            <a:r>
              <a:rPr lang="en-US" sz="1100" kern="1200" dirty="0" smtClean="0">
                <a:solidFill>
                  <a:schemeClr val="tx1"/>
                </a:solidFill>
                <a:effectLst/>
                <a:latin typeface="+mn-lt"/>
                <a:ea typeface="+mn-ea"/>
                <a:cs typeface="+mn-cs"/>
              </a:rPr>
              <a:t>Edlin, B.R., &amp; </a:t>
            </a:r>
            <a:r>
              <a:rPr lang="en-US" sz="1100" kern="1200" dirty="0" err="1" smtClean="0">
                <a:solidFill>
                  <a:schemeClr val="tx1"/>
                </a:solidFill>
                <a:effectLst/>
                <a:latin typeface="+mn-lt"/>
                <a:ea typeface="+mn-ea"/>
                <a:cs typeface="+mn-cs"/>
              </a:rPr>
              <a:t>Winkelstein</a:t>
            </a:r>
            <a:r>
              <a:rPr lang="en-US" sz="1100" kern="1200" dirty="0" smtClean="0">
                <a:solidFill>
                  <a:schemeClr val="tx1"/>
                </a:solidFill>
                <a:effectLst/>
                <a:latin typeface="+mn-lt"/>
                <a:ea typeface="+mn-ea"/>
                <a:cs typeface="+mn-cs"/>
              </a:rPr>
              <a:t>, E.R. (2014). Can hepatitis C be eradicated in the United States? </a:t>
            </a:r>
            <a:r>
              <a:rPr lang="en-US" sz="1100" i="1" kern="1200" dirty="0" smtClean="0">
                <a:solidFill>
                  <a:schemeClr val="tx1"/>
                </a:solidFill>
                <a:effectLst/>
                <a:latin typeface="+mn-lt"/>
                <a:ea typeface="+mn-ea"/>
                <a:cs typeface="+mn-cs"/>
              </a:rPr>
              <a:t>Antiviral Research, 110, </a:t>
            </a:r>
            <a:r>
              <a:rPr lang="en-US" sz="1100" kern="1200" dirty="0" smtClean="0">
                <a:solidFill>
                  <a:schemeClr val="tx1"/>
                </a:solidFill>
                <a:effectLst/>
                <a:latin typeface="+mn-lt"/>
                <a:ea typeface="+mn-ea"/>
                <a:cs typeface="+mn-cs"/>
              </a:rPr>
              <a:t>79-93.</a:t>
            </a:r>
          </a:p>
          <a:p>
            <a:r>
              <a:rPr lang="en-US" sz="1100" kern="1200" dirty="0" smtClean="0">
                <a:solidFill>
                  <a:schemeClr val="tx1"/>
                </a:solidFill>
                <a:effectLst/>
                <a:latin typeface="+mn-lt"/>
                <a:ea typeface="+mn-ea"/>
                <a:cs typeface="+mn-cs"/>
              </a:rPr>
              <a:t>Coffin, P.O., et al. (2012). Cost-effectiveness and population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outcomes of general population screening for hepatitis C. </a:t>
            </a:r>
            <a:r>
              <a:rPr lang="en-US" sz="1100" i="1" kern="1200" dirty="0" err="1" smtClean="0">
                <a:solidFill>
                  <a:schemeClr val="tx1"/>
                </a:solidFill>
                <a:effectLst/>
                <a:latin typeface="+mn-lt"/>
                <a:ea typeface="+mn-ea"/>
                <a:cs typeface="+mn-cs"/>
              </a:rPr>
              <a:t>Clin</a:t>
            </a:r>
            <a:r>
              <a:rPr lang="en-US" sz="1100" i="1" kern="1200" dirty="0" smtClean="0">
                <a:solidFill>
                  <a:schemeClr val="tx1"/>
                </a:solidFill>
                <a:effectLst/>
                <a:latin typeface="+mn-lt"/>
                <a:ea typeface="+mn-ea"/>
                <a:cs typeface="+mn-cs"/>
              </a:rPr>
              <a:t> Infect Dis</a:t>
            </a:r>
            <a:r>
              <a:rPr lang="en-US" sz="1100" kern="1200" dirty="0" smtClean="0">
                <a:solidFill>
                  <a:schemeClr val="tx1"/>
                </a:solidFill>
                <a:effectLst/>
                <a:latin typeface="+mn-lt"/>
                <a:ea typeface="+mn-ea"/>
                <a:cs typeface="+mn-cs"/>
              </a:rPr>
              <a:t>, 54(9), 1259-1271.</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59</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dirty="0" smtClean="0"/>
              <a:t>Briefly review each of the six learning objectives with the audience.</a:t>
            </a:r>
          </a:p>
          <a:p>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415790"/>
            <a:ext cx="5608320" cy="4338320"/>
          </a:xfrm>
        </p:spPr>
        <p:txBody>
          <a:bodyPr>
            <a:normAutofit fontScale="92500"/>
          </a:bodyPr>
          <a:lstStyle/>
          <a:p>
            <a:r>
              <a:rPr lang="en-US" sz="1100" kern="1200" dirty="0" smtClean="0">
                <a:solidFill>
                  <a:schemeClr val="tx1"/>
                </a:solidFill>
                <a:effectLst/>
                <a:latin typeface="+mn-lt"/>
                <a:ea typeface="+mn-ea"/>
                <a:cs typeface="+mn-cs"/>
              </a:rPr>
              <a:t>CDC risk-based recommendations for HCV  testing identifies the populations to whom HCV screening should be offered, but also correlates with the high-risk era prior to HCV disease identification in 1989.</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Percutaneous exposure is the most efficient mode of HCV transmission, which identifies persons who have ever injected drugs even once at highest risk for HCV infection.  Most studies report a prevalence of 50% or more through injection drug use.</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Although the USPSTF identifies persons born between 1945-1965 to be at high risk and they should be offered a one time HCV screening test, the recommendations do not conclusively identify risk factors for this population.  Reports and studies  show that during the early 1980s, there were high rates of injection drug use, syringe exchange programs and other harm reduction strategies had</a:t>
            </a:r>
            <a:r>
              <a:rPr lang="en-US" sz="1100" kern="1200" baseline="0" dirty="0" smtClean="0">
                <a:solidFill>
                  <a:schemeClr val="tx1"/>
                </a:solidFill>
                <a:effectLst/>
                <a:latin typeface="+mn-lt"/>
                <a:ea typeface="+mn-ea"/>
                <a:cs typeface="+mn-cs"/>
              </a:rPr>
              <a:t> not been </a:t>
            </a:r>
            <a:r>
              <a:rPr lang="en-US" sz="1100" kern="1200" dirty="0" smtClean="0">
                <a:solidFill>
                  <a:schemeClr val="tx1"/>
                </a:solidFill>
                <a:effectLst/>
                <a:latin typeface="+mn-lt"/>
                <a:ea typeface="+mn-ea"/>
                <a:cs typeface="+mn-cs"/>
              </a:rPr>
              <a:t>implemented then, universal precautions had yet to be adopted in clinical settings, and current blood screening protocols were not initiated until after 1992 resulting from HCV research.</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Hepatitis C is often asymptomatic during the early years of HCV infection, however symptoms and/or elevated enzyme levels may be indicative of advanced liver disease.  These persons should be readily offered an HCV screening.</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CDC’s testing recommendations for Hepatitis C Infection are available at: </a:t>
            </a:r>
            <a:r>
              <a:rPr lang="en-US" sz="1100" u="sng" kern="1200" dirty="0" smtClean="0">
                <a:solidFill>
                  <a:schemeClr val="tx1"/>
                </a:solidFill>
                <a:effectLst/>
                <a:latin typeface="+mn-lt"/>
                <a:ea typeface="+mn-ea"/>
                <a:cs typeface="+mn-cs"/>
                <a:hlinkClick r:id="rId3"/>
              </a:rPr>
              <a:t>http://www.cdc.gov/hepatitis/HCV/GuidelinesC.htm</a:t>
            </a:r>
            <a:r>
              <a:rPr lang="en-US" sz="1100" kern="1200" dirty="0" smtClean="0">
                <a:solidFill>
                  <a:schemeClr val="tx1"/>
                </a:solidFill>
                <a:effectLst/>
                <a:latin typeface="+mn-lt"/>
                <a:ea typeface="+mn-ea"/>
                <a:cs typeface="+mn-cs"/>
              </a:rPr>
              <a:t>.</a:t>
            </a:r>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60</a:t>
            </a:fld>
            <a:endParaRPr lang="en-US" dirty="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Several groups not listed in the CDC risk-based recommendations have also been identified in studies as sharing common factors from a social, demographic, and behavioral perspective, including:</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Low income communities</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History of homelessness</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History of incarceration</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History of mental health conditions or substance use </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African American ethnicities</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Immigrants from endemic regions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Offering a one-time screening for all populations as a standard of health care would simplify integration of HCV services into clinical settings and maximize health care opportunities for identification and engagement of persons at risk.</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Information regarding cost-effectiveness and population outcomes of general population screening for hepatitis C is available at: </a:t>
            </a:r>
            <a:r>
              <a:rPr lang="en-US" sz="1100" u="sng" kern="1200" dirty="0" smtClean="0">
                <a:solidFill>
                  <a:schemeClr val="tx1"/>
                </a:solidFill>
                <a:effectLst/>
                <a:latin typeface="+mn-lt"/>
                <a:ea typeface="+mn-ea"/>
                <a:cs typeface="+mn-cs"/>
                <a:hlinkClick r:id="rId3"/>
              </a:rPr>
              <a:t>http://cid.oxfordjournals.org/content/54/9/1259.full.pdf+html</a:t>
            </a:r>
            <a:endParaRPr lang="en-US" sz="1100" kern="1200" dirty="0" smtClean="0">
              <a:solidFill>
                <a:schemeClr val="tx1"/>
              </a:solidFill>
              <a:effectLst/>
              <a:latin typeface="+mn-lt"/>
              <a:ea typeface="+mn-ea"/>
              <a:cs typeface="+mn-cs"/>
            </a:endParaRP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REFERENCES</a:t>
            </a:r>
            <a:r>
              <a:rPr lang="en-US" sz="1100" kern="1200" dirty="0" smtClean="0">
                <a:solidFill>
                  <a:schemeClr val="tx1"/>
                </a:solidFill>
                <a:effectLst/>
                <a:latin typeface="+mn-lt"/>
                <a:ea typeface="+mn-ea"/>
                <a:cs typeface="+mn-cs"/>
              </a:rPr>
              <a:t>:</a:t>
            </a:r>
          </a:p>
          <a:p>
            <a:pPr lvl="0"/>
            <a:r>
              <a:rPr lang="en-US" sz="1100" kern="1200" dirty="0" smtClean="0">
                <a:solidFill>
                  <a:schemeClr val="tx1"/>
                </a:solidFill>
                <a:effectLst/>
                <a:latin typeface="+mn-lt"/>
                <a:ea typeface="+mn-ea"/>
                <a:cs typeface="+mn-cs"/>
              </a:rPr>
              <a:t>Edlin, B.R., &amp; </a:t>
            </a:r>
            <a:r>
              <a:rPr lang="en-US" sz="1100" kern="1200" dirty="0" err="1" smtClean="0">
                <a:solidFill>
                  <a:schemeClr val="tx1"/>
                </a:solidFill>
                <a:effectLst/>
                <a:latin typeface="+mn-lt"/>
                <a:ea typeface="+mn-ea"/>
                <a:cs typeface="+mn-cs"/>
              </a:rPr>
              <a:t>Winkelstein</a:t>
            </a:r>
            <a:r>
              <a:rPr lang="en-US" sz="1100" kern="1200" dirty="0" smtClean="0">
                <a:solidFill>
                  <a:schemeClr val="tx1"/>
                </a:solidFill>
                <a:effectLst/>
                <a:latin typeface="+mn-lt"/>
                <a:ea typeface="+mn-ea"/>
                <a:cs typeface="+mn-cs"/>
              </a:rPr>
              <a:t>, E.R. (2014). Can hepatitis C be eradicated in the United States? </a:t>
            </a:r>
            <a:r>
              <a:rPr lang="en-US" sz="1100" i="1" kern="1200" dirty="0" smtClean="0">
                <a:solidFill>
                  <a:schemeClr val="tx1"/>
                </a:solidFill>
                <a:effectLst/>
                <a:latin typeface="+mn-lt"/>
                <a:ea typeface="+mn-ea"/>
                <a:cs typeface="+mn-cs"/>
              </a:rPr>
              <a:t>Antiviral Research, 110, </a:t>
            </a:r>
            <a:r>
              <a:rPr lang="en-US" sz="1100" kern="1200" dirty="0" smtClean="0">
                <a:solidFill>
                  <a:schemeClr val="tx1"/>
                </a:solidFill>
                <a:effectLst/>
                <a:latin typeface="+mn-lt"/>
                <a:ea typeface="+mn-ea"/>
                <a:cs typeface="+mn-cs"/>
              </a:rPr>
              <a:t>79-93.</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Coffin, P.O., et al. (2012). Cost-effectiveness and population outcomes of general population screening for hepatitis C. </a:t>
            </a:r>
            <a:r>
              <a:rPr lang="en-US" sz="1100" i="1" kern="1200" dirty="0" err="1" smtClean="0">
                <a:solidFill>
                  <a:schemeClr val="tx1"/>
                </a:solidFill>
                <a:effectLst/>
                <a:latin typeface="+mn-lt"/>
                <a:ea typeface="+mn-ea"/>
                <a:cs typeface="+mn-cs"/>
              </a:rPr>
              <a:t>Clin</a:t>
            </a:r>
            <a:r>
              <a:rPr lang="en-US" sz="1100" i="1" kern="1200" dirty="0" smtClean="0">
                <a:solidFill>
                  <a:schemeClr val="tx1"/>
                </a:solidFill>
                <a:effectLst/>
                <a:latin typeface="+mn-lt"/>
                <a:ea typeface="+mn-ea"/>
                <a:cs typeface="+mn-cs"/>
              </a:rPr>
              <a:t> Infect Dis</a:t>
            </a:r>
            <a:r>
              <a:rPr lang="en-US" sz="1100" kern="1200" dirty="0" smtClean="0">
                <a:solidFill>
                  <a:schemeClr val="tx1"/>
                </a:solidFill>
                <a:effectLst/>
                <a:latin typeface="+mn-lt"/>
                <a:ea typeface="+mn-ea"/>
                <a:cs typeface="+mn-cs"/>
              </a:rPr>
              <a:t>, 54(9), 1259-1271.</a:t>
            </a:r>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61</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623148" y="4338320"/>
            <a:ext cx="5764108" cy="4803140"/>
          </a:xfrm>
        </p:spPr>
        <p:txBody>
          <a:bodyPr>
            <a:noAutofit/>
          </a:bodyPr>
          <a:lstStyle/>
          <a:p>
            <a:r>
              <a:rPr lang="en-US" sz="1100" kern="1200" dirty="0" smtClean="0">
                <a:solidFill>
                  <a:schemeClr val="tx1"/>
                </a:solidFill>
                <a:effectLst/>
                <a:latin typeface="+mn-lt"/>
                <a:ea typeface="+mn-ea"/>
                <a:cs typeface="+mn-cs"/>
              </a:rPr>
              <a:t>Recent studies from across the country have reported that urban and rural youth account for the newest increases in the rate of HCV infection.  Many youth initiated drug use as early as 10 years of age with opioids such as hydrocodone and oxycodone and have progressed to injecting heroin.</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Between 2006 and 2012, at least 30 states had experienced increases in their hepatitis C infection rates, with more than half reporting at least a 200 percent increase in acute infections among their under-30 population.  Overall, the prevalence of acute HCV cases among people under 30 rose from 36 to 49 percent in just six years.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Although rare, iatrogenic transmission has played a role in HCV infection rates in health care settings.  Outbreaks have been reported in non-hospital settings where infection control oversight are often lacking in adhering to principles of infection control.  Standard precautions and training of appropriate practices and techniques with augmented oversight and uniform regulation can address this type of transmission.</a:t>
            </a:r>
          </a:p>
          <a:p>
            <a:r>
              <a:rPr lang="en-US" sz="1100" kern="1200" dirty="0" smtClean="0">
                <a:solidFill>
                  <a:schemeClr val="tx1"/>
                </a:solidFill>
                <a:effectLst/>
                <a:latin typeface="+mn-lt"/>
                <a:ea typeface="+mn-ea"/>
                <a:cs typeface="+mn-cs"/>
              </a:rPr>
              <a:t>Iatrogenic is especially possible in ambulatory surgery centers, and in places there endoscopy procedures are conducted, especially when </a:t>
            </a:r>
            <a:r>
              <a:rPr lang="en-US" sz="1100" kern="1200" dirty="0" err="1" smtClean="0">
                <a:solidFill>
                  <a:schemeClr val="tx1"/>
                </a:solidFill>
                <a:effectLst/>
                <a:latin typeface="+mn-lt"/>
                <a:ea typeface="+mn-ea"/>
                <a:cs typeface="+mn-cs"/>
              </a:rPr>
              <a:t>multidose</a:t>
            </a:r>
            <a:r>
              <a:rPr lang="en-US" sz="1100" kern="1200" dirty="0" smtClean="0">
                <a:solidFill>
                  <a:schemeClr val="tx1"/>
                </a:solidFill>
                <a:effectLst/>
                <a:latin typeface="+mn-lt"/>
                <a:ea typeface="+mn-ea"/>
                <a:cs typeface="+mn-cs"/>
              </a:rPr>
              <a:t> medication vials are used.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Studies are presently reflecting an increase in HCV infection amongst men who have sex with men, particularly those who have spontaneously cleared or successfully treated past HCV infection with sexual exposure as the only identified risk behavior.  Additional information is available at: </a:t>
            </a:r>
            <a:r>
              <a:rPr lang="en-US" sz="1100" u="sng" kern="1200" dirty="0" smtClean="0">
                <a:solidFill>
                  <a:schemeClr val="tx1"/>
                </a:solidFill>
                <a:effectLst/>
                <a:latin typeface="+mn-lt"/>
                <a:ea typeface="+mn-ea"/>
                <a:cs typeface="+mn-cs"/>
                <a:hlinkClick r:id="rId3"/>
              </a:rPr>
              <a:t>http://aids.gov/pdf/hcv-and-young-pwid-consultation-report.pdf</a:t>
            </a:r>
            <a:r>
              <a:rPr lang="en-US" sz="1100" kern="1200" dirty="0" smtClean="0">
                <a:solidFill>
                  <a:schemeClr val="tx1"/>
                </a:solidFill>
                <a:effectLst/>
                <a:latin typeface="+mn-lt"/>
                <a:ea typeface="+mn-ea"/>
                <a:cs typeface="+mn-cs"/>
              </a:rPr>
              <a:t>.</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REFERENCES</a:t>
            </a:r>
            <a:r>
              <a:rPr lang="en-US" sz="1100" kern="1200" dirty="0" smtClean="0">
                <a:solidFill>
                  <a:schemeClr val="tx1"/>
                </a:solidFill>
                <a:effectLst/>
                <a:latin typeface="+mn-lt"/>
                <a:ea typeface="+mn-ea"/>
                <a:cs typeface="+mn-cs"/>
              </a:rPr>
              <a:t>:</a:t>
            </a:r>
          </a:p>
          <a:p>
            <a:pPr lvl="0"/>
            <a:r>
              <a:rPr lang="en-US" sz="1100" kern="1200" dirty="0" err="1" smtClean="0">
                <a:solidFill>
                  <a:schemeClr val="tx1"/>
                </a:solidFill>
                <a:effectLst/>
                <a:latin typeface="+mn-lt"/>
                <a:ea typeface="+mn-ea"/>
                <a:cs typeface="+mn-cs"/>
              </a:rPr>
              <a:t>Altarum</a:t>
            </a:r>
            <a:r>
              <a:rPr lang="en-US" sz="1100" kern="1200" dirty="0" smtClean="0">
                <a:solidFill>
                  <a:schemeClr val="tx1"/>
                </a:solidFill>
                <a:effectLst/>
                <a:latin typeface="+mn-lt"/>
                <a:ea typeface="+mn-ea"/>
                <a:cs typeface="+mn-cs"/>
              </a:rPr>
              <a:t> Institute. (2013). </a:t>
            </a:r>
            <a:r>
              <a:rPr lang="en-US" sz="1100" i="1" kern="1200" dirty="0" smtClean="0">
                <a:solidFill>
                  <a:schemeClr val="tx1"/>
                </a:solidFill>
                <a:effectLst/>
                <a:latin typeface="+mn-lt"/>
                <a:ea typeface="+mn-ea"/>
                <a:cs typeface="+mn-cs"/>
              </a:rPr>
              <a:t>Technical Consultation: Hepatitis C Virus Infection in Young Persons who Inject Drugs, February 26-27, 2013</a:t>
            </a:r>
            <a:r>
              <a:rPr lang="en-US" sz="1100" kern="1200" dirty="0" smtClean="0">
                <a:solidFill>
                  <a:schemeClr val="tx1"/>
                </a:solidFill>
                <a:effectLst/>
                <a:latin typeface="+mn-lt"/>
                <a:ea typeface="+mn-ea"/>
                <a:cs typeface="+mn-cs"/>
              </a:rPr>
              <a:t>. Washington, DC: Office of HIV/AIDS and Infectious Disease Policy.</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Martin, T.C., et al., (2013). Hepatitis C virus reinfection incidence and treatment outcome among HIV-positive MSM. </a:t>
            </a:r>
            <a:r>
              <a:rPr lang="en-US" sz="1100" i="1" kern="1200" dirty="0" smtClean="0">
                <a:solidFill>
                  <a:schemeClr val="tx1"/>
                </a:solidFill>
                <a:effectLst/>
                <a:latin typeface="+mn-lt"/>
                <a:ea typeface="+mn-ea"/>
                <a:cs typeface="+mn-cs"/>
              </a:rPr>
              <a:t>AIDS, 27</a:t>
            </a:r>
            <a:r>
              <a:rPr lang="en-US" sz="1100" kern="1200" dirty="0" smtClean="0">
                <a:solidFill>
                  <a:schemeClr val="tx1"/>
                </a:solidFill>
                <a:effectLst/>
                <a:latin typeface="+mn-lt"/>
                <a:ea typeface="+mn-ea"/>
                <a:cs typeface="+mn-cs"/>
              </a:rPr>
              <a:t>(16), 2551-2557.</a:t>
            </a:r>
            <a:endParaRPr lang="en-US" b="1"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62</a:t>
            </a:fld>
            <a:endParaRPr lang="en-US" dirty="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A variety of hepatitis risk assessments have been developed and can serve as helpful tools to use in practice.  Hepatitis rick assessment tools are designed to be self-administered or can be used in a variety of settings where immunizations or screenings are available.  Some settings distribute the assessment to patients waiting to be called for consultation or patients can be encouraged to access assessments online.</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63</a:t>
            </a:fld>
            <a:endParaRPr lang="en-US"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Module 2 Goal</a:t>
            </a:r>
            <a:r>
              <a:rPr lang="en-US" b="1" dirty="0" smtClean="0"/>
              <a:t>:</a:t>
            </a:r>
            <a:r>
              <a:rPr lang="en-US" b="1" baseline="0" dirty="0" smtClean="0"/>
              <a:t> </a:t>
            </a:r>
            <a:r>
              <a:rPr lang="en-US" b="0" baseline="0" dirty="0" smtClean="0"/>
              <a:t>To review basic information about hepatitis C infection, including the history of HCV, the definition of acute and chronic HCV infection, nonspecific symptoms of HCV, cirrhosis and decompensated cirrhosis, and a review of why it is important to monitor liver health and disease progression.</a:t>
            </a:r>
          </a:p>
          <a:p>
            <a:endParaRPr lang="en-US" u="sng" dirty="0" smtClean="0"/>
          </a:p>
          <a:p>
            <a:pPr defTabSz="945886">
              <a:defRPr/>
            </a:pPr>
            <a:r>
              <a:rPr lang="en-US" b="1" u="sng" dirty="0" smtClean="0"/>
              <a:t>Module 2 Objective</a:t>
            </a:r>
            <a:r>
              <a:rPr lang="en-US" b="1" dirty="0" smtClean="0"/>
              <a:t>: </a:t>
            </a:r>
            <a:r>
              <a:rPr lang="en-US" dirty="0" smtClean="0"/>
              <a:t>Participants will be able to describe the</a:t>
            </a:r>
            <a:r>
              <a:rPr lang="en-US" baseline="0" dirty="0" smtClean="0"/>
              <a:t> difference between acute and chronic hepatitis C infection.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64</a:t>
            </a:fld>
            <a:endParaRPr lang="en-US"/>
          </a:p>
        </p:txBody>
      </p:sp>
    </p:spTree>
    <p:extLst>
      <p:ext uri="{BB962C8B-B14F-4D97-AF65-F5344CB8AC3E}">
        <p14:creationId xmlns:p14="http://schemas.microsoft.com/office/powerpoint/2010/main" val="21691031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Hepatitis C is a chronic blood-borne pathogen (infectious agent) that infects liver cells (hepatocytes) replicating trillions of </a:t>
            </a:r>
            <a:r>
              <a:rPr lang="en-US" dirty="0" err="1" smtClean="0"/>
              <a:t>virions</a:t>
            </a:r>
            <a:r>
              <a:rPr lang="en-US" dirty="0" smtClean="0"/>
              <a:t> a day and causing hepatitis, or liver inflammation.</a:t>
            </a:r>
          </a:p>
          <a:p>
            <a:endParaRPr lang="en-US" dirty="0" smtClean="0"/>
          </a:p>
          <a:p>
            <a:r>
              <a:rPr lang="en-US" dirty="0" smtClean="0"/>
              <a:t>In the growth of viruses, a single virus infects a cell and the infectious process produces many, typically a hundred or more, new viruses. Given the "amplification" of viruses from one, to a hundred, to thousands in just two or three generations, it is easy to see why viral infections can move swiftly within an organism, or between organisms. Once they have escaped the host cell, the newly created viruses infect new cells, endlessly repeating this process - each time creating thousands of new viruses and causing disease, or even death, in their hosts.</a:t>
            </a:r>
          </a:p>
          <a:p>
            <a:endParaRPr lang="en-US" dirty="0" smtClean="0"/>
          </a:p>
          <a:p>
            <a:r>
              <a:rPr lang="en-US" dirty="0" smtClean="0"/>
              <a:t>Those who are acutely symptomatic may exhibit fever, fatigue, decreased appetite, nausea, vomiting, abdominal pain, dark urine, grey-colored faces, joint pain and jaundice (yellowing of skin and the whites of the eyes). </a:t>
            </a:r>
          </a:p>
          <a:p>
            <a:endParaRPr lang="en-US" dirty="0" smtClean="0"/>
          </a:p>
          <a:p>
            <a:r>
              <a:rPr lang="en-US" dirty="0" smtClean="0"/>
              <a:t>The HCV virus can live in blood, even on dry surfaces for 16 hours but not more than 4 days.</a:t>
            </a:r>
          </a:p>
          <a:p>
            <a:endParaRPr lang="en-US" dirty="0" smtClean="0"/>
          </a:p>
          <a:p>
            <a:r>
              <a:rPr lang="en-US" b="0" i="0" u="sng" dirty="0" smtClean="0"/>
              <a:t>REFERENCES</a:t>
            </a:r>
            <a:r>
              <a:rPr lang="en-US" b="0" i="0" dirty="0" smtClean="0"/>
              <a:t>:</a:t>
            </a:r>
          </a:p>
          <a:p>
            <a:r>
              <a:rPr lang="en-US" b="0" i="0" dirty="0" smtClean="0"/>
              <a:t>The C. Everett Koop Institute, Hepatitis C, An Epidemic for Anyone, </a:t>
            </a:r>
            <a:r>
              <a:rPr lang="en-US" b="0" i="0" dirty="0" smtClean="0">
                <a:hlinkClick r:id="rId3"/>
              </a:rPr>
              <a:t>http://www.epidemic.org/thefacts/viruses/viralreplication.php</a:t>
            </a:r>
            <a:r>
              <a:rPr lang="en-US" b="0" i="0" dirty="0" smtClean="0"/>
              <a:t>. </a:t>
            </a:r>
          </a:p>
          <a:p>
            <a:endParaRPr lang="en-US" b="0" i="0" dirty="0" smtClean="0"/>
          </a:p>
          <a:p>
            <a:r>
              <a:rPr lang="en-US" b="0" i="0" dirty="0" smtClean="0"/>
              <a:t>WHO, Hepatitis C, </a:t>
            </a:r>
            <a:r>
              <a:rPr lang="en-US" b="0" i="0" dirty="0" smtClean="0">
                <a:hlinkClick r:id="rId4"/>
              </a:rPr>
              <a:t>http://www.who.int/mediacentre/factsheets/fs164/e</a:t>
            </a:r>
            <a:r>
              <a:rPr lang="en-US" b="0" dirty="0" smtClean="0">
                <a:hlinkClick r:id="rId4"/>
              </a:rPr>
              <a:t>n</a:t>
            </a:r>
            <a:r>
              <a:rPr lang="en-US" b="0" dirty="0" smtClean="0"/>
              <a:t>. </a:t>
            </a:r>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65</a:t>
            </a:fld>
            <a:endParaRPr lang="en-US" dirty="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Review the time line of the various points of disease identification and research developments.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It is believed that hepatitis C has been around for hundreds of thousands of years.  Between 1963 and 1973, blood tests were developed for identifying hepatitis A (HAV) and hepatitis B. (HBV). Many transfusion-related blood samples tested negative for both HAV and HBV and were considered non-A, and non-B.  It is now believed that approximately 90-95% of cases previously classified as non-A, non-B (NA/NB) were actually HCV.</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In 1989, hepatitis C virus was identified and named.  In 1992, a highly sensitive antibody blood test was implemented nationwide to screen blood donors and to identify people exposed to the HCV and is still being used today.</a:t>
            </a:r>
          </a:p>
          <a:p>
            <a:endParaRPr lang="en-US" b="1" dirty="0" smtClean="0"/>
          </a:p>
          <a:p>
            <a:r>
              <a:rPr lang="en-US" b="0" u="sng" dirty="0" smtClean="0"/>
              <a:t>REFERENCE</a:t>
            </a:r>
            <a:r>
              <a:rPr lang="en-US" b="0" dirty="0" smtClean="0"/>
              <a:t>:</a:t>
            </a:r>
          </a:p>
          <a:p>
            <a:r>
              <a:rPr lang="en-US" b="0" dirty="0" smtClean="0"/>
              <a:t>HCV Advocate, </a:t>
            </a:r>
            <a:r>
              <a:rPr lang="en-US" b="0" i="1" dirty="0" smtClean="0"/>
              <a:t>HCSP Fact Sheet, A Brief History of Hepatitis C</a:t>
            </a:r>
            <a:r>
              <a:rPr lang="en-US" b="0" dirty="0" smtClean="0"/>
              <a:t>, available at: </a:t>
            </a:r>
            <a:r>
              <a:rPr lang="en-US" b="0" dirty="0" smtClean="0">
                <a:hlinkClick r:id="rId3"/>
              </a:rPr>
              <a:t>http://hcvadvocate.org/hepatitis/factsheets_pdf/Brief_History_HCV.pdf</a:t>
            </a:r>
            <a:r>
              <a:rPr lang="en-US" b="0" dirty="0" smtClean="0"/>
              <a:t>.</a:t>
            </a:r>
            <a:endParaRPr lang="en-US" b="0"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kern="1200" dirty="0" smtClean="0">
                <a:solidFill>
                  <a:schemeClr val="tx1"/>
                </a:solidFill>
                <a:effectLst/>
                <a:latin typeface="+mn-lt"/>
                <a:ea typeface="+mn-ea"/>
                <a:cs typeface="+mn-cs"/>
              </a:rPr>
              <a:t>HCV infection causes liver inflammation over time (10-15 years) and the infected person many not notice any obvious symptoms.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 normal liver is smooth, red, and rubbery.  Uninterrupted liver inflammation (no treatment) progresses to scarring.  Scar tissue replaces healthy liver cells causing fibrosis and may impact liver functions.  Eventually, the liver becomes hardened, nodular, and turns a dark yellow, green, or brown color.  Because there is generally no pain or symptoms during this stage, fibrosis can progress further to cirrhosis.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Once a person has been diagnosed with cirrhosis, treatment will focus on keeping the condition from getting worse.  It may be possible to stop or slow the progression of liver damage.  It is important to protect the individual’s healthy liver tissue.  Cirrhosis can lead to end stage liver disease, and liver cancer.</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American Liver Foundation, </a:t>
            </a:r>
            <a:r>
              <a:rPr lang="en-US" sz="1100" i="1" kern="1200" dirty="0" smtClean="0">
                <a:solidFill>
                  <a:schemeClr val="tx1"/>
                </a:solidFill>
                <a:effectLst/>
                <a:latin typeface="+mn-lt"/>
                <a:ea typeface="+mn-ea"/>
                <a:cs typeface="+mn-cs"/>
              </a:rPr>
              <a:t>The Progression of Liver Disease</a:t>
            </a:r>
            <a:r>
              <a:rPr lang="en-US" sz="1100" kern="1200" dirty="0" smtClean="0">
                <a:solidFill>
                  <a:schemeClr val="tx1"/>
                </a:solidFill>
                <a:effectLst/>
                <a:latin typeface="+mn-lt"/>
                <a:ea typeface="+mn-ea"/>
                <a:cs typeface="+mn-cs"/>
              </a:rPr>
              <a:t>, available at: </a:t>
            </a:r>
            <a:r>
              <a:rPr lang="en-US" sz="1100" u="sng" kern="1200" dirty="0" smtClean="0">
                <a:solidFill>
                  <a:schemeClr val="tx1"/>
                </a:solidFill>
                <a:effectLst/>
                <a:latin typeface="+mn-lt"/>
                <a:ea typeface="+mn-ea"/>
                <a:cs typeface="+mn-cs"/>
                <a:hlinkClick r:id="rId3"/>
              </a:rPr>
              <a:t>http://hcvadvocate.org/hepatitis/factsheets_pdf/Brief_History_HCV.pdf</a:t>
            </a:r>
            <a:r>
              <a:rPr lang="en-US" sz="110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Most commonly, acute (initial stage or short term) hepatitis C infection is defined as the 6-month time period following acquisition of hepatitis C virus.  The definition of acute hepatitis C is irrespective to whether the patient has clinical signs or symptoms of acute hepatitis.  The rationale for choosing six months as the time period to define acute infection is based on evidence that most individuals who clear HCV will do so within six months.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If symptoms from acute infection develop, they usually do so within 4 to 12 weeks (mean timeframe is 6 to 7 weeks) after infection has occurred and persist for 2 to 12 weeks.  Only 15 to 20% of symptomatic acute liver disease in the United States is thought to result from acute HCV.</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For patients with acute HCV infection in the United States, an estimated 60 to 70% will have no obvious symptoms, 20 to 30% will have jaundice, and 10 to 20% will have non-specific symptoms.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Approximately 15%–25% of persons clear the virus from their bodies without treatment and do not develop chronic infection; the reasons for this are not well known.</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REFERENCES</a:t>
            </a:r>
            <a:r>
              <a:rPr lang="en-US" sz="1100" kern="1200" dirty="0" smtClean="0">
                <a:solidFill>
                  <a:schemeClr val="tx1"/>
                </a:solidFill>
                <a:effectLst/>
                <a:latin typeface="+mn-lt"/>
                <a:ea typeface="+mn-ea"/>
                <a:cs typeface="+mn-cs"/>
              </a:rPr>
              <a:t>:</a:t>
            </a:r>
          </a:p>
          <a:p>
            <a:pPr lvl="0"/>
            <a:r>
              <a:rPr lang="en-US" sz="1100" kern="1200" dirty="0" smtClean="0">
                <a:solidFill>
                  <a:schemeClr val="tx1"/>
                </a:solidFill>
                <a:effectLst/>
                <a:latin typeface="+mn-lt"/>
                <a:ea typeface="+mn-ea"/>
                <a:cs typeface="+mn-cs"/>
              </a:rPr>
              <a:t>University of Washington, </a:t>
            </a:r>
            <a:r>
              <a:rPr lang="en-US" sz="1100" i="1" kern="1200" dirty="0" smtClean="0">
                <a:solidFill>
                  <a:schemeClr val="tx1"/>
                </a:solidFill>
                <a:effectLst/>
                <a:latin typeface="+mn-lt"/>
                <a:ea typeface="+mn-ea"/>
                <a:cs typeface="+mn-cs"/>
              </a:rPr>
              <a:t>Hepatitis C Online</a:t>
            </a:r>
            <a:r>
              <a:rPr lang="en-US" sz="1100" kern="1200" dirty="0" smtClean="0">
                <a:solidFill>
                  <a:schemeClr val="tx1"/>
                </a:solidFill>
                <a:effectLst/>
                <a:latin typeface="+mn-lt"/>
                <a:ea typeface="+mn-ea"/>
                <a:cs typeface="+mn-cs"/>
              </a:rPr>
              <a:t>, available at: </a:t>
            </a:r>
            <a:r>
              <a:rPr lang="en-US" sz="1100" u="sng" kern="1200" dirty="0" smtClean="0">
                <a:solidFill>
                  <a:schemeClr val="tx1"/>
                </a:solidFill>
                <a:effectLst/>
                <a:latin typeface="+mn-lt"/>
                <a:ea typeface="+mn-ea"/>
                <a:cs typeface="+mn-cs"/>
                <a:hlinkClick r:id="rId3"/>
              </a:rPr>
              <a:t>http://www.hepatitisc.uw.edu/go/screening-diagnosis/acute-diagnosis/core-concept/all</a:t>
            </a:r>
            <a:r>
              <a:rPr lang="en-US" sz="1100" kern="1200" dirty="0" smtClean="0">
                <a:solidFill>
                  <a:schemeClr val="tx1"/>
                </a:solidFill>
                <a:effectLst/>
                <a:latin typeface="+mn-lt"/>
                <a:ea typeface="+mn-ea"/>
                <a:cs typeface="+mn-cs"/>
              </a:rPr>
              <a: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Centers for Disease Control and Prevention, </a:t>
            </a:r>
            <a:r>
              <a:rPr lang="en-US" sz="1100" i="1" kern="1200" dirty="0" smtClean="0">
                <a:solidFill>
                  <a:schemeClr val="tx1"/>
                </a:solidFill>
                <a:effectLst/>
                <a:latin typeface="+mn-lt"/>
                <a:ea typeface="+mn-ea"/>
                <a:cs typeface="+mn-cs"/>
              </a:rPr>
              <a:t>Hepatitis C Information for Professionals</a:t>
            </a:r>
            <a:r>
              <a:rPr lang="en-US" sz="1100" kern="1200" dirty="0" smtClean="0">
                <a:solidFill>
                  <a:schemeClr val="tx1"/>
                </a:solidFill>
                <a:effectLst/>
                <a:latin typeface="+mn-lt"/>
                <a:ea typeface="+mn-ea"/>
                <a:cs typeface="+mn-cs"/>
              </a:rPr>
              <a:t>, available at: </a:t>
            </a:r>
            <a:r>
              <a:rPr lang="en-US" sz="1100" u="sng" kern="1200" dirty="0" smtClean="0">
                <a:solidFill>
                  <a:schemeClr val="tx1"/>
                </a:solidFill>
                <a:effectLst/>
                <a:latin typeface="+mn-lt"/>
                <a:ea typeface="+mn-ea"/>
                <a:cs typeface="+mn-cs"/>
                <a:hlinkClick r:id="rId4"/>
              </a:rPr>
              <a:t>http://www.cdc.gov/hepatitis/HCV/HCVfaq.htm</a:t>
            </a:r>
            <a:r>
              <a:rPr lang="en-US" sz="110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Chronic refers to long-lasting (e.g., more than 6 months) liver infection.  During the first 6 months of the infection, it is called acute hepatitis.  For most people with acute hepatitis C – up to 80% – their illness moves on to a chronic, lasting hepatitis C infection.</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About 85% of people with acute hepatitis C develop chronic hepatitis C, according to the CDC.  Of those, up to 70% will suffer from severe liver damage. An additional 20% will develop cirrhosis.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Of those with chronic HCV infection, the risk of cirrhosis of the liver is 15-30% within 20 years.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Mortality is under estimated.  Only 33% of liver-related deaths among HCV infected persons are reported on Vital Records. Approximately 350,000 to 500,000 people each year die from hepatitis C-related liver diseases.</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REFERENCES</a:t>
            </a:r>
            <a:r>
              <a:rPr lang="en-US" sz="1100" kern="1200" dirty="0" smtClean="0">
                <a:solidFill>
                  <a:schemeClr val="tx1"/>
                </a:solidFill>
                <a:effectLst/>
                <a:latin typeface="+mn-lt"/>
                <a:ea typeface="+mn-ea"/>
                <a:cs typeface="+mn-cs"/>
              </a:rPr>
              <a:t>:</a:t>
            </a:r>
          </a:p>
          <a:p>
            <a:pPr lvl="0"/>
            <a:r>
              <a:rPr lang="en-US" sz="1100" kern="1200" dirty="0" smtClean="0">
                <a:solidFill>
                  <a:schemeClr val="tx1"/>
                </a:solidFill>
                <a:effectLst/>
                <a:latin typeface="+mn-lt"/>
                <a:ea typeface="+mn-ea"/>
                <a:cs typeface="+mn-cs"/>
              </a:rPr>
              <a:t>World Health Organization, </a:t>
            </a:r>
            <a:r>
              <a:rPr lang="en-US" sz="1100" i="1" kern="1200" dirty="0" smtClean="0">
                <a:solidFill>
                  <a:schemeClr val="tx1"/>
                </a:solidFill>
                <a:effectLst/>
                <a:latin typeface="+mn-lt"/>
                <a:ea typeface="+mn-ea"/>
                <a:cs typeface="+mn-cs"/>
              </a:rPr>
              <a:t>Hepatitis C Fact Sheet, April 2014</a:t>
            </a:r>
            <a:r>
              <a:rPr lang="en-US" sz="1100" kern="1200" dirty="0" smtClean="0">
                <a:solidFill>
                  <a:schemeClr val="tx1"/>
                </a:solidFill>
                <a:effectLst/>
                <a:latin typeface="+mn-lt"/>
                <a:ea typeface="+mn-ea"/>
                <a:cs typeface="+mn-cs"/>
              </a:rPr>
              <a:t>, available at: </a:t>
            </a:r>
            <a:r>
              <a:rPr lang="en-US" sz="1100" u="sng" kern="1200" dirty="0" smtClean="0">
                <a:solidFill>
                  <a:schemeClr val="tx1"/>
                </a:solidFill>
                <a:effectLst/>
                <a:latin typeface="+mn-lt"/>
                <a:ea typeface="+mn-ea"/>
                <a:cs typeface="+mn-cs"/>
                <a:hlinkClick r:id="rId3"/>
              </a:rPr>
              <a:t>http://www.who.int/mediacentre/factsheets/fs164/en</a:t>
            </a:r>
            <a:r>
              <a:rPr lang="en-US" sz="1100" kern="1200" dirty="0" smtClean="0">
                <a:solidFill>
                  <a:schemeClr val="tx1"/>
                </a:solidFill>
                <a:effectLst/>
                <a:latin typeface="+mn-lt"/>
                <a:ea typeface="+mn-ea"/>
                <a:cs typeface="+mn-cs"/>
              </a:rPr>
              <a:t>.</a:t>
            </a:r>
          </a:p>
          <a:p>
            <a:endParaRPr lang="en-US" sz="1100" kern="1200" dirty="0" smtClean="0">
              <a:solidFill>
                <a:schemeClr val="tx1"/>
              </a:solidFill>
              <a:effectLst/>
              <a:latin typeface="+mn-lt"/>
              <a:ea typeface="+mn-ea"/>
              <a:cs typeface="+mn-cs"/>
            </a:endParaRPr>
          </a:p>
          <a:p>
            <a:r>
              <a:rPr lang="en-US" sz="1100" kern="1200" dirty="0" err="1" smtClean="0">
                <a:solidFill>
                  <a:schemeClr val="tx1"/>
                </a:solidFill>
                <a:effectLst/>
                <a:latin typeface="+mn-lt"/>
                <a:ea typeface="+mn-ea"/>
                <a:cs typeface="+mn-cs"/>
              </a:rPr>
              <a:t>Healthline</a:t>
            </a:r>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Chronic Hepatitis C: Symptoms, Diagnosis, and Treatment</a:t>
            </a:r>
            <a:r>
              <a:rPr lang="en-US" sz="1100" kern="1200" dirty="0" smtClean="0">
                <a:solidFill>
                  <a:schemeClr val="tx1"/>
                </a:solidFill>
                <a:effectLst/>
                <a:latin typeface="+mn-lt"/>
                <a:ea typeface="+mn-ea"/>
                <a:cs typeface="+mn-cs"/>
              </a:rPr>
              <a:t>, available at: </a:t>
            </a:r>
            <a:r>
              <a:rPr lang="en-US" sz="1100" u="sng" kern="1200" dirty="0" smtClean="0">
                <a:solidFill>
                  <a:schemeClr val="tx1"/>
                </a:solidFill>
                <a:effectLst/>
                <a:latin typeface="+mn-lt"/>
                <a:ea typeface="+mn-ea"/>
                <a:cs typeface="+mn-cs"/>
                <a:hlinkClick r:id="rId4"/>
              </a:rPr>
              <a:t>http://www.healthline.com/health-slideshow/chronic-hepatitis-c#2</a:t>
            </a:r>
            <a:r>
              <a:rPr lang="en-US" sz="110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Module content builds upon content</a:t>
            </a:r>
            <a:r>
              <a:rPr lang="en-US" baseline="0" dirty="0" smtClean="0"/>
              <a:t> presented in previous modules, and this </a:t>
            </a:r>
            <a:r>
              <a:rPr lang="en-US" dirty="0" smtClean="0"/>
              <a:t>6-hour training can easily be delivered in two separate segments. Modules 1-3 are focused on the need to increase hepatitis C education and testing- and counseling-specific information. Modules 4-5 are treatment-focused and</a:t>
            </a:r>
            <a:r>
              <a:rPr lang="en-US" baseline="0" dirty="0" smtClean="0"/>
              <a:t> include information on the </a:t>
            </a:r>
            <a:r>
              <a:rPr lang="en-US" dirty="0" smtClean="0"/>
              <a:t>integration of hepatitis C services into the existing health</a:t>
            </a:r>
            <a:r>
              <a:rPr lang="en-US" baseline="0" dirty="0" smtClean="0"/>
              <a:t> care </a:t>
            </a:r>
            <a:r>
              <a:rPr lang="en-US" dirty="0" smtClean="0"/>
              <a:t>infrastructure.</a:t>
            </a:r>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14177"/>
          </a:xfrm>
        </p:spPr>
        <p:txBody>
          <a:bodyPr>
            <a:normAutofit fontScale="70000" lnSpcReduction="20000"/>
          </a:bodyPr>
          <a:lstStyle/>
          <a:p>
            <a:r>
              <a:rPr lang="en-US" sz="1100" kern="1200" dirty="0" smtClean="0">
                <a:solidFill>
                  <a:schemeClr val="tx1"/>
                </a:solidFill>
                <a:effectLst/>
                <a:latin typeface="+mn-lt"/>
                <a:ea typeface="+mn-ea"/>
                <a:cs typeface="+mn-cs"/>
              </a:rPr>
              <a:t>“Extra-hepatic” means outside the liver.  Approximately 40% of persons with chronic HCV infection may experience at least one of several </a:t>
            </a:r>
            <a:r>
              <a:rPr lang="en-US" sz="1100" kern="1200" dirty="0" err="1" smtClean="0">
                <a:solidFill>
                  <a:schemeClr val="tx1"/>
                </a:solidFill>
                <a:effectLst/>
                <a:latin typeface="+mn-lt"/>
                <a:ea typeface="+mn-ea"/>
                <a:cs typeface="+mn-cs"/>
              </a:rPr>
              <a:t>extrahepatic</a:t>
            </a:r>
            <a:r>
              <a:rPr lang="en-US" sz="1100" kern="1200" dirty="0" smtClean="0">
                <a:solidFill>
                  <a:schemeClr val="tx1"/>
                </a:solidFill>
                <a:effectLst/>
                <a:latin typeface="+mn-lt"/>
                <a:ea typeface="+mn-ea"/>
                <a:cs typeface="+mn-cs"/>
              </a:rPr>
              <a:t> manifestations of hepatitis C.  Clinicians may or may not recognize, diagnose, and treat such </a:t>
            </a:r>
            <a:r>
              <a:rPr lang="en-US" sz="1100" kern="1200" dirty="0" err="1" smtClean="0">
                <a:solidFill>
                  <a:schemeClr val="tx1"/>
                </a:solidFill>
                <a:effectLst/>
                <a:latin typeface="+mn-lt"/>
                <a:ea typeface="+mn-ea"/>
                <a:cs typeface="+mn-cs"/>
              </a:rPr>
              <a:t>extrahepatic</a:t>
            </a:r>
            <a:r>
              <a:rPr lang="en-US" sz="1100" kern="1200" dirty="0" smtClean="0">
                <a:solidFill>
                  <a:schemeClr val="tx1"/>
                </a:solidFill>
                <a:effectLst/>
                <a:latin typeface="+mn-lt"/>
                <a:ea typeface="+mn-ea"/>
                <a:cs typeface="+mn-cs"/>
              </a:rPr>
              <a:t> syndromes, particularly for patients with asymptomatic HCV infection.  Awareness of the range of potential </a:t>
            </a:r>
            <a:r>
              <a:rPr lang="en-US" sz="1100" kern="1200" dirty="0" err="1" smtClean="0">
                <a:solidFill>
                  <a:schemeClr val="tx1"/>
                </a:solidFill>
                <a:effectLst/>
                <a:latin typeface="+mn-lt"/>
                <a:ea typeface="+mn-ea"/>
                <a:cs typeface="+mn-cs"/>
              </a:rPr>
              <a:t>extrahepatic</a:t>
            </a:r>
            <a:r>
              <a:rPr lang="en-US" sz="1100" kern="1200" dirty="0" smtClean="0">
                <a:solidFill>
                  <a:schemeClr val="tx1"/>
                </a:solidFill>
                <a:effectLst/>
                <a:latin typeface="+mn-lt"/>
                <a:ea typeface="+mn-ea"/>
                <a:cs typeface="+mn-cs"/>
              </a:rPr>
              <a:t> manifestations could facilitate earlier HCV diagnosis and more appropriate and timely treatment of these disorders.</a:t>
            </a:r>
          </a:p>
          <a:p>
            <a:endParaRPr lang="en-US" sz="1100" b="1"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Hematologic:</a:t>
            </a:r>
            <a:r>
              <a:rPr lang="en-US" sz="1100" kern="1200" dirty="0" smtClean="0">
                <a:solidFill>
                  <a:schemeClr val="tx1"/>
                </a:solidFill>
                <a:effectLst/>
                <a:latin typeface="+mn-lt"/>
                <a:ea typeface="+mn-ea"/>
                <a:cs typeface="+mn-cs"/>
              </a:rPr>
              <a:t> Mixed </a:t>
            </a:r>
            <a:r>
              <a:rPr lang="en-US" sz="1100" kern="1200" dirty="0" err="1" smtClean="0">
                <a:solidFill>
                  <a:schemeClr val="tx1"/>
                </a:solidFill>
                <a:effectLst/>
                <a:latin typeface="+mn-lt"/>
                <a:ea typeface="+mn-ea"/>
                <a:cs typeface="+mn-cs"/>
              </a:rPr>
              <a:t>cryoglobulinemia</a:t>
            </a:r>
            <a:r>
              <a:rPr lang="en-US" sz="1100" kern="1200" dirty="0" smtClean="0">
                <a:solidFill>
                  <a:schemeClr val="tx1"/>
                </a:solidFill>
                <a:effectLst/>
                <a:latin typeface="+mn-lt"/>
                <a:ea typeface="+mn-ea"/>
                <a:cs typeface="+mn-cs"/>
              </a:rPr>
              <a:t> is a condition in which antibodies (“globulins”) against HCV in the bloodstream clump together with the virus into what are called “immune complexes.”  These are clumps of antibody and virus that congeal in a test tube when blood is taken out of the body and cooled down – hence “</a:t>
            </a:r>
            <a:r>
              <a:rPr lang="en-US" sz="1100" kern="1200" dirty="0" err="1" smtClean="0">
                <a:solidFill>
                  <a:schemeClr val="tx1"/>
                </a:solidFill>
                <a:effectLst/>
                <a:latin typeface="+mn-lt"/>
                <a:ea typeface="+mn-ea"/>
                <a:cs typeface="+mn-cs"/>
              </a:rPr>
              <a:t>cryo-globulinemia</a:t>
            </a:r>
            <a:r>
              <a:rPr lang="en-US" sz="1100" kern="1200" dirty="0" smtClean="0">
                <a:solidFill>
                  <a:schemeClr val="tx1"/>
                </a:solidFill>
                <a:effectLst/>
                <a:latin typeface="+mn-lt"/>
                <a:ea typeface="+mn-ea"/>
                <a:cs typeface="+mn-cs"/>
              </a:rPr>
              <a:t>.”  In the body, immune complexes can be deposited in the skin, kidneys, nerves, blood vessels, and other tissues, causing inflammation and other problems.  This can cause many types of symptoms, including fatigue, muscle or joint aches, pain in the extremities, purple skin spots or sores (often caused by vasculitis, an inflammation of blood vessels), or kidney disease.</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Lymphoma is a cancer of immune cells, causing swelling of the lymph glands and other problems.</a:t>
            </a:r>
          </a:p>
          <a:p>
            <a:endParaRPr lang="en-US" sz="1100" b="1"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Metabolic:</a:t>
            </a:r>
            <a:r>
              <a:rPr lang="en-US" sz="1100" kern="1200" dirty="0" smtClean="0">
                <a:solidFill>
                  <a:schemeClr val="tx1"/>
                </a:solidFill>
                <a:effectLst/>
                <a:latin typeface="+mn-lt"/>
                <a:ea typeface="+mn-ea"/>
                <a:cs typeface="+mn-cs"/>
              </a:rPr>
              <a:t> A variety of endocrine gland dysfunctions have been found to be more common in patients with hepatitis C.  The most well-described disorders are type II diabetes, insulin resistance (which can cause diabetes), and hypothyroidism (an underactive thyroid gland).</a:t>
            </a:r>
          </a:p>
          <a:p>
            <a:endParaRPr lang="en-US" sz="1100" b="1"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Renal</a:t>
            </a:r>
            <a:r>
              <a:rPr lang="en-US" sz="1100" kern="1200" dirty="0" smtClean="0">
                <a:solidFill>
                  <a:schemeClr val="tx1"/>
                </a:solidFill>
                <a:effectLst/>
                <a:latin typeface="+mn-lt"/>
                <a:ea typeface="+mn-ea"/>
                <a:cs typeface="+mn-cs"/>
              </a:rPr>
              <a:t>: Renal (kidney) involvement is commonly the greatest cause of morbidity in patients with mixed </a:t>
            </a:r>
            <a:r>
              <a:rPr lang="en-US" sz="1100" kern="1200" dirty="0" err="1" smtClean="0">
                <a:solidFill>
                  <a:schemeClr val="tx1"/>
                </a:solidFill>
                <a:effectLst/>
                <a:latin typeface="+mn-lt"/>
                <a:ea typeface="+mn-ea"/>
                <a:cs typeface="+mn-cs"/>
              </a:rPr>
              <a:t>cryoglobulinemia</a:t>
            </a:r>
            <a:r>
              <a:rPr lang="en-US" sz="1100" kern="1200" dirty="0" smtClean="0">
                <a:solidFill>
                  <a:schemeClr val="tx1"/>
                </a:solidFill>
                <a:effectLst/>
                <a:latin typeface="+mn-lt"/>
                <a:ea typeface="+mn-ea"/>
                <a:cs typeface="+mn-cs"/>
              </a:rPr>
              <a:t> and often justifies more aggressive treatment of the disease.  The most common clinical findings from renal disease in patients with mixed </a:t>
            </a:r>
            <a:r>
              <a:rPr lang="en-US" sz="1100" kern="1200" dirty="0" err="1" smtClean="0">
                <a:solidFill>
                  <a:schemeClr val="tx1"/>
                </a:solidFill>
                <a:effectLst/>
                <a:latin typeface="+mn-lt"/>
                <a:ea typeface="+mn-ea"/>
                <a:cs typeface="+mn-cs"/>
              </a:rPr>
              <a:t>cryoglobulinemia</a:t>
            </a:r>
            <a:r>
              <a:rPr lang="en-US" sz="1100" kern="1200" dirty="0" smtClean="0">
                <a:solidFill>
                  <a:schemeClr val="tx1"/>
                </a:solidFill>
                <a:effectLst/>
                <a:latin typeface="+mn-lt"/>
                <a:ea typeface="+mn-ea"/>
                <a:cs typeface="+mn-cs"/>
              </a:rPr>
              <a:t> are proteinuria (the presence of protein in the urine) with microscopic hematuria (tiny amounts of blood in the urine), renal insufficiency, and hypertension (high blood pressure).</a:t>
            </a:r>
          </a:p>
          <a:p>
            <a:endParaRPr lang="en-US" sz="1100" b="1" kern="1200" dirty="0" smtClean="0">
              <a:solidFill>
                <a:schemeClr val="tx1"/>
              </a:solidFill>
              <a:effectLst/>
              <a:latin typeface="+mn-lt"/>
              <a:ea typeface="+mn-ea"/>
              <a:cs typeface="+mn-cs"/>
            </a:endParaRPr>
          </a:p>
          <a:p>
            <a:r>
              <a:rPr lang="en-US" sz="1100" b="1" kern="1200" dirty="0" err="1" smtClean="0">
                <a:solidFill>
                  <a:schemeClr val="tx1"/>
                </a:solidFill>
                <a:effectLst/>
                <a:latin typeface="+mn-lt"/>
                <a:ea typeface="+mn-ea"/>
                <a:cs typeface="+mn-cs"/>
              </a:rPr>
              <a:t>Membranoproliferative</a:t>
            </a:r>
            <a:r>
              <a:rPr lang="en-US" sz="1100" b="1" kern="1200" dirty="0" smtClean="0">
                <a:solidFill>
                  <a:schemeClr val="tx1"/>
                </a:solidFill>
                <a:effectLst/>
                <a:latin typeface="+mn-lt"/>
                <a:ea typeface="+mn-ea"/>
                <a:cs typeface="+mn-cs"/>
              </a:rPr>
              <a:t> glomerulonephritis </a:t>
            </a:r>
            <a:r>
              <a:rPr lang="en-US" sz="1100" kern="1200" dirty="0" smtClean="0">
                <a:solidFill>
                  <a:schemeClr val="tx1"/>
                </a:solidFill>
                <a:effectLst/>
                <a:latin typeface="+mn-lt"/>
                <a:ea typeface="+mn-ea"/>
                <a:cs typeface="+mn-cs"/>
              </a:rPr>
              <a:t>is a kidney disorder that involves inflammation and changes to kidney cells. It may lead to kidney dysfunction.  </a:t>
            </a:r>
            <a:r>
              <a:rPr lang="en-US" sz="1100" b="1" kern="1200" dirty="0" smtClean="0">
                <a:solidFill>
                  <a:schemeClr val="tx1"/>
                </a:solidFill>
                <a:effectLst/>
                <a:latin typeface="+mn-lt"/>
                <a:ea typeface="+mn-ea"/>
                <a:cs typeface="+mn-cs"/>
              </a:rPr>
              <a:t>Membranous nephropathy</a:t>
            </a:r>
            <a:r>
              <a:rPr lang="en-US" sz="1100" kern="1200" dirty="0" smtClean="0">
                <a:solidFill>
                  <a:schemeClr val="tx1"/>
                </a:solidFill>
                <a:effectLst/>
                <a:latin typeface="+mn-lt"/>
                <a:ea typeface="+mn-ea"/>
                <a:cs typeface="+mn-cs"/>
              </a:rPr>
              <a:t> is caused by the thickening of part of the glomerular basement membrane. The glomerular basement membrane is a part of the kidneys that helps filter waste and extra fluid from the blood. The exact reason for this thickening is not known.</a:t>
            </a:r>
            <a:r>
              <a:rPr lang="en-US" sz="1300" dirty="0" smtClean="0"/>
              <a:t> </a:t>
            </a:r>
          </a:p>
          <a:p>
            <a:endParaRPr lang="en-US" sz="1300" dirty="0" smtClean="0"/>
          </a:p>
          <a:p>
            <a:r>
              <a:rPr lang="en-US" sz="1100" b="1" kern="1200" dirty="0" smtClean="0">
                <a:solidFill>
                  <a:schemeClr val="tx1"/>
                </a:solidFill>
                <a:effectLst/>
                <a:latin typeface="+mn-lt"/>
                <a:ea typeface="+mn-ea"/>
                <a:cs typeface="+mn-cs"/>
              </a:rPr>
              <a:t>Dermatologic</a:t>
            </a:r>
            <a:r>
              <a:rPr lang="en-US" sz="1100" kern="1200" dirty="0" smtClean="0">
                <a:solidFill>
                  <a:schemeClr val="tx1"/>
                </a:solidFill>
                <a:effectLst/>
                <a:latin typeface="+mn-lt"/>
                <a:ea typeface="+mn-ea"/>
                <a:cs typeface="+mn-cs"/>
              </a:rPr>
              <a:t>: Porphyria </a:t>
            </a:r>
            <a:r>
              <a:rPr lang="en-US" sz="1100" kern="1200" dirty="0" err="1" smtClean="0">
                <a:solidFill>
                  <a:schemeClr val="tx1"/>
                </a:solidFill>
                <a:effectLst/>
                <a:latin typeface="+mn-lt"/>
                <a:ea typeface="+mn-ea"/>
                <a:cs typeface="+mn-cs"/>
              </a:rPr>
              <a:t>cutanea</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tarda</a:t>
            </a:r>
            <a:r>
              <a:rPr lang="en-US" sz="1100" kern="1200" dirty="0" smtClean="0">
                <a:solidFill>
                  <a:schemeClr val="tx1"/>
                </a:solidFill>
                <a:effectLst/>
                <a:latin typeface="+mn-lt"/>
                <a:ea typeface="+mn-ea"/>
                <a:cs typeface="+mn-cs"/>
              </a:rPr>
              <a:t> (pronounced </a:t>
            </a:r>
            <a:r>
              <a:rPr lang="en-US" sz="1100" kern="1200" dirty="0" err="1" smtClean="0">
                <a:solidFill>
                  <a:schemeClr val="tx1"/>
                </a:solidFill>
                <a:effectLst/>
                <a:latin typeface="+mn-lt"/>
                <a:ea typeface="+mn-ea"/>
                <a:cs typeface="+mn-cs"/>
              </a:rPr>
              <a:t>por</a:t>
            </a:r>
            <a:r>
              <a:rPr lang="en-US" sz="1100" kern="1200" dirty="0" smtClean="0">
                <a:solidFill>
                  <a:schemeClr val="tx1"/>
                </a:solidFill>
                <a:effectLst/>
                <a:latin typeface="+mn-lt"/>
                <a:ea typeface="+mn-ea"/>
                <a:cs typeface="+mn-cs"/>
              </a:rPr>
              <a:t>-FEAR-</a:t>
            </a:r>
            <a:r>
              <a:rPr lang="en-US" sz="1100" kern="1200" dirty="0" err="1" smtClean="0">
                <a:solidFill>
                  <a:schemeClr val="tx1"/>
                </a:solidFill>
                <a:effectLst/>
                <a:latin typeface="+mn-lt"/>
                <a:ea typeface="+mn-ea"/>
                <a:cs typeface="+mn-cs"/>
              </a:rPr>
              <a:t>ee</a:t>
            </a:r>
            <a:r>
              <a:rPr lang="en-US" sz="1100" kern="1200" dirty="0" smtClean="0">
                <a:solidFill>
                  <a:schemeClr val="tx1"/>
                </a:solidFill>
                <a:effectLst/>
                <a:latin typeface="+mn-lt"/>
                <a:ea typeface="+mn-ea"/>
                <a:cs typeface="+mn-cs"/>
              </a:rPr>
              <a:t>-uh cue-TAY-nee-uh TARD-uh) and lichen planus (pronounced LIKE-un PLAN-us) are skin conditions that may be caused by hepatitis C.  Porphyria </a:t>
            </a:r>
            <a:r>
              <a:rPr lang="en-US" sz="1100" kern="1200" dirty="0" err="1" smtClean="0">
                <a:solidFill>
                  <a:schemeClr val="tx1"/>
                </a:solidFill>
                <a:effectLst/>
                <a:latin typeface="+mn-lt"/>
                <a:ea typeface="+mn-ea"/>
                <a:cs typeface="+mn-cs"/>
              </a:rPr>
              <a:t>cutanea</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tarda</a:t>
            </a:r>
            <a:r>
              <a:rPr lang="en-US" sz="1100" kern="1200" dirty="0" smtClean="0">
                <a:solidFill>
                  <a:schemeClr val="tx1"/>
                </a:solidFill>
                <a:effectLst/>
                <a:latin typeface="+mn-lt"/>
                <a:ea typeface="+mn-ea"/>
                <a:cs typeface="+mn-cs"/>
              </a:rPr>
              <a:t> (PCT) can cause skin fragility, bruising, blisters, spots, pigmentation, depigmentation, and iron overload.  Treatment usually involves avoiding sunlight and bleeding to reduce iron stores.  Lichen planus causes raised plaques on the skin or mucous membranes.</a:t>
            </a:r>
          </a:p>
          <a:p>
            <a:endParaRPr lang="en-US" sz="1100" b="1"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Autoimmune:</a:t>
            </a:r>
            <a:r>
              <a:rPr lang="en-US" sz="1100" kern="1200" dirty="0" smtClean="0">
                <a:solidFill>
                  <a:schemeClr val="tx1"/>
                </a:solidFill>
                <a:effectLst/>
                <a:latin typeface="+mn-lt"/>
                <a:ea typeface="+mn-ea"/>
                <a:cs typeface="+mn-cs"/>
              </a:rPr>
              <a:t> Idiopathic thrombocytopenic </a:t>
            </a:r>
            <a:r>
              <a:rPr lang="en-US" sz="1100" kern="1200" dirty="0" err="1" smtClean="0">
                <a:solidFill>
                  <a:schemeClr val="tx1"/>
                </a:solidFill>
                <a:effectLst/>
                <a:latin typeface="+mn-lt"/>
                <a:ea typeface="+mn-ea"/>
                <a:cs typeface="+mn-cs"/>
              </a:rPr>
              <a:t>purpura</a:t>
            </a:r>
            <a:r>
              <a:rPr lang="en-US" sz="1100" kern="1200" dirty="0" smtClean="0">
                <a:solidFill>
                  <a:schemeClr val="tx1"/>
                </a:solidFill>
                <a:effectLst/>
                <a:latin typeface="+mn-lt"/>
                <a:ea typeface="+mn-ea"/>
                <a:cs typeface="+mn-cs"/>
              </a:rPr>
              <a:t> (ITP) causes low platelet levels in the blood, which can lead to excessive bruising and bleeding, purple skin spots, bleeding gums, blood in urine, prolonged bleeding from cuts, and fatigue.</a:t>
            </a:r>
            <a:endParaRPr lang="en-US" sz="1300" dirty="0" smtClean="0"/>
          </a:p>
          <a:p>
            <a:endParaRPr lang="en-US" sz="1300" dirty="0" smtClean="0"/>
          </a:p>
          <a:p>
            <a:endParaRPr lang="en-US" sz="1300"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About 75% of people have no symptoms when they first acquire HCV infection. The remaining 25% may complain of fatigue, loss of appetite, muscle aches or fever. Yellowing of the skin or eyes (jaundice) is rare at this early stage of infection.</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Over time, people with chronic infection may begin to experience the effects of the persistent inflammation of the liver caused by the immune reaction to the virus. Blood tests may show elevated levels of liver enzymes, a sign of liver damage, which is often the first suggestion that the infection may be present. Patients may become easily fatigued or complain of nonspecific symptoms.</a:t>
            </a: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C618AF-310C-45A2-824B-63E4A1F08FC5}"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Compensated cirrhosis (early) means</a:t>
            </a:r>
            <a:r>
              <a:rPr lang="en-US" sz="1100" kern="1200" baseline="0" dirty="0" smtClean="0">
                <a:solidFill>
                  <a:schemeClr val="tx1"/>
                </a:solidFill>
                <a:effectLst/>
                <a:latin typeface="+mn-lt"/>
                <a:ea typeface="+mn-ea"/>
                <a:cs typeface="+mn-cs"/>
              </a:rPr>
              <a:t> that the liver is heavily scarred but can still perform many important bodily functions</a:t>
            </a:r>
            <a:r>
              <a:rPr lang="en-US" sz="1100" kern="1200" dirty="0" smtClean="0">
                <a:solidFill>
                  <a:schemeClr val="tx1"/>
                </a:solidFill>
                <a:effectLst/>
                <a:latin typeface="+mn-lt"/>
                <a:ea typeface="+mn-ea"/>
                <a:cs typeface="+mn-cs"/>
              </a:rPr>
              <a:t>. Compensated cirrhosis may develop a variety of physical symptoms such as fatigue, exhaustion, loss of appetite, nausea, jaundice, weight loss, and stomach pain.</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Some experts divide compensated cirrhosis into two categories:  </a:t>
            </a:r>
            <a:r>
              <a:rPr lang="en-US" sz="1100" b="1" i="1" kern="1200" dirty="0" smtClean="0">
                <a:solidFill>
                  <a:schemeClr val="tx1"/>
                </a:solidFill>
                <a:effectLst/>
                <a:latin typeface="+mn-lt"/>
                <a:ea typeface="+mn-ea"/>
                <a:cs typeface="+mn-cs"/>
              </a:rPr>
              <a:t>stage 1</a:t>
            </a:r>
            <a:r>
              <a:rPr lang="en-US" sz="1100" kern="1200" dirty="0" smtClean="0">
                <a:solidFill>
                  <a:schemeClr val="tx1"/>
                </a:solidFill>
                <a:effectLst/>
                <a:latin typeface="+mn-lt"/>
                <a:ea typeface="+mn-ea"/>
                <a:cs typeface="+mn-cs"/>
              </a:rPr>
              <a:t> (absence of varices [a permanent</a:t>
            </a:r>
            <a:r>
              <a:rPr lang="en-US" sz="1100" kern="1200" baseline="0" dirty="0" smtClean="0">
                <a:solidFill>
                  <a:schemeClr val="tx1"/>
                </a:solidFill>
                <a:effectLst/>
                <a:latin typeface="+mn-lt"/>
                <a:ea typeface="+mn-ea"/>
                <a:cs typeface="+mn-cs"/>
              </a:rPr>
              <a:t> abnormal dilation and lengthening of a vein]</a:t>
            </a:r>
            <a:r>
              <a:rPr lang="en-US" sz="1100" kern="1200" dirty="0" smtClean="0">
                <a:solidFill>
                  <a:schemeClr val="tx1"/>
                </a:solidFill>
                <a:effectLst/>
                <a:latin typeface="+mn-lt"/>
                <a:ea typeface="+mn-ea"/>
                <a:cs typeface="+mn-cs"/>
              </a:rPr>
              <a:t>) and </a:t>
            </a:r>
            <a:r>
              <a:rPr lang="en-US" sz="1100" b="1" i="1" kern="1200" dirty="0" smtClean="0">
                <a:solidFill>
                  <a:schemeClr val="tx1"/>
                </a:solidFill>
                <a:effectLst/>
                <a:latin typeface="+mn-lt"/>
                <a:ea typeface="+mn-ea"/>
                <a:cs typeface="+mn-cs"/>
              </a:rPr>
              <a:t>stage 2</a:t>
            </a:r>
            <a:r>
              <a:rPr lang="en-US" sz="1100" kern="1200" dirty="0" smtClean="0">
                <a:solidFill>
                  <a:schemeClr val="tx1"/>
                </a:solidFill>
                <a:effectLst/>
                <a:latin typeface="+mn-lt"/>
                <a:ea typeface="+mn-ea"/>
                <a:cs typeface="+mn-cs"/>
              </a:rPr>
              <a:t> (presence of varices without bleeding and absence of ascites [accumulation</a:t>
            </a:r>
            <a:r>
              <a:rPr lang="en-US" sz="1100" kern="1200" baseline="0" dirty="0" smtClean="0">
                <a:solidFill>
                  <a:schemeClr val="tx1"/>
                </a:solidFill>
                <a:effectLst/>
                <a:latin typeface="+mn-lt"/>
                <a:ea typeface="+mn-ea"/>
                <a:cs typeface="+mn-cs"/>
              </a:rPr>
              <a:t> of serous fluid in the peritoneal cavity]</a:t>
            </a:r>
            <a:r>
              <a:rPr lang="en-US" sz="1100" kern="1200" dirty="0" smtClean="0">
                <a:solidFill>
                  <a:schemeClr val="tx1"/>
                </a:solidFill>
                <a:effectLst/>
                <a:latin typeface="+mn-lt"/>
                <a:ea typeface="+mn-ea"/>
                <a:cs typeface="+mn-cs"/>
              </a:rPr>
              <a: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Decompensated cirrhosis (late) means that the liver is extensively scarred and unable to function properly; it is characterized by the presence of portal hypertension, one of several clinical symptoms of end stage liver disease.</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HCV Advocate, </a:t>
            </a:r>
            <a:r>
              <a:rPr lang="en-US" sz="1100" i="1" kern="1200" dirty="0" smtClean="0">
                <a:solidFill>
                  <a:schemeClr val="tx1"/>
                </a:solidFill>
                <a:effectLst/>
                <a:latin typeface="+mn-lt"/>
                <a:ea typeface="+mn-ea"/>
                <a:cs typeface="+mn-cs"/>
              </a:rPr>
              <a:t>HCSP Fact Sheet, What is Cirrhosis?</a:t>
            </a:r>
            <a:r>
              <a:rPr lang="en-US" sz="1100" kern="1200" dirty="0" smtClean="0">
                <a:solidFill>
                  <a:schemeClr val="tx1"/>
                </a:solidFill>
                <a:effectLst/>
                <a:latin typeface="+mn-lt"/>
                <a:ea typeface="+mn-ea"/>
                <a:cs typeface="+mn-cs"/>
              </a:rPr>
              <a:t>, available at: </a:t>
            </a:r>
            <a:r>
              <a:rPr lang="en-US" sz="1100" u="sng" kern="1200" dirty="0" smtClean="0">
                <a:solidFill>
                  <a:schemeClr val="tx1"/>
                </a:solidFill>
                <a:effectLst/>
                <a:latin typeface="+mn-lt"/>
                <a:ea typeface="+mn-ea"/>
                <a:cs typeface="+mn-cs"/>
                <a:hlinkClick r:id="rId3"/>
              </a:rPr>
              <a:t>http://www.hcvadvocate.org/hepatitis/factsheets_pdf/Cirrhosis.pdf</a:t>
            </a:r>
            <a:r>
              <a:rPr lang="en-US" sz="11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Decompensated cirrhosis means that the liver is extensively scarred and unable to function properly.  Patients with decompensated cirrhosis may develop a variety of symptoms:</a:t>
            </a:r>
          </a:p>
          <a:p>
            <a:pPr lvl="0"/>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Scar tissue in the liver restricts the flow of blood and leads to </a:t>
            </a:r>
            <a:r>
              <a:rPr lang="en-US" sz="1100" b="1" kern="1200" dirty="0" smtClean="0">
                <a:solidFill>
                  <a:schemeClr val="tx1"/>
                </a:solidFill>
                <a:effectLst/>
                <a:latin typeface="+mn-lt"/>
                <a:ea typeface="+mn-ea"/>
                <a:cs typeface="+mn-cs"/>
              </a:rPr>
              <a:t>portal hypertension </a:t>
            </a:r>
            <a:r>
              <a:rPr lang="en-US" sz="1100" kern="1200" dirty="0" smtClean="0">
                <a:solidFill>
                  <a:schemeClr val="tx1"/>
                </a:solidFill>
                <a:effectLst/>
                <a:latin typeface="+mn-lt"/>
                <a:ea typeface="+mn-ea"/>
                <a:cs typeface="+mn-cs"/>
              </a:rPr>
              <a:t>resulting in complications such as ascites, spontaneous bacterial peritonitis, varices and other potentially life-threatening complications.</a:t>
            </a:r>
          </a:p>
          <a:p>
            <a:pPr marL="171450" lvl="0" indent="-171450">
              <a:buFont typeface="Arial" panose="020B0604020202020204" pitchFamily="34" charset="0"/>
              <a:buChar char="•"/>
            </a:pP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Ascites</a:t>
            </a:r>
            <a:r>
              <a:rPr lang="en-US" sz="1100" kern="1200" dirty="0" smtClean="0">
                <a:solidFill>
                  <a:schemeClr val="tx1"/>
                </a:solidFill>
                <a:effectLst/>
                <a:latin typeface="+mn-lt"/>
                <a:ea typeface="+mn-ea"/>
                <a:cs typeface="+mn-cs"/>
              </a:rPr>
              <a:t> is the accumulation of fluid in the abdominal cavity</a:t>
            </a:r>
          </a:p>
          <a:p>
            <a:pPr marL="171450" lvl="0" indent="-171450">
              <a:buFont typeface="Arial" panose="020B0604020202020204" pitchFamily="34" charset="0"/>
              <a:buChar char="•"/>
            </a:pP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b="1" kern="1200" dirty="0" err="1" smtClean="0">
                <a:solidFill>
                  <a:schemeClr val="tx1"/>
                </a:solidFill>
                <a:effectLst/>
                <a:latin typeface="+mn-lt"/>
                <a:ea typeface="+mn-ea"/>
                <a:cs typeface="+mn-cs"/>
              </a:rPr>
              <a:t>Variceal</a:t>
            </a:r>
            <a:r>
              <a:rPr lang="en-US" sz="1100" b="1" kern="1200" dirty="0" smtClean="0">
                <a:solidFill>
                  <a:schemeClr val="tx1"/>
                </a:solidFill>
                <a:effectLst/>
                <a:latin typeface="+mn-lt"/>
                <a:ea typeface="+mn-ea"/>
                <a:cs typeface="+mn-cs"/>
              </a:rPr>
              <a:t> bleeding </a:t>
            </a:r>
            <a:r>
              <a:rPr lang="en-US" sz="1100" kern="1200" dirty="0" smtClean="0">
                <a:solidFill>
                  <a:schemeClr val="tx1"/>
                </a:solidFill>
                <a:effectLst/>
                <a:latin typeface="+mn-lt"/>
                <a:ea typeface="+mn-ea"/>
                <a:cs typeface="+mn-cs"/>
              </a:rPr>
              <a:t>refers to when veins in the stomach, esophagus and rectum become so stretched and dilated (due to portal hypertension) that a condition called varices develops which can lead to internal bleeding.</a:t>
            </a:r>
          </a:p>
          <a:p>
            <a:pPr marL="171450" lvl="0" indent="-171450">
              <a:buFont typeface="Arial" panose="020B0604020202020204" pitchFamily="34" charset="0"/>
              <a:buChar char="•"/>
            </a:pP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Hepatic encephalopathy</a:t>
            </a:r>
            <a:r>
              <a:rPr lang="en-US" sz="1100" kern="1200" dirty="0" smtClean="0">
                <a:solidFill>
                  <a:schemeClr val="tx1"/>
                </a:solidFill>
                <a:effectLst/>
                <a:latin typeface="+mn-lt"/>
                <a:ea typeface="+mn-ea"/>
                <a:cs typeface="+mn-cs"/>
              </a:rPr>
              <a:t> refers to the changes in the brain that occur in patients with advanced acute or chronic liver disease.</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Hepatitis C Central, available at: </a:t>
            </a:r>
            <a:r>
              <a:rPr lang="en-US" sz="1100" u="sng" kern="1200" dirty="0" smtClean="0">
                <a:solidFill>
                  <a:schemeClr val="tx1"/>
                </a:solidFill>
                <a:effectLst/>
                <a:latin typeface="+mn-lt"/>
                <a:ea typeface="+mn-ea"/>
                <a:cs typeface="+mn-cs"/>
                <a:hlinkClick r:id="rId3"/>
              </a:rPr>
              <a:t>http://www.hepatitiscentral.com</a:t>
            </a:r>
            <a:r>
              <a:rPr lang="en-US" sz="110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763168" cy="4555797"/>
          </a:xfrm>
        </p:spPr>
        <p:txBody>
          <a:bodyPr>
            <a:noAutofit/>
          </a:bodyPr>
          <a:lstStyle/>
          <a:p>
            <a:r>
              <a:rPr lang="en-US" sz="1100" kern="1200" dirty="0" smtClean="0">
                <a:solidFill>
                  <a:schemeClr val="tx1"/>
                </a:solidFill>
                <a:effectLst/>
                <a:latin typeface="+mn-lt"/>
                <a:ea typeface="+mn-ea"/>
                <a:cs typeface="+mn-cs"/>
              </a:rPr>
              <a:t>Liver enzymes are secreted into the blood as liver cells are damaged or die, which is a normal process.  Two liver enzymes that are measured by blood tests are:</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ALT (alanine aminotransferase), sometimes called SGPT – normal range is 5-60 IU/mL</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AST (aspartate aminotransferase), sometimes called SGOT – normal range is 5-43 IU/mL</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Enzyme levels tend to be high when a person is sick and processing medication but without these factors, consistently high levels of enzymes may indicate liver problems.  Liver function tests measure amounts of:</a:t>
            </a:r>
          </a:p>
          <a:p>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Platelet Count:</a:t>
            </a:r>
            <a:r>
              <a:rPr lang="en-US" sz="1100" kern="1200" dirty="0" smtClean="0">
                <a:solidFill>
                  <a:schemeClr val="tx1"/>
                </a:solidFill>
                <a:effectLst/>
                <a:latin typeface="+mn-lt"/>
                <a:ea typeface="+mn-ea"/>
                <a:cs typeface="+mn-cs"/>
              </a:rPr>
              <a:t> Thrombocytopenia (platelet count &lt;150,000/</a:t>
            </a:r>
            <a:r>
              <a:rPr lang="en-US" sz="1100" kern="1200" dirty="0" err="1" smtClean="0">
                <a:solidFill>
                  <a:schemeClr val="tx1"/>
                </a:solidFill>
                <a:effectLst/>
                <a:latin typeface="+mn-lt"/>
                <a:ea typeface="+mn-ea"/>
                <a:cs typeface="+mn-cs"/>
              </a:rPr>
              <a:t>microL</a:t>
            </a:r>
            <a:r>
              <a:rPr lang="en-US" sz="1100" kern="1200" dirty="0" smtClean="0">
                <a:solidFill>
                  <a:schemeClr val="tx1"/>
                </a:solidFill>
                <a:effectLst/>
                <a:latin typeface="+mn-lt"/>
                <a:ea typeface="+mn-ea"/>
                <a:cs typeface="+mn-cs"/>
              </a:rPr>
              <a:t>) is a common complication in patients with cirrhosis that has been observed in up to 76% of patients.  Moderate thrombocytopenia (platelet count of 50,000/microL-75,000/</a:t>
            </a:r>
            <a:r>
              <a:rPr lang="en-US" sz="1100" kern="1200" dirty="0" err="1" smtClean="0">
                <a:solidFill>
                  <a:schemeClr val="tx1"/>
                </a:solidFill>
                <a:effectLst/>
                <a:latin typeface="+mn-lt"/>
                <a:ea typeface="+mn-ea"/>
                <a:cs typeface="+mn-cs"/>
              </a:rPr>
              <a:t>microL</a:t>
            </a:r>
            <a:r>
              <a:rPr lang="en-US" sz="1100" kern="1200" dirty="0" smtClean="0">
                <a:solidFill>
                  <a:schemeClr val="tx1"/>
                </a:solidFill>
                <a:effectLst/>
                <a:latin typeface="+mn-lt"/>
                <a:ea typeface="+mn-ea"/>
                <a:cs typeface="+mn-cs"/>
              </a:rPr>
              <a:t>) occurs in approximately 13% of patients with cirrhosis; this can occur with compensated cirrhosis (i.e., early, asymptomatic cirrhosis).</a:t>
            </a: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Bilirubin:</a:t>
            </a:r>
            <a:r>
              <a:rPr lang="en-US" sz="1100" kern="1200" dirty="0" smtClean="0">
                <a:solidFill>
                  <a:schemeClr val="tx1"/>
                </a:solidFill>
                <a:effectLst/>
                <a:latin typeface="+mn-lt"/>
                <a:ea typeface="+mn-ea"/>
                <a:cs typeface="+mn-cs"/>
              </a:rPr>
              <a:t> a byproduct of red blood cells, produced when the liver breaks down old red blood cells.  Bilirubin is removed from the body through the stool (feces) and gives stool its normal color.  When the liver is damaged, bilirubin may not be appropriately discarded from the blood and builds up causing jaundice (yellowing of eyes and skin).  Jaundice is a sign of decompensation (late stage disease).</a:t>
            </a: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Albumin:</a:t>
            </a:r>
            <a:r>
              <a:rPr lang="en-US" sz="1100" kern="1200" dirty="0" smtClean="0">
                <a:solidFill>
                  <a:schemeClr val="tx1"/>
                </a:solidFill>
                <a:effectLst/>
                <a:latin typeface="+mn-lt"/>
                <a:ea typeface="+mn-ea"/>
                <a:cs typeface="+mn-cs"/>
              </a:rPr>
              <a:t> a protein synthesized by the liver that circulates in blood.  Low albumin is a sign of decompensation.</a:t>
            </a: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Prothrombin Time (PT):</a:t>
            </a:r>
            <a:r>
              <a:rPr lang="en-US" sz="1100" kern="1200" dirty="0" smtClean="0">
                <a:solidFill>
                  <a:schemeClr val="tx1"/>
                </a:solidFill>
                <a:effectLst/>
                <a:latin typeface="+mn-lt"/>
                <a:ea typeface="+mn-ea"/>
                <a:cs typeface="+mn-cs"/>
              </a:rPr>
              <a:t> PT is a test that is prolonged or elevated if levels of blood clotting factors that the liver makes are low. Elevated PT is a sign of decompensation (late stage disease).</a:t>
            </a:r>
          </a:p>
          <a:p>
            <a:pPr marL="171450" lvl="0" indent="-171450">
              <a:buFont typeface="Arial" panose="020B0604020202020204" pitchFamily="34" charset="0"/>
              <a:buChar char="•"/>
            </a:pPr>
            <a:r>
              <a:rPr lang="en-US" sz="1100" b="1" kern="1200" dirty="0" smtClean="0">
                <a:solidFill>
                  <a:schemeClr val="tx1"/>
                </a:solidFill>
                <a:effectLst/>
                <a:latin typeface="+mn-lt"/>
                <a:ea typeface="+mn-ea"/>
                <a:cs typeface="+mn-cs"/>
              </a:rPr>
              <a:t>Alpha fetoprotein (AFP):</a:t>
            </a:r>
            <a:r>
              <a:rPr lang="en-US" sz="1100" kern="1200" dirty="0" smtClean="0">
                <a:solidFill>
                  <a:schemeClr val="tx1"/>
                </a:solidFill>
                <a:effectLst/>
                <a:latin typeface="+mn-lt"/>
                <a:ea typeface="+mn-ea"/>
                <a:cs typeface="+mn-cs"/>
              </a:rPr>
              <a:t> this test looks for high levels of AFP, a protein that is produced by cancerous liver cells.  People with advanced liver disease are at an increased risk of liver cancer (hepatocellular carcinoma or HCC), so health care providers often order this test every six to 12 months.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For more information, visit the Hepatitis C Central website: </a:t>
            </a:r>
            <a:r>
              <a:rPr lang="en-US" sz="1100" u="sng" kern="1200" dirty="0" smtClean="0">
                <a:solidFill>
                  <a:schemeClr val="tx1"/>
                </a:solidFill>
                <a:effectLst/>
                <a:latin typeface="+mn-lt"/>
                <a:ea typeface="+mn-ea"/>
                <a:cs typeface="+mn-cs"/>
                <a:hlinkClick r:id="rId3"/>
              </a:rPr>
              <a:t>http://www.hepatitiscentral.com</a:t>
            </a:r>
            <a:r>
              <a:rPr lang="en-US" sz="1100" kern="1200" dirty="0" smtClean="0">
                <a:solidFill>
                  <a:schemeClr val="tx1"/>
                </a:solidFill>
                <a:effectLst/>
                <a:latin typeface="+mn-lt"/>
                <a:ea typeface="+mn-ea"/>
                <a:cs typeface="+mn-cs"/>
              </a:rPr>
              <a:t>.</a:t>
            </a:r>
            <a:endParaRPr lang="en-US" sz="1000"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The diagnosis of acute hepatitis C virus (HCV) infection is infrequently made, primarily because more than 70% of patients do not have symptoms associated with the acute infection.  Overall, approximately 25% of all patients with acute HCV present with jaundice, and 10 to 20% develop gastrointestinal symptoms (nausea, vomiting, or abdominal pain).</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Patients may learn of their liver disease as a result of blood tests for medical issues that may reflect elevated enzyme levels (e.g., blood panels ordered to diagnose allergic reactions).  At times, HCV may be diagnosed from symptoms related to the complications of end stage liver disease.  Risk-based screening and counseling works to correlate past or present risk factors and behaviors with the potential for HCV infection, providing the rationale to promote HCV screening.  The insidious characteristics of HCV disease speaks to why it is  often referred to as a silent killer with symptoms and liver complications occurring long after initial infection and when treatment options may be limited.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For more information, visit the University of Washington, Seattle STD/HIV Prevention Training Center website: </a:t>
            </a:r>
            <a:r>
              <a:rPr lang="en-US" sz="1100" u="sng" kern="1200" dirty="0" smtClean="0">
                <a:solidFill>
                  <a:schemeClr val="tx1"/>
                </a:solidFill>
                <a:effectLst/>
                <a:latin typeface="+mn-lt"/>
                <a:ea typeface="+mn-ea"/>
                <a:cs typeface="+mn-cs"/>
                <a:hlinkClick r:id="rId3"/>
              </a:rPr>
              <a:t>http://depts.washington.edu/hepstudy/hepC/clindx/acute/discussion.html</a:t>
            </a:r>
            <a:r>
              <a:rPr lang="en-US" sz="110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Module 3 Goal</a:t>
            </a:r>
            <a:r>
              <a:rPr lang="en-US" b="1" dirty="0" smtClean="0"/>
              <a:t>:</a:t>
            </a:r>
            <a:r>
              <a:rPr lang="en-US" b="1" baseline="0" dirty="0" smtClean="0"/>
              <a:t> </a:t>
            </a:r>
            <a:r>
              <a:rPr lang="en-US" sz="1200" dirty="0" smtClean="0"/>
              <a:t>To review the two-step</a:t>
            </a:r>
            <a:r>
              <a:rPr lang="en-US" sz="1200" baseline="0" dirty="0" smtClean="0"/>
              <a:t> process of screening and testing for hepatitis C, and counseling messages that correspond to non-reactive and reactive results. </a:t>
            </a:r>
            <a:endParaRPr lang="en-US" sz="1200" dirty="0" smtClean="0"/>
          </a:p>
          <a:p>
            <a:endParaRPr lang="en-US" sz="1200" u="sng" dirty="0" smtClean="0"/>
          </a:p>
          <a:p>
            <a:pPr lvl="0"/>
            <a:r>
              <a:rPr lang="en-US" sz="1200" b="1" u="sng" dirty="0" smtClean="0"/>
              <a:t>Module 3 Objectives</a:t>
            </a:r>
            <a:r>
              <a:rPr lang="en-US" sz="1200" b="1" dirty="0" smtClean="0"/>
              <a:t>: </a:t>
            </a:r>
            <a:r>
              <a:rPr lang="en-US" sz="1200" dirty="0" smtClean="0"/>
              <a:t>Participants will be able to (1) discuss at least two reasons</a:t>
            </a:r>
            <a:r>
              <a:rPr lang="en-US" sz="1200" baseline="0" dirty="0" smtClean="0"/>
              <a:t> why it is important to promote hepatitis C screening and testing; and (2) describe at least three prevention messages that can be used when promoting hepatitis C screening and testing.</a:t>
            </a:r>
            <a:endParaRPr lang="en-US" sz="1200"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76</a:t>
            </a:fld>
            <a:endParaRPr lang="en-US"/>
          </a:p>
        </p:txBody>
      </p:sp>
    </p:spTree>
    <p:extLst>
      <p:ext uri="{BB962C8B-B14F-4D97-AF65-F5344CB8AC3E}">
        <p14:creationId xmlns:p14="http://schemas.microsoft.com/office/powerpoint/2010/main" val="21691031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Establishing rapport with the patient is essential to providing support and addressing barriers to screening and testing such as fear, lack of information, or how hepatitis specifically relates to the patient.  When developing and offering tailored counseling messages, providers should consider patient factors or concerns that may keep them from agreeing to undergo an anti-HCV test.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Raising a conversation about HCV screening and testing should be based on an identified patient risk behavior as the motivation to get tested providing the benefits of learning HCV serostatus.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Providers should explain the entire process, including how the anti-HCV and HCV RNA test work, and the possible test results.  It is also important to offer risk reduction options, reinforce the benefits of testing and knowing your HCV serostatus, and follow up with the offer to escort patient to have the anti-HCV test done.  Providers should always ask the patient if he/she has any questions.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Adapted from: HIV Education &amp; Training Programs, Viral Hepatitis Training Center, New York State Department of Health. (2014). </a:t>
            </a:r>
            <a:r>
              <a:rPr lang="en-US" sz="1100" i="1" kern="1200" dirty="0" smtClean="0">
                <a:solidFill>
                  <a:schemeClr val="tx1"/>
                </a:solidFill>
                <a:effectLst/>
                <a:latin typeface="+mn-lt"/>
                <a:ea typeface="+mn-ea"/>
                <a:cs typeface="+mn-cs"/>
              </a:rPr>
              <a:t>Hepatitis C: Screening, Diagnosis, and Linkage to Care Trainer Manual</a:t>
            </a:r>
            <a:r>
              <a:rPr lang="en-US" sz="1100" kern="1200" dirty="0" smtClean="0">
                <a:solidFill>
                  <a:schemeClr val="tx1"/>
                </a:solidFill>
                <a:effectLst/>
                <a:latin typeface="+mn-lt"/>
                <a:ea typeface="+mn-ea"/>
                <a:cs typeface="+mn-cs"/>
              </a:rPr>
              <a:t>. Albany, NY: Author.</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The screening test is called an anti-HCV test, and has two possible lab results – non-reactive or reactive.</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HCV RNA Polymerase Chain Reaction (PCR) test detects the presence or absence of HCV RNA in the blood.  If no HCV RNA is present, it is said to be not detected.  If HCV RNA is present, the result is detected and hepatitis C infection is diagnosed.</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REFERENCES</a:t>
            </a:r>
            <a:r>
              <a:rPr lang="en-US" sz="1100" kern="1200" dirty="0" smtClean="0">
                <a:solidFill>
                  <a:schemeClr val="tx1"/>
                </a:solidFill>
                <a:effectLst/>
                <a:latin typeface="+mn-lt"/>
                <a:ea typeface="+mn-ea"/>
                <a:cs typeface="+mn-cs"/>
              </a:rPr>
              <a:t>:</a:t>
            </a:r>
          </a:p>
          <a:p>
            <a:pPr lvl="0"/>
            <a:r>
              <a:rPr lang="en-US" sz="1100" kern="1200" dirty="0" smtClean="0">
                <a:solidFill>
                  <a:schemeClr val="tx1"/>
                </a:solidFill>
                <a:effectLst/>
                <a:latin typeface="+mn-lt"/>
                <a:ea typeface="+mn-ea"/>
                <a:cs typeface="+mn-cs"/>
              </a:rPr>
              <a:t>HIV Education &amp; Training Programs, Viral Hepatitis Training Center, New York State Department of Health. (2014). </a:t>
            </a:r>
            <a:r>
              <a:rPr lang="en-US" sz="1100" i="1" kern="1200" dirty="0" smtClean="0">
                <a:solidFill>
                  <a:schemeClr val="tx1"/>
                </a:solidFill>
                <a:effectLst/>
                <a:latin typeface="+mn-lt"/>
                <a:ea typeface="+mn-ea"/>
                <a:cs typeface="+mn-cs"/>
              </a:rPr>
              <a:t>Hepatitis C: Screening, Diagnosis, and Linkage to Care Trainer Manual</a:t>
            </a:r>
            <a:r>
              <a:rPr lang="en-US" sz="1100" kern="1200" dirty="0" smtClean="0">
                <a:solidFill>
                  <a:schemeClr val="tx1"/>
                </a:solidFill>
                <a:effectLst/>
                <a:latin typeface="+mn-lt"/>
                <a:ea typeface="+mn-ea"/>
                <a:cs typeface="+mn-cs"/>
              </a:rPr>
              <a:t>. Albany, NY: Author.</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HCV Advocate. (2014). </a:t>
            </a:r>
            <a:r>
              <a:rPr lang="en-US" sz="1100" i="1" kern="1200" dirty="0" smtClean="0">
                <a:solidFill>
                  <a:schemeClr val="tx1"/>
                </a:solidFill>
                <a:effectLst/>
                <a:latin typeface="+mn-lt"/>
                <a:ea typeface="+mn-ea"/>
                <a:cs typeface="+mn-cs"/>
              </a:rPr>
              <a:t>HCSP Fact Sheet – HCV Viral Load Tests</a:t>
            </a:r>
            <a:r>
              <a:rPr lang="en-US" sz="1100" kern="1200" dirty="0" smtClean="0">
                <a:solidFill>
                  <a:schemeClr val="tx1"/>
                </a:solidFill>
                <a:effectLst/>
                <a:latin typeface="+mn-lt"/>
                <a:ea typeface="+mn-ea"/>
                <a:cs typeface="+mn-cs"/>
              </a:rPr>
              <a:t>, available at: </a:t>
            </a:r>
            <a:r>
              <a:rPr lang="en-US" sz="1100" u="sng" kern="1200" dirty="0" smtClean="0">
                <a:solidFill>
                  <a:schemeClr val="tx1"/>
                </a:solidFill>
                <a:effectLst/>
                <a:latin typeface="+mn-lt"/>
                <a:ea typeface="+mn-ea"/>
                <a:cs typeface="+mn-cs"/>
                <a:hlinkClick r:id="rId3"/>
              </a:rPr>
              <a:t>http://www.hcvadvocate.org/hepatitis/</a:t>
            </a:r>
            <a:br>
              <a:rPr lang="en-US" sz="1100" u="sng" kern="1200" dirty="0" smtClean="0">
                <a:solidFill>
                  <a:schemeClr val="tx1"/>
                </a:solidFill>
                <a:effectLst/>
                <a:latin typeface="+mn-lt"/>
                <a:ea typeface="+mn-ea"/>
                <a:cs typeface="+mn-cs"/>
                <a:hlinkClick r:id="rId3"/>
              </a:rPr>
            </a:br>
            <a:r>
              <a:rPr lang="en-US" sz="1100" u="sng" kern="1200" dirty="0" err="1" smtClean="0">
                <a:solidFill>
                  <a:schemeClr val="tx1"/>
                </a:solidFill>
                <a:effectLst/>
                <a:latin typeface="+mn-lt"/>
                <a:ea typeface="+mn-ea"/>
                <a:cs typeface="+mn-cs"/>
                <a:hlinkClick r:id="rId3"/>
              </a:rPr>
              <a:t>factsheets_pdf</a:t>
            </a:r>
            <a:r>
              <a:rPr lang="en-US" sz="1100" u="sng" kern="1200" dirty="0" smtClean="0">
                <a:solidFill>
                  <a:schemeClr val="tx1"/>
                </a:solidFill>
                <a:effectLst/>
                <a:latin typeface="+mn-lt"/>
                <a:ea typeface="+mn-ea"/>
                <a:cs typeface="+mn-cs"/>
                <a:hlinkClick r:id="rId3"/>
              </a:rPr>
              <a:t>/viralload.pdf</a:t>
            </a:r>
            <a:r>
              <a:rPr lang="en-US" sz="11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HCV screening tests detect the presence of antibodies to the hepatitis C virus.  The immune response is how your body recognizes and defends itself against bacteria, viruses, and substances that appear foreign and harmful.</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HCV screening tests designed to detect antibodies have a “window period.”  This is the length of time it takes for an infected person’s body to develop enough antibodies to be detected by an HCV screening test.  The body’s immune system responds to HCV infection by developing HCV antibodies within 6 to 8 weeks following infection.</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In an effort to break the ice and encourage group interaction, take a few minutes to ask training participants to briefly share the answers to these three questions. You can ask for several volunteers to share their responses, if the size of your audience prevents all participants from sharing. </a:t>
            </a:r>
          </a:p>
          <a:p>
            <a:endParaRPr lang="en-US" kern="1200" dirty="0" smtClean="0">
              <a:solidFill>
                <a:schemeClr val="tx1"/>
              </a:solidFill>
              <a:latin typeface="+mn-lt"/>
              <a:ea typeface="+mn-ea"/>
              <a:cs typeface="+mn-cs"/>
            </a:endParaRPr>
          </a:p>
          <a:p>
            <a:r>
              <a:rPr lang="en-US" b="0" i="0" kern="1200" dirty="0" smtClean="0">
                <a:solidFill>
                  <a:schemeClr val="tx1"/>
                </a:solidFill>
                <a:effectLst/>
                <a:latin typeface="+mn-lt"/>
                <a:ea typeface="+mn-ea"/>
                <a:cs typeface="+mn-cs"/>
              </a:rPr>
              <a:t>If the group is too large for formal introductions, the trainer can quickly ask participants the following two questions to gauge their work setting and professional training:</a:t>
            </a:r>
          </a:p>
          <a:p>
            <a:endParaRPr lang="en-US" b="0" i="0" kern="1200" dirty="0" smtClean="0">
              <a:solidFill>
                <a:schemeClr val="tx1"/>
              </a:solidFill>
              <a:effectLst/>
              <a:latin typeface="+mn-lt"/>
              <a:ea typeface="+mn-ea"/>
              <a:cs typeface="+mn-cs"/>
            </a:endParaRPr>
          </a:p>
          <a:p>
            <a:pPr marL="111613" indent="-111613"/>
            <a:r>
              <a:rPr lang="en-US" b="0" i="0" kern="1200" dirty="0" smtClean="0">
                <a:solidFill>
                  <a:schemeClr val="tx1"/>
                </a:solidFill>
                <a:effectLst/>
                <a:latin typeface="+mn-lt"/>
                <a:ea typeface="+mn-ea"/>
                <a:cs typeface="+mn-cs"/>
              </a:rPr>
              <a:t>1. How many [case managers, MFTs or LCSWs, counselors, administrators, physicians, PAs, nurse practitioners, nurses, medical assistants, dentists, etc.] are in the room? Did I miss anyone? {elicit responses}</a:t>
            </a:r>
          </a:p>
          <a:p>
            <a:pPr marL="111613" indent="-111613"/>
            <a:r>
              <a:rPr lang="en-US" b="0" i="0" kern="1200" dirty="0" smtClean="0">
                <a:solidFill>
                  <a:schemeClr val="tx1"/>
                </a:solidFill>
                <a:effectLst/>
                <a:latin typeface="+mn-lt"/>
                <a:ea typeface="+mn-ea"/>
                <a:cs typeface="+mn-cs"/>
              </a:rPr>
              <a:t>2. How many people work in a [substance abuse, mental health, primary care, infectious disease] setting? Did I miss any settings? {elicit responses}</a:t>
            </a:r>
            <a:endParaRPr lang="en-US"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Current screening serologic tests to detect HCV antibodies include EIA (enzyme </a:t>
            </a:r>
            <a:r>
              <a:rPr lang="en-US" sz="1100" kern="1200" dirty="0" err="1" smtClean="0">
                <a:solidFill>
                  <a:schemeClr val="tx1"/>
                </a:solidFill>
                <a:effectLst/>
                <a:latin typeface="+mn-lt"/>
                <a:ea typeface="+mn-ea"/>
                <a:cs typeface="+mn-cs"/>
              </a:rPr>
              <a:t>immunassay</a:t>
            </a:r>
            <a:r>
              <a:rPr lang="en-US" sz="1100" kern="1200" dirty="0" smtClean="0">
                <a:solidFill>
                  <a:schemeClr val="tx1"/>
                </a:solidFill>
                <a:effectLst/>
                <a:latin typeface="+mn-lt"/>
                <a:ea typeface="+mn-ea"/>
                <a:cs typeface="+mn-cs"/>
              </a:rPr>
              <a:t>) and CIA (</a:t>
            </a:r>
            <a:r>
              <a:rPr lang="en-US" sz="1100" kern="1200" dirty="0" err="1" smtClean="0">
                <a:solidFill>
                  <a:schemeClr val="tx1"/>
                </a:solidFill>
                <a:effectLst/>
                <a:latin typeface="+mn-lt"/>
                <a:ea typeface="+mn-ea"/>
                <a:cs typeface="+mn-cs"/>
              </a:rPr>
              <a:t>chemiluminescence</a:t>
            </a:r>
            <a:r>
              <a:rPr lang="en-US" sz="1100" kern="1200" dirty="0" smtClean="0">
                <a:solidFill>
                  <a:schemeClr val="tx1"/>
                </a:solidFill>
                <a:effectLst/>
                <a:latin typeface="+mn-lt"/>
                <a:ea typeface="+mn-ea"/>
                <a:cs typeface="+mn-cs"/>
              </a:rPr>
              <a:t> immunoassay); both are typically performed in laboratories.</a:t>
            </a:r>
          </a:p>
          <a:p>
            <a:endParaRPr lang="en-US" sz="1100" kern="1200" dirty="0" smtClean="0">
              <a:solidFill>
                <a:schemeClr val="tx1"/>
              </a:solidFill>
              <a:effectLst/>
              <a:latin typeface="+mn-lt"/>
              <a:ea typeface="+mn-ea"/>
              <a:cs typeface="+mn-cs"/>
            </a:endParaRPr>
          </a:p>
          <a:p>
            <a:r>
              <a:rPr lang="en-US" sz="1100" kern="1200" dirty="0" err="1" smtClean="0">
                <a:solidFill>
                  <a:schemeClr val="tx1"/>
                </a:solidFill>
                <a:effectLst/>
                <a:latin typeface="+mn-lt"/>
                <a:ea typeface="+mn-ea"/>
                <a:cs typeface="+mn-cs"/>
              </a:rPr>
              <a:t>OraQuick</a:t>
            </a:r>
            <a:r>
              <a:rPr lang="en-US" sz="1100" kern="1200" baseline="300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HCV Rapid antibody tests are easy to perform, do not require expensive equipment or experienced personnel, and results can be obtained within 20 minutes.  They have the potential to provide better accessibility and flexibility in various clinical settings.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t>
            </a:r>
            <a:r>
              <a:rPr lang="en-US" sz="1100" kern="1200" dirty="0" err="1" smtClean="0">
                <a:solidFill>
                  <a:schemeClr val="tx1"/>
                </a:solidFill>
                <a:effectLst/>
                <a:latin typeface="+mn-lt"/>
                <a:ea typeface="+mn-ea"/>
                <a:cs typeface="+mn-cs"/>
              </a:rPr>
              <a:t>OraQuick</a:t>
            </a:r>
            <a:r>
              <a:rPr lang="en-US" sz="1100" kern="1200" baseline="300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can be a confusing name for the test because it is not an oral test; it is a test done on blood.  It is called “</a:t>
            </a:r>
            <a:r>
              <a:rPr lang="en-US" sz="1100" kern="1200" dirty="0" err="1" smtClean="0">
                <a:solidFill>
                  <a:schemeClr val="tx1"/>
                </a:solidFill>
                <a:effectLst/>
                <a:latin typeface="+mn-lt"/>
                <a:ea typeface="+mn-ea"/>
                <a:cs typeface="+mn-cs"/>
              </a:rPr>
              <a:t>OraQuick</a:t>
            </a:r>
            <a:r>
              <a:rPr lang="en-US" sz="1100" kern="1200" baseline="300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only because the company that manufactures it OraSure.</a:t>
            </a:r>
            <a:endParaRPr lang="en-US"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When providing a non-reactive test result, the provider should reiterate the information given to patient prior to taking the anti-HCV test.  A non-reactive anti-HCV test result means that there were no HCV antibodies found in the blood sample.  The patient is likely not infected if they have not engaged in any risk behaviors 6 months prior to taking the anti-HCV test.  If they did engage in a risk behavior, it is possible that the test may be inaccurate.  In other words, they are infected and are testing within the 6-8 week window period.</a:t>
            </a:r>
          </a:p>
          <a:p>
            <a:endParaRPr lang="en-US" dirty="0" smtClean="0"/>
          </a:p>
          <a:p>
            <a:r>
              <a:rPr lang="en-US" sz="1100" kern="1200" dirty="0" smtClean="0">
                <a:solidFill>
                  <a:schemeClr val="tx1"/>
                </a:solidFill>
                <a:effectLst/>
                <a:latin typeface="+mn-lt"/>
                <a:ea typeface="+mn-ea"/>
                <a:cs typeface="+mn-cs"/>
              </a:rPr>
              <a:t>If the patient has not engaged in risk behavior, then they are not likely infected with HCV.  Because the anti-HCV test is typically recommended because of identified patient risk behavior, tailored counseling messages should be provided.</a:t>
            </a:r>
            <a:endParaRPr lang="en-US" dirty="0" smtClean="0"/>
          </a:p>
          <a:p>
            <a:endParaRPr lang="en-US" i="1" dirty="0" smtClean="0"/>
          </a:p>
          <a:p>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Review the non-reactive counseling messages and the key points to cover with patients.  Refer to Handout #1 – Counseling Messages at the end of the Trainer Manual.</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Sharing needles is the most efficient means of HCV infection because it can readily transmit HCV virus through blood-to-blood contact.  Any items that can penetrate the skin and draw blood, and are shared, can potentially transmit the HCV virus.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Tattoos, piercings, and body art typically draw blood.  These artistic services should be obtained from a licensed artist that follows state guidelines.  Advise patients about what they are entitled to as a consumer, including the use of new equipment and opening ink bottles in front of consumer.</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Counseling on vaccinating against hepatitis A and B should also be accompanied with a list of locations where the patient can access vaccinations.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Offer information regarding safer sex practices and the importance of getting screened</a:t>
            </a:r>
            <a:r>
              <a:rPr lang="en-US" sz="1100" kern="1200" baseline="0" dirty="0" smtClean="0">
                <a:solidFill>
                  <a:schemeClr val="tx1"/>
                </a:solidFill>
                <a:effectLst/>
                <a:latin typeface="+mn-lt"/>
                <a:ea typeface="+mn-ea"/>
                <a:cs typeface="+mn-cs"/>
              </a:rPr>
              <a:t> and </a:t>
            </a:r>
            <a:r>
              <a:rPr lang="en-US" sz="1100" kern="1200" dirty="0" smtClean="0">
                <a:solidFill>
                  <a:schemeClr val="tx1"/>
                </a:solidFill>
                <a:effectLst/>
                <a:latin typeface="+mn-lt"/>
                <a:ea typeface="+mn-ea"/>
                <a:cs typeface="+mn-cs"/>
              </a:rPr>
              <a:t>treated for STDs, which would compromise the body’s immune system.</a:t>
            </a:r>
            <a:endParaRPr lang="en-US" dirty="0" smtClean="0"/>
          </a:p>
        </p:txBody>
      </p:sp>
      <p:sp>
        <p:nvSpPr>
          <p:cNvPr id="4" name="Slide Number Placeholder 3"/>
          <p:cNvSpPr>
            <a:spLocks noGrp="1"/>
          </p:cNvSpPr>
          <p:nvPr>
            <p:ph type="sldNum" sz="quarter" idx="10"/>
          </p:nvPr>
        </p:nvSpPr>
        <p:spPr/>
        <p:txBody>
          <a:bodyPr/>
          <a:lstStyle/>
          <a:p>
            <a:fld id="{A1ECB1DB-DEAE-409F-8E12-690E287B5954}" type="slidenum">
              <a:rPr lang="en-US" smtClean="0">
                <a:solidFill>
                  <a:prstClr val="black"/>
                </a:solidFill>
              </a:rPr>
              <a:pPr/>
              <a:t>82</a:t>
            </a:fld>
            <a:endParaRPr lang="en-US" dirty="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reactive anti-HCV test result means that antibodies to HCV were found in the blood.  HCV infection occurred at some point in time.</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Review the reactive counseling</a:t>
            </a:r>
            <a:r>
              <a:rPr lang="en-US" sz="1100" kern="1200" baseline="0" dirty="0" smtClean="0">
                <a:solidFill>
                  <a:schemeClr val="tx1"/>
                </a:solidFill>
                <a:effectLst/>
                <a:latin typeface="+mn-lt"/>
                <a:ea typeface="+mn-ea"/>
                <a:cs typeface="+mn-cs"/>
              </a:rPr>
              <a:t> messages and they key points to cover with patients.  Refer to Handout #1 – Counseling Messages at the end of the Trainer Manual.  </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When providing reactive counseling messages, the provider should</a:t>
            </a:r>
            <a:r>
              <a:rPr lang="en-US" sz="1100" kern="1200" dirty="0" smtClean="0">
                <a:solidFill>
                  <a:schemeClr val="tx1"/>
                </a:solidFill>
                <a:effectLst/>
                <a:latin typeface="+mn-lt"/>
                <a:ea typeface="+mn-ea"/>
                <a:cs typeface="+mn-cs"/>
              </a:rPr>
              <a:t> reiterate what was explained prior to the patient agreeing to take the anti-HCV test.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patient was infected with hepatitis C at some point in time, which is the only way the body’s immune system would develop HCV antibodies.  The only way to know if the patient is currently infected or if he/she cleared the virus is to undergo an HCV RNA test.  The provider should encourage patient to undergo the HCV RNA test.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An HCV RNA test uses an amplification technology that is sensitive enough to detect HCV RNA strands in the blood sample and measures the amount of HCV in blood.  Results can be either not detected (if no virus is found) or detected (if the patient’s HCV viral load was detected, and patient is currently infected).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Until the patient receives the HCV RNA test, the provider should encourage and provide counseling messages for the patient to protect his/her liver, explain the importance of avoiding alcohol consumption, get vaccinations for HAV and HBV, and eat a healthy diet.  It is also important to emphasize the need to access health care, learn about hepatitis C infection (some of which the provider can provide), and discuss available HCV treatment options and possible outcome of a cure for HCV.  The provider should encourage and facilitate a referral for the patient to have the HCV RNA test.</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Antibody tests look for specific white blood cells that the immune system develops as a response to a foreign antigen that can cause illness and harm. Anti-HCV tests can only detect HCV antibodies.  It provides no other information regarding hepatitis C virus infection.</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Hepatitis C RNA tests are tools clinicians use to confirm a diagnosis and guide treatment.</a:t>
            </a:r>
          </a:p>
          <a:p>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Qualitative Test</a:t>
            </a:r>
            <a:r>
              <a:rPr lang="en-US" sz="1100" kern="1200" dirty="0" smtClean="0">
                <a:solidFill>
                  <a:schemeClr val="tx1"/>
                </a:solidFill>
                <a:effectLst/>
                <a:latin typeface="+mn-lt"/>
                <a:ea typeface="+mn-ea"/>
                <a:cs typeface="+mn-cs"/>
              </a:rPr>
              <a:t> – This kind of test detects the presence or absence of HCV RNA.  It is reported as either detected (positive) or not detected (negative).  The qualitative test is useful to confirm an active HCV infection.  The L in qualitative can be equated to a label – as in it is used to label someone as having or not having the virus.</a:t>
            </a:r>
          </a:p>
          <a:p>
            <a:endParaRPr lang="en-US" sz="1100" b="1"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Quantitative Test</a:t>
            </a:r>
            <a:r>
              <a:rPr lang="en-US" sz="1100" kern="1200" dirty="0" smtClean="0">
                <a:solidFill>
                  <a:schemeClr val="tx1"/>
                </a:solidFill>
                <a:effectLst/>
                <a:latin typeface="+mn-lt"/>
                <a:ea typeface="+mn-ea"/>
                <a:cs typeface="+mn-cs"/>
              </a:rPr>
              <a:t> – This kind of test measures the actual number of copies of HCV RNA in the blood.  It is commonly referred to as the viral load, and is typically used to monitor how a person is responding to HCV treatment.  The N in quantitative can be equated to a number – as in it is used to report the number of HCV viral particles present.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Most clinical settings perform the quantitative test because it provides both confirmation of HCV infection and the amount of hepatitis C virus in the blood.</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Hepatitis C Central, </a:t>
            </a:r>
            <a:r>
              <a:rPr lang="en-US" sz="1100" i="1" kern="1200" dirty="0" smtClean="0">
                <a:solidFill>
                  <a:schemeClr val="tx1"/>
                </a:solidFill>
                <a:effectLst/>
                <a:latin typeface="+mn-lt"/>
                <a:ea typeface="+mn-ea"/>
                <a:cs typeface="+mn-cs"/>
              </a:rPr>
              <a:t>How to Better Understand Your HCV Viral Load Tests</a:t>
            </a:r>
            <a:r>
              <a:rPr lang="en-US" sz="1100" kern="1200" dirty="0" smtClean="0">
                <a:solidFill>
                  <a:schemeClr val="tx1"/>
                </a:solidFill>
                <a:effectLst/>
                <a:latin typeface="+mn-lt"/>
                <a:ea typeface="+mn-ea"/>
                <a:cs typeface="+mn-cs"/>
              </a:rPr>
              <a:t>, available at: </a:t>
            </a:r>
            <a:r>
              <a:rPr lang="en-US" sz="1100" u="sng" kern="1200" dirty="0" smtClean="0">
                <a:solidFill>
                  <a:schemeClr val="tx1"/>
                </a:solidFill>
                <a:effectLst/>
                <a:latin typeface="+mn-lt"/>
                <a:ea typeface="+mn-ea"/>
                <a:cs typeface="+mn-cs"/>
                <a:hlinkClick r:id="rId3"/>
              </a:rPr>
              <a:t>http://www.hepatitiscentral.com/news/how_to_better_u</a:t>
            </a:r>
            <a:r>
              <a:rPr lang="en-US" sz="110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Results of HCV RNA tests: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An </a:t>
            </a:r>
            <a:r>
              <a:rPr lang="en-US" sz="1100" b="1" kern="1200" dirty="0" smtClean="0">
                <a:solidFill>
                  <a:schemeClr val="tx1"/>
                </a:solidFill>
                <a:effectLst/>
                <a:latin typeface="+mn-lt"/>
                <a:ea typeface="+mn-ea"/>
                <a:cs typeface="+mn-cs"/>
              </a:rPr>
              <a:t>Not</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detected </a:t>
            </a:r>
            <a:r>
              <a:rPr lang="en-US" sz="1100" kern="1200" dirty="0" smtClean="0">
                <a:solidFill>
                  <a:schemeClr val="tx1"/>
                </a:solidFill>
                <a:effectLst/>
                <a:latin typeface="+mn-lt"/>
                <a:ea typeface="+mn-ea"/>
                <a:cs typeface="+mn-cs"/>
              </a:rPr>
              <a:t>HCV RNA result means no virus was found and patient is not infected with HCV.  Some clinicians advise the patient to return in six months to undergo another HCV RNA test to ensure accuracy of the result.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Past cleared (the body resolves the infection on its own without treatment) HCV infection does not provide lifetime immunity and it is possible to become </a:t>
            </a:r>
            <a:r>
              <a:rPr lang="en-US" sz="1100" kern="1200" dirty="0" err="1" smtClean="0">
                <a:solidFill>
                  <a:schemeClr val="tx1"/>
                </a:solidFill>
                <a:effectLst/>
                <a:latin typeface="+mn-lt"/>
                <a:ea typeface="+mn-ea"/>
                <a:cs typeface="+mn-cs"/>
              </a:rPr>
              <a:t>reinfected</a:t>
            </a:r>
            <a:r>
              <a:rPr lang="en-US" sz="11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Results of HCV RNA tests: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 </a:t>
            </a:r>
            <a:r>
              <a:rPr lang="en-US" sz="1100" b="1" kern="1200" dirty="0" smtClean="0">
                <a:solidFill>
                  <a:schemeClr val="tx1"/>
                </a:solidFill>
                <a:effectLst/>
                <a:latin typeface="+mn-lt"/>
                <a:ea typeface="+mn-ea"/>
                <a:cs typeface="+mn-cs"/>
              </a:rPr>
              <a:t>Detected</a:t>
            </a:r>
            <a:r>
              <a:rPr lang="en-US" sz="1100" kern="1200" dirty="0" smtClean="0">
                <a:solidFill>
                  <a:schemeClr val="tx1"/>
                </a:solidFill>
                <a:effectLst/>
                <a:latin typeface="+mn-lt"/>
                <a:ea typeface="+mn-ea"/>
                <a:cs typeface="+mn-cs"/>
              </a:rPr>
              <a:t> HCV RNA result, also referred to as viral load, means that the HCV virus was found and patient currently has an active infection.</a:t>
            </a:r>
          </a:p>
          <a:p>
            <a:endParaRPr lang="en-US" sz="1100" b="1"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HCV viral genotyping</a:t>
            </a:r>
            <a:r>
              <a:rPr lang="en-US" sz="1100" kern="1200" dirty="0" smtClean="0">
                <a:solidFill>
                  <a:schemeClr val="tx1"/>
                </a:solidFill>
                <a:effectLst/>
                <a:latin typeface="+mn-lt"/>
                <a:ea typeface="+mn-ea"/>
                <a:cs typeface="+mn-cs"/>
              </a:rPr>
              <a:t> is used to find out which genotype of the HCV virus is present.  HCV has six genotypes, and some are easier to treat than others.  HCV viral genotype testing along with other </a:t>
            </a:r>
            <a:r>
              <a:rPr lang="en-US" sz="1100" kern="1200" smtClean="0">
                <a:solidFill>
                  <a:schemeClr val="tx1"/>
                </a:solidFill>
                <a:effectLst/>
                <a:latin typeface="+mn-lt"/>
                <a:ea typeface="+mn-ea"/>
                <a:cs typeface="+mn-cs"/>
              </a:rPr>
              <a:t>clinical factors </a:t>
            </a:r>
            <a:r>
              <a:rPr lang="en-US" sz="1100" kern="1200" dirty="0" smtClean="0">
                <a:solidFill>
                  <a:schemeClr val="tx1"/>
                </a:solidFill>
                <a:effectLst/>
                <a:latin typeface="+mn-lt"/>
                <a:ea typeface="+mn-ea"/>
                <a:cs typeface="+mn-cs"/>
              </a:rPr>
              <a:t>is used to guide treatment recommendations.</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 detected </a:t>
            </a:r>
            <a:r>
              <a:rPr lang="en-US" dirty="0" smtClean="0"/>
              <a:t>and detected test results should be accompanied by the same counseling messages provided prior to anti-HCV testing, HCV RNA testing, and as prevention to address risk behavior.</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Module 1 Goal</a:t>
            </a:r>
            <a:r>
              <a:rPr lang="en-US" b="1" dirty="0" smtClean="0"/>
              <a:t>:</a:t>
            </a:r>
            <a:r>
              <a:rPr lang="en-US" b="1" baseline="0" dirty="0" smtClean="0"/>
              <a:t> </a:t>
            </a:r>
            <a:r>
              <a:rPr lang="en-US" sz="1200" dirty="0" smtClean="0"/>
              <a:t>To review the training rationale and key populations at risk for hepatitis C.</a:t>
            </a:r>
          </a:p>
          <a:p>
            <a:endParaRPr lang="en-US" sz="1200" u="sng" dirty="0" smtClean="0"/>
          </a:p>
          <a:p>
            <a:pPr defTabSz="945886">
              <a:defRPr/>
            </a:pPr>
            <a:r>
              <a:rPr lang="en-US" sz="1200" b="1" u="sng" dirty="0" smtClean="0"/>
              <a:t>Module 1 Objective</a:t>
            </a:r>
            <a:r>
              <a:rPr lang="en-US" sz="1200" b="1" dirty="0" smtClean="0"/>
              <a:t>: </a:t>
            </a:r>
            <a:r>
              <a:rPr lang="en-US" sz="1200" dirty="0" smtClean="0"/>
              <a:t>Participants will be able to list three populations at risk for hepatitis C infection.</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9</a:t>
            </a:fld>
            <a:endParaRPr lang="en-US"/>
          </a:p>
        </p:txBody>
      </p:sp>
    </p:spTree>
    <p:extLst>
      <p:ext uri="{BB962C8B-B14F-4D97-AF65-F5344CB8AC3E}">
        <p14:creationId xmlns:p14="http://schemas.microsoft.com/office/powerpoint/2010/main" val="21691031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mn-lt"/>
                <a:ea typeface="+mn-ea"/>
                <a:cs typeface="+mn-cs"/>
              </a:rPr>
              <a:t>This slide is animated to bring up test results individually and encourage large group discussion.  Review each possible result scenario and process with the participants.</a:t>
            </a:r>
          </a:p>
          <a:p>
            <a:pPr lvl="0"/>
            <a:endParaRPr lang="en-US" sz="1100" b="0" i="0" kern="1200" dirty="0" smtClean="0">
              <a:solidFill>
                <a:schemeClr val="tx1"/>
              </a:solidFill>
              <a:effectLst/>
              <a:latin typeface="+mn-lt"/>
              <a:ea typeface="+mn-ea"/>
              <a:cs typeface="+mn-cs"/>
            </a:endParaRPr>
          </a:p>
          <a:p>
            <a:pPr lvl="0"/>
            <a:r>
              <a:rPr lang="en-US" sz="1100" b="0" i="0" kern="1200" dirty="0" smtClean="0">
                <a:solidFill>
                  <a:schemeClr val="tx1"/>
                </a:solidFill>
                <a:effectLst/>
                <a:latin typeface="+mn-lt"/>
                <a:ea typeface="+mn-ea"/>
                <a:cs typeface="+mn-cs"/>
              </a:rPr>
              <a:t>Bring up first animated antibody result, </a:t>
            </a:r>
            <a:r>
              <a:rPr lang="en-US" sz="1100" b="0" i="0" kern="1200" smtClean="0">
                <a:solidFill>
                  <a:schemeClr val="tx1"/>
                </a:solidFill>
                <a:effectLst/>
                <a:latin typeface="+mn-lt"/>
                <a:ea typeface="+mn-ea"/>
                <a:cs typeface="+mn-cs"/>
              </a:rPr>
              <a:t>‘non-reactive</a:t>
            </a:r>
            <a:r>
              <a:rPr lang="en-US" sz="1100" b="0" i="0" kern="1200" dirty="0" smtClean="0">
                <a:solidFill>
                  <a:schemeClr val="tx1"/>
                </a:solidFill>
                <a:effectLst/>
                <a:latin typeface="+mn-lt"/>
                <a:ea typeface="+mn-ea"/>
                <a:cs typeface="+mn-cs"/>
              </a:rPr>
              <a:t>,’ and ask participants to explain the result before revealing the meaning.  RESULT: no antibodies, no HCV RNA needed, not infected.</a:t>
            </a:r>
          </a:p>
          <a:p>
            <a:pPr lvl="0"/>
            <a:endParaRPr lang="en-US" sz="1100" b="0" i="0" kern="1200" dirty="0" smtClean="0">
              <a:solidFill>
                <a:schemeClr val="tx1"/>
              </a:solidFill>
              <a:effectLst/>
              <a:latin typeface="+mn-lt"/>
              <a:ea typeface="+mn-ea"/>
              <a:cs typeface="+mn-cs"/>
            </a:endParaRPr>
          </a:p>
          <a:p>
            <a:pPr lvl="0"/>
            <a:r>
              <a:rPr lang="en-US" sz="1100" b="0" i="0" kern="1200" dirty="0" smtClean="0">
                <a:solidFill>
                  <a:schemeClr val="tx1"/>
                </a:solidFill>
                <a:effectLst/>
                <a:latin typeface="+mn-lt"/>
                <a:ea typeface="+mn-ea"/>
                <a:cs typeface="+mn-cs"/>
              </a:rPr>
              <a:t>Bring up the second animated antibody result ‘reactive’ and HCV RNA result ‘not detected,’ and ask participants to explain and define next steps before revealing the meaning.  RESULT: not detected, previously infected but not currently infected.</a:t>
            </a:r>
          </a:p>
          <a:p>
            <a:pPr lvl="0"/>
            <a:endParaRPr lang="en-US" sz="1100" b="0" i="0" kern="1200" dirty="0" smtClean="0">
              <a:solidFill>
                <a:schemeClr val="tx1"/>
              </a:solidFill>
              <a:effectLst/>
              <a:latin typeface="+mn-lt"/>
              <a:ea typeface="+mn-ea"/>
              <a:cs typeface="+mn-cs"/>
            </a:endParaRPr>
          </a:p>
          <a:p>
            <a:pPr lvl="0"/>
            <a:r>
              <a:rPr lang="en-US" sz="1100" b="0" i="0" kern="1200" dirty="0" smtClean="0">
                <a:solidFill>
                  <a:schemeClr val="tx1"/>
                </a:solidFill>
                <a:effectLst/>
                <a:latin typeface="+mn-lt"/>
                <a:ea typeface="+mn-ea"/>
                <a:cs typeface="+mn-cs"/>
              </a:rPr>
              <a:t>Bring up the third animated antibody result ‘reactive’ and HCV RNA result ‘detected,’ and ask participants to explain and define next steps before revealing the meaning.  RESULT: currently </a:t>
            </a:r>
            <a:r>
              <a:rPr lang="en-US" sz="1100" kern="1200" dirty="0" smtClean="0">
                <a:solidFill>
                  <a:schemeClr val="tx1"/>
                </a:solidFill>
                <a:effectLst/>
                <a:latin typeface="+mn-lt"/>
                <a:ea typeface="+mn-ea"/>
                <a:cs typeface="+mn-cs"/>
              </a:rPr>
              <a:t>infected.</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Additional testing as appropriate: </a:t>
            </a:r>
          </a:p>
          <a:p>
            <a:r>
              <a:rPr lang="en-US" sz="1100" kern="1200" dirty="0" smtClean="0">
                <a:solidFill>
                  <a:schemeClr val="tx1"/>
                </a:solidFill>
                <a:effectLst/>
                <a:latin typeface="+mn-lt"/>
                <a:ea typeface="+mn-ea"/>
                <a:cs typeface="+mn-cs"/>
              </a:rPr>
              <a:t>The immune system of some HIV/HCV co-infected persons may be substantially compromised and not strong enough to develop HCV antibodies.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If HCV is suspected, encourage and schedule an HCV RNA test.</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If there is a suspicion of risk behavior within the prior 6 months when receiving a non- reactive anti-HCV test, encourage retesting in 6 months.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More information regarding HIV/HCV co-infection is available at: </a:t>
            </a:r>
            <a:r>
              <a:rPr lang="en-US" sz="1100" u="sng" kern="1200" dirty="0" smtClean="0">
                <a:solidFill>
                  <a:schemeClr val="tx1"/>
                </a:solidFill>
                <a:effectLst/>
                <a:latin typeface="+mn-lt"/>
                <a:ea typeface="+mn-ea"/>
                <a:cs typeface="+mn-cs"/>
                <a:hlinkClick r:id="rId3"/>
              </a:rPr>
              <a:t>http://www.hcvadvocate.org/hcsp%5Carticles/HIV-HCV%20Coinfection%20Update.html</a:t>
            </a:r>
            <a:r>
              <a:rPr lang="en-US" sz="1100" kern="1200" dirty="0" smtClean="0">
                <a:solidFill>
                  <a:schemeClr val="tx1"/>
                </a:solidFill>
                <a:effectLst/>
                <a:latin typeface="+mn-lt"/>
                <a:ea typeface="+mn-ea"/>
                <a:cs typeface="+mn-cs"/>
              </a:rPr>
              <a:t>.</a:t>
            </a:r>
            <a:endParaRPr lang="en-US" i="1"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90</a:t>
            </a:fld>
            <a:endParaRPr lang="en-US" dirty="0"/>
          </a:p>
        </p:txBody>
      </p:sp>
    </p:spTree>
    <p:extLst>
      <p:ext uri="{BB962C8B-B14F-4D97-AF65-F5344CB8AC3E}">
        <p14:creationId xmlns:p14="http://schemas.microsoft.com/office/powerpoint/2010/main" val="35176918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This flow chart can be found on the CDC website and reflects the HCV testing sequence.  Participants may find this to be a useful tool for promoting and educating clients about the HCV screening and testing process, potential test results and what they mean, and suggested next steps.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An electronic copy of the CDC algorithm is available at: </a:t>
            </a:r>
            <a:r>
              <a:rPr lang="en-US" sz="1100" u="sng" kern="1200" dirty="0" smtClean="0">
                <a:solidFill>
                  <a:schemeClr val="tx1"/>
                </a:solidFill>
                <a:effectLst/>
                <a:latin typeface="+mn-lt"/>
                <a:ea typeface="+mn-ea"/>
                <a:cs typeface="+mn-cs"/>
                <a:hlinkClick r:id="rId3"/>
              </a:rPr>
              <a:t>http://www.cdc.gov/hepatitis/HCV/PDFs/hcv_flow.pdf</a:t>
            </a:r>
            <a:r>
              <a:rPr lang="en-US" sz="1100" u="none" kern="1200" dirty="0" smtClean="0">
                <a:solidFill>
                  <a:schemeClr val="tx1"/>
                </a:solidFill>
                <a:effectLst/>
                <a:latin typeface="+mn-lt"/>
                <a:ea typeface="+mn-ea"/>
                <a:cs typeface="+mn-cs"/>
              </a:rPr>
              <a:t>.</a:t>
            </a:r>
            <a:r>
              <a:rPr lang="en-US" sz="1100" u="none" kern="1200" baseline="0" dirty="0" smtClean="0">
                <a:solidFill>
                  <a:schemeClr val="tx1"/>
                </a:solidFill>
                <a:effectLst/>
                <a:latin typeface="+mn-lt"/>
                <a:ea typeface="+mn-ea"/>
                <a:cs typeface="+mn-cs"/>
              </a:rPr>
              <a:t>  Refer to Handout #2 – CDC Algorithm at the end of the Trainer Manual.</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kern="1200" dirty="0" smtClean="0">
                <a:solidFill>
                  <a:schemeClr val="tx1"/>
                </a:solidFill>
                <a:effectLst/>
                <a:latin typeface="+mn-lt"/>
                <a:ea typeface="+mn-ea"/>
                <a:cs typeface="+mn-cs"/>
              </a:rPr>
              <a:t>**Activity: HCV Test Results – allow 45 minutes for this activity**</a:t>
            </a:r>
          </a:p>
          <a:p>
            <a:endParaRPr lang="en-US" sz="110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 trainer should assign participants to dyads. Each dyad should pick a card provided by the trainer (refer to Handout #3 – Role Play Instructions at the end of this Trainer</a:t>
            </a:r>
            <a:r>
              <a:rPr lang="en-US" sz="1100" b="0" i="0" kern="1200" baseline="0" dirty="0" smtClean="0">
                <a:solidFill>
                  <a:schemeClr val="tx1"/>
                </a:solidFill>
                <a:effectLst/>
                <a:latin typeface="+mn-lt"/>
                <a:ea typeface="+mn-ea"/>
                <a:cs typeface="+mn-cs"/>
              </a:rPr>
              <a:t> Manual</a:t>
            </a:r>
            <a:r>
              <a:rPr lang="en-US" sz="1100" b="0" i="0" kern="1200" dirty="0" smtClean="0">
                <a:solidFill>
                  <a:schemeClr val="tx1"/>
                </a:solidFill>
                <a:effectLst/>
                <a:latin typeface="+mn-lt"/>
                <a:ea typeface="+mn-ea"/>
                <a:cs typeface="+mn-cs"/>
              </a:rPr>
              <a:t>).  Each card features a test result case scenario that the dyad will review and use to inform and select the test result and appropriate counseling messages the service provider will give during the skills practice.  Encourage participants to consider the patient issues or concerns identified in the case scenario, and integrate all available information into a conversation that communicates the specific HCV screening or testing results as indicated by the Goal on the card.</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Each participant will have 15 minutes to practice as the provider giving an HCV test result to a patient while acting out the scenario on their card.  Each dyad should choose who will start as the provider.  When ready, instruct the dyads to begin their conversation and monitor the time.  The trainer should walk around the room, listen-in, and offer support as need or requested.</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After 15 minutes, call time and let participants know they will have another 15 minutes to switch roles and go through the scenario again as if it’s for the first time.  Encourage the new service provider to use what she/he learned from the first go round.</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When another 15 minutes is up, call time and de-brief/process with the large group.</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Use the following questions as a guide:</a:t>
            </a:r>
          </a:p>
          <a:p>
            <a:pPr marL="171450" lvl="0" indent="-171450">
              <a:buFont typeface="Arial" panose="020B0604020202020204" pitchFamily="34" charset="0"/>
              <a:buChar char="•"/>
            </a:pPr>
            <a:r>
              <a:rPr lang="en-US" sz="1100" b="0" i="0" kern="1200" dirty="0" smtClean="0">
                <a:solidFill>
                  <a:schemeClr val="tx1"/>
                </a:solidFill>
                <a:effectLst/>
                <a:latin typeface="+mn-lt"/>
                <a:ea typeface="+mn-ea"/>
                <a:cs typeface="+mn-cs"/>
              </a:rPr>
              <a:t>How did you successfully promote your card scenario? </a:t>
            </a:r>
          </a:p>
          <a:p>
            <a:pPr marL="171450" lvl="0" indent="-171450">
              <a:buFont typeface="Arial" panose="020B0604020202020204" pitchFamily="34" charset="0"/>
              <a:buChar char="•"/>
            </a:pPr>
            <a:r>
              <a:rPr lang="en-US" sz="1100" b="0" i="0" kern="1200" dirty="0" smtClean="0">
                <a:solidFill>
                  <a:schemeClr val="tx1"/>
                </a:solidFill>
                <a:effectLst/>
                <a:latin typeface="+mn-lt"/>
                <a:ea typeface="+mn-ea"/>
                <a:cs typeface="+mn-cs"/>
              </a:rPr>
              <a:t>What seemed difficult to do and why? </a:t>
            </a: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What else was a concern for you as a provider?</a:t>
            </a:r>
            <a:endParaRPr lang="en-US" b="0" i="0"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smtClean="0"/>
              <a:t>Module 4 Goal</a:t>
            </a:r>
            <a:r>
              <a:rPr lang="en-US" sz="1000" b="1" dirty="0" smtClean="0"/>
              <a:t>: </a:t>
            </a:r>
            <a:r>
              <a:rPr lang="en-US" sz="1000" dirty="0" smtClean="0"/>
              <a:t>To review the importance of monitoring</a:t>
            </a:r>
            <a:r>
              <a:rPr lang="en-US" sz="1000" baseline="0" dirty="0" smtClean="0"/>
              <a:t> progression of hepatitis C, clinical evaluation procedures and treatment factors to consider, and </a:t>
            </a:r>
            <a:r>
              <a:rPr lang="en-US" sz="1000" dirty="0" smtClean="0"/>
              <a:t>the latest</a:t>
            </a:r>
            <a:r>
              <a:rPr lang="en-US" sz="1000" baseline="0" dirty="0" smtClean="0"/>
              <a:t> available medical treatments for hepatitis C.</a:t>
            </a:r>
          </a:p>
          <a:p>
            <a:endParaRPr lang="en-US" sz="1000" b="1" u="sng" baseline="0" dirty="0" smtClean="0"/>
          </a:p>
          <a:p>
            <a:r>
              <a:rPr lang="en-US" sz="1000" b="1" u="sng" dirty="0" smtClean="0"/>
              <a:t>Module 4 Objective</a:t>
            </a:r>
            <a:r>
              <a:rPr lang="en-US" sz="1000" b="1" dirty="0" smtClean="0"/>
              <a:t>: </a:t>
            </a:r>
            <a:r>
              <a:rPr lang="en-US" sz="1000" dirty="0" smtClean="0"/>
              <a:t>Participants will be able to list at least three treatment factors to consider and describe at least two new treatment options available to hepatitis C positive patients.</a:t>
            </a:r>
          </a:p>
          <a:p>
            <a:pPr lvl="0"/>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93</a:t>
            </a:fld>
            <a:endParaRPr lang="en-US"/>
          </a:p>
        </p:txBody>
      </p:sp>
    </p:spTree>
    <p:extLst>
      <p:ext uri="{BB962C8B-B14F-4D97-AF65-F5344CB8AC3E}">
        <p14:creationId xmlns:p14="http://schemas.microsoft.com/office/powerpoint/2010/main" val="21691031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39147"/>
          </a:xfrm>
        </p:spPr>
        <p:txBody>
          <a:bodyPr>
            <a:normAutofit/>
          </a:bodyPr>
          <a:lstStyle/>
          <a:p>
            <a:r>
              <a:rPr lang="en-US" sz="1100" kern="1200" dirty="0" smtClean="0">
                <a:solidFill>
                  <a:schemeClr val="tx1"/>
                </a:solidFill>
                <a:effectLst/>
                <a:latin typeface="+mn-lt"/>
                <a:ea typeface="+mn-ea"/>
                <a:cs typeface="+mn-cs"/>
              </a:rPr>
              <a:t>Studies show factors that can accelerate disease progression including the following:</a:t>
            </a:r>
          </a:p>
          <a:p>
            <a:pPr lvl="0"/>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Excessive alcohol consumption (40-50 grams)is associated with an increased risk of cirrhosis, and to some extent with HCC and mortality. Patients should be assessed and provided interventions when appropriate, and counseled on alcohol cessation.</a:t>
            </a: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Studies show that HIV infection accelerates HCV disease in </a:t>
            </a:r>
            <a:r>
              <a:rPr lang="en-US" sz="1100" kern="1200" dirty="0" err="1" smtClean="0">
                <a:solidFill>
                  <a:schemeClr val="tx1"/>
                </a:solidFill>
                <a:effectLst/>
                <a:latin typeface="+mn-lt"/>
                <a:ea typeface="+mn-ea"/>
                <a:cs typeface="+mn-cs"/>
              </a:rPr>
              <a:t>coinfected</a:t>
            </a:r>
            <a:r>
              <a:rPr lang="en-US" sz="1100" kern="1200" dirty="0" smtClean="0">
                <a:solidFill>
                  <a:schemeClr val="tx1"/>
                </a:solidFill>
                <a:effectLst/>
                <a:latin typeface="+mn-lt"/>
                <a:ea typeface="+mn-ea"/>
                <a:cs typeface="+mn-cs"/>
              </a:rPr>
              <a:t> persons and is associated with higher viral load , increased risk of cirrhosis, and HCC.</a:t>
            </a: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Being 40 years of age or older at time of infection has consistently been a factor among HCV infected persons and disease progression. The current data suggests that persons with HCV infection at younger age, less than 25 years, are less likely to have chronic hepatitis C than those infected at older ages.</a:t>
            </a: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Studies also reflect that HCV chronic infection is more prevalent in men than in women.</a:t>
            </a: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Obesity and metabolic factors such as insulin resistance and </a:t>
            </a:r>
            <a:r>
              <a:rPr lang="en-US" sz="1100" kern="1200" dirty="0" err="1" smtClean="0">
                <a:solidFill>
                  <a:schemeClr val="tx1"/>
                </a:solidFill>
                <a:effectLst/>
                <a:latin typeface="+mn-lt"/>
                <a:ea typeface="+mn-ea"/>
                <a:cs typeface="+mn-cs"/>
              </a:rPr>
              <a:t>Steatosis</a:t>
            </a:r>
            <a:r>
              <a:rPr lang="en-US" sz="1100" kern="1200" dirty="0" smtClean="0">
                <a:solidFill>
                  <a:schemeClr val="tx1"/>
                </a:solidFill>
                <a:effectLst/>
                <a:latin typeface="+mn-lt"/>
                <a:ea typeface="+mn-ea"/>
                <a:cs typeface="+mn-cs"/>
              </a:rPr>
              <a:t> correlate with HCV disease progression, HCC, and decreased successful treatment outcomes.</a:t>
            </a:r>
          </a:p>
          <a:p>
            <a:pPr marL="17145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err="1" smtClean="0">
                <a:solidFill>
                  <a:schemeClr val="tx1"/>
                </a:solidFill>
                <a:effectLst/>
                <a:latin typeface="+mn-lt"/>
                <a:ea typeface="+mn-ea"/>
                <a:cs typeface="+mn-cs"/>
              </a:rPr>
              <a:t>Steatosis</a:t>
            </a:r>
            <a:r>
              <a:rPr lang="en-US" sz="1100" kern="1200" dirty="0" smtClean="0">
                <a:solidFill>
                  <a:schemeClr val="tx1"/>
                </a:solidFill>
                <a:effectLst/>
                <a:latin typeface="+mn-lt"/>
                <a:ea typeface="+mn-ea"/>
                <a:cs typeface="+mn-cs"/>
              </a:rPr>
              <a:t> (fatty liver) is an accumulation of fat in the liver. When inflammation is present, this becomes non-alcoholic </a:t>
            </a:r>
            <a:r>
              <a:rPr lang="en-US" sz="1100" kern="1200" dirty="0" err="1" smtClean="0">
                <a:solidFill>
                  <a:schemeClr val="tx1"/>
                </a:solidFill>
                <a:effectLst/>
                <a:latin typeface="+mn-lt"/>
                <a:ea typeface="+mn-ea"/>
                <a:cs typeface="+mn-cs"/>
              </a:rPr>
              <a:t>steatohepatitis</a:t>
            </a:r>
            <a:r>
              <a:rPr lang="en-US" sz="1100" kern="1200" dirty="0" smtClean="0">
                <a:solidFill>
                  <a:schemeClr val="tx1"/>
                </a:solidFill>
                <a:effectLst/>
                <a:latin typeface="+mn-lt"/>
                <a:ea typeface="+mn-ea"/>
                <a:cs typeface="+mn-cs"/>
              </a:rPr>
              <a:t> (NASH), which can progress to cirrhosis and hepatocellular carcinoma. The prevalence of diabetes is higher among people with HCV than the general population.</a:t>
            </a:r>
            <a:endParaRPr lang="en-US"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39147"/>
          </a:xfrm>
        </p:spPr>
        <p:txBody>
          <a:bodyPr>
            <a:normAutofit/>
          </a:bodyPr>
          <a:lstStyle/>
          <a:p>
            <a:pPr marL="0" indent="0">
              <a:spcAft>
                <a:spcPts val="611"/>
              </a:spcAft>
              <a:buFont typeface="Arial" pitchFamily="34" charset="0"/>
              <a:buNone/>
            </a:pPr>
            <a:r>
              <a:rPr lang="en-US" dirty="0" smtClean="0"/>
              <a:t>Excessive alcohol consumption (40-50 grams)is associated with an increased risk of cirrhosis, and to some extent with HCC and mortality. Patients should be assessed and provided interventions when appropriate, and counseled on alcohol cessation.</a:t>
            </a:r>
          </a:p>
        </p:txBody>
      </p:sp>
      <p:sp>
        <p:nvSpPr>
          <p:cNvPr id="4" name="Slide Number Placeholder 3"/>
          <p:cNvSpPr>
            <a:spLocks noGrp="1"/>
          </p:cNvSpPr>
          <p:nvPr>
            <p:ph type="sldNum" sz="quarter" idx="10"/>
          </p:nvPr>
        </p:nvSpPr>
        <p:spPr/>
        <p:txBody>
          <a:bodyPr/>
          <a:lstStyle/>
          <a:p>
            <a:fld id="{1BC618AF-310C-45A2-824B-63E4A1F08FC5}"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Persons with current (active) HCV infection should receive education and interventions aimed at reducing progression of liver disease and preventing transmission of HCV, and other risk reduction behavior options.  Providers can educate the patient on hepatitis C transmission, disease progression, and strategies to reduce the harm of risk behavior such as reducing or eliminating alcohol consumption, and avoiding acetaminophen.</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definition of clinical evaluation is as follows: the patient has attended a medical care visit with a practitioner able to complete a full assessment, discussed the pros and cons of antiviral therapy, and has transitioned the patient into treatment, if appropriate.</a:t>
            </a:r>
            <a:endParaRPr lang="en-US"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dirty="0" smtClean="0"/>
              <a:t>Evaluation for advanced fibrosis using liver biopsy, imaging, or noninvasive markers is recommended for all persons with HCV infection, to facilitate an appropriate decision regarding HCV treatment strategy and to determine the need for initiating additional measures for the management of cirrhosis (e.g., hepatocellular carcinoma screening).</a:t>
            </a:r>
            <a:r>
              <a:rPr lang="en-US" baseline="0" dirty="0" smtClean="0"/>
              <a:t> Refer to S</a:t>
            </a:r>
            <a:r>
              <a:rPr lang="en-US" dirty="0" smtClean="0"/>
              <a:t>lide 74, Monitoring Liver Health and Disease, for additional information.</a:t>
            </a:r>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pPr marL="119056" indent="-119056">
              <a:buFont typeface="Arial" pitchFamily="34" charset="0"/>
              <a:buChar char="•"/>
            </a:pPr>
            <a:endParaRPr lang="en-US" dirty="0" smtClean="0"/>
          </a:p>
          <a:p>
            <a:r>
              <a:rPr lang="en-US" b="1" dirty="0" smtClean="0"/>
              <a:t>Recommendations for Testing, Managing ,and Treating Hepatitis C , HIV Testing and Linkage to Care, </a:t>
            </a:r>
            <a:r>
              <a:rPr lang="en-US" b="1" dirty="0" smtClean="0">
                <a:hlinkClick r:id="rId3"/>
              </a:rPr>
              <a:t>http://www.hcvguidelines.org/full-report/hcv-testing-and-linkage-care</a:t>
            </a:r>
            <a:r>
              <a:rPr lang="en-US" b="1" dirty="0" smtClean="0"/>
              <a:t> </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effectLst/>
                <a:latin typeface="+mn-lt"/>
                <a:ea typeface="+mn-ea"/>
                <a:cs typeface="+mn-cs"/>
              </a:rPr>
              <a:t>Appropriate recommendations of treatment therapies involve assessment of various clinical patient factors and are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key</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to successful treatment outcomes.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management of genotype 1 patients with decompensated cirrhosis, renal impairment, HIV </a:t>
            </a:r>
            <a:r>
              <a:rPr lang="en-US" sz="1100" kern="1200" dirty="0" err="1" smtClean="0">
                <a:solidFill>
                  <a:schemeClr val="tx1"/>
                </a:solidFill>
                <a:effectLst/>
                <a:latin typeface="+mn-lt"/>
                <a:ea typeface="+mn-ea"/>
                <a:cs typeface="+mn-cs"/>
              </a:rPr>
              <a:t>coinfection</a:t>
            </a:r>
            <a:r>
              <a:rPr lang="en-US" sz="1100" kern="1200" dirty="0" smtClean="0">
                <a:solidFill>
                  <a:schemeClr val="tx1"/>
                </a:solidFill>
                <a:effectLst/>
                <a:latin typeface="+mn-lt"/>
                <a:ea typeface="+mn-ea"/>
                <a:cs typeface="+mn-cs"/>
              </a:rPr>
              <a:t>, acute hepatitis C infection, or post-liver transplantation can impact choice of treatment regimens and duration of therapy.</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For the patient, making a decision to undergo HCV treatment is dependent on the practitioner’s reasons of why treatment is necessary and a clear understanding of what the patient will experience during treatment.  Patient concerns need to be addressed and patients should be advised of how to manage potential adverse effects that can impact treatment adherence.</a:t>
            </a:r>
          </a:p>
          <a:p>
            <a:endParaRPr lang="en-US" sz="1100" u="sng" kern="1200" dirty="0" smtClean="0">
              <a:solidFill>
                <a:schemeClr val="tx1"/>
              </a:solidFill>
              <a:effectLst/>
              <a:latin typeface="+mn-lt"/>
              <a:ea typeface="+mn-ea"/>
              <a:cs typeface="+mn-cs"/>
            </a:endParaRPr>
          </a:p>
          <a:p>
            <a:r>
              <a:rPr lang="en-US" sz="1100" u="sng" kern="1200" dirty="0" smtClean="0">
                <a:solidFill>
                  <a:schemeClr val="tx1"/>
                </a:solidFill>
                <a:effectLst/>
                <a:latin typeface="+mn-lt"/>
                <a:ea typeface="+mn-ea"/>
                <a:cs typeface="+mn-cs"/>
              </a:rPr>
              <a:t>REFERENCE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Hepatitis C Support Project, A Guide to Making Treatment Decisions for Hepatitis C, available at: </a:t>
            </a:r>
            <a:r>
              <a:rPr lang="en-US" sz="1100" u="sng" kern="1200" dirty="0" smtClean="0">
                <a:solidFill>
                  <a:schemeClr val="tx1"/>
                </a:solidFill>
                <a:effectLst/>
                <a:latin typeface="+mn-lt"/>
                <a:ea typeface="+mn-ea"/>
                <a:cs typeface="+mn-cs"/>
                <a:hlinkClick r:id="rId3"/>
              </a:rPr>
              <a:t>http://www.hcvadvocate.org/hepatitis/</a:t>
            </a:r>
            <a:br>
              <a:rPr lang="en-US" sz="1100" u="sng" kern="1200" dirty="0" smtClean="0">
                <a:solidFill>
                  <a:schemeClr val="tx1"/>
                </a:solidFill>
                <a:effectLst/>
                <a:latin typeface="+mn-lt"/>
                <a:ea typeface="+mn-ea"/>
                <a:cs typeface="+mn-cs"/>
                <a:hlinkClick r:id="rId3"/>
              </a:rPr>
            </a:br>
            <a:r>
              <a:rPr lang="en-US" sz="1100" u="sng" kern="1200" dirty="0" err="1" smtClean="0">
                <a:solidFill>
                  <a:schemeClr val="tx1"/>
                </a:solidFill>
                <a:effectLst/>
                <a:latin typeface="+mn-lt"/>
                <a:ea typeface="+mn-ea"/>
                <a:cs typeface="+mn-cs"/>
                <a:hlinkClick r:id="rId3"/>
              </a:rPr>
              <a:t>factsheets_pdf</a:t>
            </a:r>
            <a:r>
              <a:rPr lang="en-US" sz="1100" u="sng" kern="1200" dirty="0" smtClean="0">
                <a:solidFill>
                  <a:schemeClr val="tx1"/>
                </a:solidFill>
                <a:effectLst/>
                <a:latin typeface="+mn-lt"/>
                <a:ea typeface="+mn-ea"/>
                <a:cs typeface="+mn-cs"/>
                <a:hlinkClick r:id="rId3"/>
              </a:rPr>
              <a:t>/Treatment_Decision_Guide.pdf</a:t>
            </a:r>
            <a:r>
              <a:rPr lang="en-US" sz="110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1BC618AF-310C-45A2-824B-63E4A1F08FC5}"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effectLst/>
                <a:latin typeface="+mn-lt"/>
                <a:ea typeface="+mn-ea"/>
                <a:cs typeface="+mn-cs"/>
              </a:rPr>
              <a:t>Review the hepatitis C therapy timeline and note the rapidly changing landscape of treatments to date which also speaks to the increased likelihood of successful outcomes for persons infected with HCV. For more information</a:t>
            </a:r>
            <a:r>
              <a:rPr lang="en-US" sz="1100" b="0" i="0" kern="1200" baseline="0" dirty="0" smtClean="0">
                <a:solidFill>
                  <a:schemeClr val="tx1"/>
                </a:solidFill>
                <a:effectLst/>
                <a:latin typeface="+mn-lt"/>
                <a:ea typeface="+mn-ea"/>
                <a:cs typeface="+mn-cs"/>
              </a:rPr>
              <a:t>, refer to Handout #4 – Treatment Options in the back of the Trainer Manual.</a:t>
            </a:r>
            <a:endParaRPr lang="en-US" sz="1100" b="0" i="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r>
              <a:rPr lang="en-US" sz="1100" kern="1200" dirty="0" err="1" smtClean="0">
                <a:solidFill>
                  <a:schemeClr val="tx1"/>
                </a:solidFill>
                <a:effectLst/>
                <a:latin typeface="+mn-lt"/>
                <a:ea typeface="+mn-ea"/>
                <a:cs typeface="+mn-cs"/>
              </a:rPr>
              <a:t>Pegylated</a:t>
            </a:r>
            <a:r>
              <a:rPr lang="en-US" sz="1100" kern="1200" dirty="0" smtClean="0">
                <a:solidFill>
                  <a:schemeClr val="tx1"/>
                </a:solidFill>
                <a:effectLst/>
                <a:latin typeface="+mn-lt"/>
                <a:ea typeface="+mn-ea"/>
                <a:cs typeface="+mn-cs"/>
              </a:rPr>
              <a:t> interferon and ribavirin were the standard treatments for G1 for over a decade, and were associated with harsh adverse effects, limited efficacy of 45-50% viral suppression, and less successful outcomes for African American communities.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In 2011, </a:t>
            </a:r>
            <a:r>
              <a:rPr lang="en-US" sz="1100" kern="1200" dirty="0" err="1" smtClean="0">
                <a:solidFill>
                  <a:schemeClr val="tx1"/>
                </a:solidFill>
                <a:effectLst/>
                <a:latin typeface="+mn-lt"/>
                <a:ea typeface="+mn-ea"/>
                <a:cs typeface="+mn-cs"/>
              </a:rPr>
              <a:t>boceprevir</a:t>
            </a:r>
            <a:r>
              <a:rPr lang="en-US" sz="1100" kern="1200" dirty="0" smtClean="0">
                <a:solidFill>
                  <a:schemeClr val="tx1"/>
                </a:solidFill>
                <a:effectLst/>
                <a:latin typeface="+mn-lt"/>
                <a:ea typeface="+mn-ea"/>
                <a:cs typeface="+mn-cs"/>
              </a:rPr>
              <a:t> and </a:t>
            </a:r>
            <a:r>
              <a:rPr lang="en-US" sz="1100" kern="1200" dirty="0" err="1" smtClean="0">
                <a:solidFill>
                  <a:schemeClr val="tx1"/>
                </a:solidFill>
                <a:effectLst/>
                <a:latin typeface="+mn-lt"/>
                <a:ea typeface="+mn-ea"/>
                <a:cs typeface="+mn-cs"/>
              </a:rPr>
              <a:t>teleprevir</a:t>
            </a:r>
            <a:r>
              <a:rPr lang="en-US" sz="1100" kern="1200" dirty="0" smtClean="0">
                <a:solidFill>
                  <a:schemeClr val="tx1"/>
                </a:solidFill>
                <a:effectLst/>
                <a:latin typeface="+mn-lt"/>
                <a:ea typeface="+mn-ea"/>
                <a:cs typeface="+mn-cs"/>
              </a:rPr>
              <a:t> were added to the list of standard treatments, as a 3</a:t>
            </a:r>
            <a:r>
              <a:rPr lang="en-US" sz="1100" kern="1200" baseline="30000" dirty="0" smtClean="0">
                <a:solidFill>
                  <a:schemeClr val="tx1"/>
                </a:solidFill>
                <a:effectLst/>
                <a:latin typeface="+mn-lt"/>
                <a:ea typeface="+mn-ea"/>
                <a:cs typeface="+mn-cs"/>
              </a:rPr>
              <a:t>rd</a:t>
            </a:r>
            <a:r>
              <a:rPr lang="en-US" sz="1100" kern="1200" dirty="0" smtClean="0">
                <a:solidFill>
                  <a:schemeClr val="tx1"/>
                </a:solidFill>
                <a:effectLst/>
                <a:latin typeface="+mn-lt"/>
                <a:ea typeface="+mn-ea"/>
                <a:cs typeface="+mn-cs"/>
              </a:rPr>
              <a:t> medication regime with increased successful outcomes of 85%, but with difficult adverse effects including extreme fatigue and low white blood cell counts, sometimes resulting in the need for blood transfusions.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In November-December 2013, </a:t>
            </a:r>
            <a:r>
              <a:rPr lang="en-US" sz="1100" kern="1200" dirty="0" err="1" smtClean="0">
                <a:solidFill>
                  <a:schemeClr val="tx1"/>
                </a:solidFill>
                <a:effectLst/>
                <a:latin typeface="+mn-lt"/>
                <a:ea typeface="+mn-ea"/>
                <a:cs typeface="+mn-cs"/>
              </a:rPr>
              <a:t>simprevir</a:t>
            </a:r>
            <a:r>
              <a:rPr lang="en-US" sz="1100" kern="1200" dirty="0" smtClean="0">
                <a:solidFill>
                  <a:schemeClr val="tx1"/>
                </a:solidFill>
                <a:effectLst/>
                <a:latin typeface="+mn-lt"/>
                <a:ea typeface="+mn-ea"/>
                <a:cs typeface="+mn-cs"/>
              </a:rPr>
              <a:t> and </a:t>
            </a:r>
            <a:r>
              <a:rPr lang="en-US" sz="1100" kern="1200" dirty="0" err="1" smtClean="0">
                <a:solidFill>
                  <a:schemeClr val="tx1"/>
                </a:solidFill>
                <a:effectLst/>
                <a:latin typeface="+mn-lt"/>
                <a:ea typeface="+mn-ea"/>
                <a:cs typeface="+mn-cs"/>
              </a:rPr>
              <a:t>sofosbuvir</a:t>
            </a:r>
            <a:r>
              <a:rPr lang="en-US" sz="1100" kern="1200" dirty="0" smtClean="0">
                <a:solidFill>
                  <a:schemeClr val="tx1"/>
                </a:solidFill>
                <a:effectLst/>
                <a:latin typeface="+mn-lt"/>
                <a:ea typeface="+mn-ea"/>
                <a:cs typeface="+mn-cs"/>
              </a:rPr>
              <a:t> were approved and became the recommended course of treatment for G1, and were added to ribavirin for G2 &amp; G3.</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The newest and current treatment medications were approved in October, November, and December 2014, respectively, and include </a:t>
            </a:r>
            <a:r>
              <a:rPr lang="en-US" sz="1100" kern="1200" dirty="0" err="1" smtClean="0">
                <a:solidFill>
                  <a:schemeClr val="tx1"/>
                </a:solidFill>
                <a:effectLst/>
                <a:latin typeface="+mn-lt"/>
                <a:ea typeface="+mn-ea"/>
                <a:cs typeface="+mn-cs"/>
              </a:rPr>
              <a:t>paritaprevir</a:t>
            </a:r>
            <a:r>
              <a:rPr lang="en-US" sz="1100" kern="1200" dirty="0" smtClean="0">
                <a:solidFill>
                  <a:schemeClr val="tx1"/>
                </a:solidFill>
                <a:effectLst/>
                <a:latin typeface="+mn-lt"/>
                <a:ea typeface="+mn-ea"/>
                <a:cs typeface="+mn-cs"/>
              </a:rPr>
              <a:t>, ritonavir, </a:t>
            </a:r>
            <a:r>
              <a:rPr lang="en-US" sz="1100" kern="1200" dirty="0" err="1" smtClean="0">
                <a:solidFill>
                  <a:schemeClr val="tx1"/>
                </a:solidFill>
                <a:effectLst/>
                <a:latin typeface="+mn-lt"/>
                <a:ea typeface="+mn-ea"/>
                <a:cs typeface="+mn-cs"/>
              </a:rPr>
              <a:t>ombitasvir</a:t>
            </a:r>
            <a:r>
              <a:rPr lang="en-US" sz="1100" kern="1200" dirty="0" smtClean="0">
                <a:solidFill>
                  <a:schemeClr val="tx1"/>
                </a:solidFill>
                <a:effectLst/>
                <a:latin typeface="+mn-lt"/>
                <a:ea typeface="+mn-ea"/>
                <a:cs typeface="+mn-cs"/>
              </a:rPr>
              <a:t>, and </a:t>
            </a:r>
            <a:r>
              <a:rPr lang="en-US" sz="1100" kern="1200" dirty="0" err="1" smtClean="0">
                <a:solidFill>
                  <a:schemeClr val="tx1"/>
                </a:solidFill>
                <a:effectLst/>
                <a:latin typeface="+mn-lt"/>
                <a:ea typeface="+mn-ea"/>
                <a:cs typeface="+mn-cs"/>
              </a:rPr>
              <a:t>dasabuvir</a:t>
            </a:r>
            <a:r>
              <a:rPr lang="en-US" sz="1100" kern="1200" dirty="0" smtClean="0">
                <a:solidFill>
                  <a:schemeClr val="tx1"/>
                </a:solidFill>
                <a:effectLst/>
                <a:latin typeface="+mn-lt"/>
                <a:ea typeface="+mn-ea"/>
                <a:cs typeface="+mn-cs"/>
              </a:rPr>
              <a:t> with or without ribavirin (</a:t>
            </a:r>
            <a:r>
              <a:rPr lang="en-US" sz="1100" kern="1200" dirty="0" err="1" smtClean="0">
                <a:solidFill>
                  <a:schemeClr val="tx1"/>
                </a:solidFill>
                <a:effectLst/>
                <a:latin typeface="+mn-lt"/>
                <a:ea typeface="+mn-ea"/>
                <a:cs typeface="+mn-cs"/>
              </a:rPr>
              <a:t>Harvoni</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Viekira</a:t>
            </a:r>
            <a:r>
              <a:rPr lang="en-US" sz="1100" kern="1200" dirty="0" smtClean="0">
                <a:solidFill>
                  <a:schemeClr val="tx1"/>
                </a:solidFill>
                <a:effectLst/>
                <a:latin typeface="+mn-lt"/>
                <a:ea typeface="+mn-ea"/>
                <a:cs typeface="+mn-cs"/>
              </a:rPr>
              <a:t> Pak™, and </a:t>
            </a:r>
            <a:r>
              <a:rPr lang="en-US" sz="1100" kern="1200" dirty="0" err="1" smtClean="0">
                <a:solidFill>
                  <a:schemeClr val="tx1"/>
                </a:solidFill>
                <a:effectLst/>
                <a:latin typeface="+mn-lt"/>
                <a:ea typeface="+mn-ea"/>
                <a:cs typeface="+mn-cs"/>
              </a:rPr>
              <a:t>Olysio</a:t>
            </a:r>
            <a:r>
              <a:rPr lang="en-US" sz="1100" kern="1200" dirty="0" smtClean="0">
                <a:solidFill>
                  <a:schemeClr val="tx1"/>
                </a:solidFill>
                <a:effectLst/>
                <a:latin typeface="+mn-lt"/>
                <a:ea typeface="+mn-ea"/>
                <a:cs typeface="+mn-cs"/>
              </a:rPr>
              <a:t>/</a:t>
            </a:r>
            <a:r>
              <a:rPr lang="en-US" sz="1100" kern="1200" dirty="0" err="1" smtClean="0">
                <a:solidFill>
                  <a:schemeClr val="tx1"/>
                </a:solidFill>
                <a:effectLst/>
                <a:latin typeface="+mn-lt"/>
                <a:ea typeface="+mn-ea"/>
                <a:cs typeface="+mn-cs"/>
              </a:rPr>
              <a:t>Sovaldi</a:t>
            </a:r>
            <a:r>
              <a:rPr lang="en-US" sz="1100" kern="1200" dirty="0" smtClean="0">
                <a:solidFill>
                  <a:schemeClr val="tx1"/>
                </a:solidFill>
                <a:effectLst/>
                <a:latin typeface="+mn-lt"/>
                <a:ea typeface="+mn-ea"/>
                <a:cs typeface="+mn-cs"/>
              </a:rPr>
              <a:t>®); these were the current treatment recommendations at the time this curriculum was developed (spring 2015).</a:t>
            </a:r>
            <a:endParaRPr lang="en-US" dirty="0" smtClean="0"/>
          </a:p>
        </p:txBody>
      </p:sp>
      <p:sp>
        <p:nvSpPr>
          <p:cNvPr id="4" name="Slide Number Placeholder 3"/>
          <p:cNvSpPr>
            <a:spLocks noGrp="1"/>
          </p:cNvSpPr>
          <p:nvPr>
            <p:ph type="sldNum" sz="quarter" idx="10"/>
          </p:nvPr>
        </p:nvSpPr>
        <p:spPr/>
        <p:txBody>
          <a:bodyPr/>
          <a:lstStyle/>
          <a:p>
            <a:fld id="{1BC618AF-310C-45A2-824B-63E4A1F08FC5}"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5009A3B-A6B5-3A47-9A98-1C6B22DF36CD}" type="datetimeFigureOut">
              <a:rPr lang="en-US" smtClean="0"/>
              <a:pPr/>
              <a:t>5/28/15</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417DA17-4D91-9143-A3BF-DECCD400A507}" type="slidenum">
              <a:rPr lang="en-US" smtClean="0"/>
              <a:pPr/>
              <a:t>‹#›</a:t>
            </a:fld>
            <a:endParaRPr lang="en-US"/>
          </a:p>
        </p:txBody>
      </p:sp>
    </p:spTree>
    <p:extLst>
      <p:ext uri="{BB962C8B-B14F-4D97-AF65-F5344CB8AC3E}">
        <p14:creationId xmlns:p14="http://schemas.microsoft.com/office/powerpoint/2010/main" val="151462495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09A3B-A6B5-3A47-9A98-1C6B22DF36CD}"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161373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09A3B-A6B5-3A47-9A98-1C6B22DF36CD}"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89644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4EE77-C620-44CE-99B3-333C2E3E57A0}"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EE77-C620-44CE-99B3-333C2E3E57A0}"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4EE77-C620-44CE-99B3-333C2E3E57A0}"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4EE77-C620-44CE-99B3-333C2E3E57A0}"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4EE77-C620-44CE-99B3-333C2E3E57A0}" type="datetimeFigureOut">
              <a:rPr lang="en-US" smtClean="0"/>
              <a:pPr/>
              <a:t>5/28/15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4EE77-C620-44CE-99B3-333C2E3E57A0}" type="datetimeFigureOut">
              <a:rPr lang="en-US" smtClean="0"/>
              <a:pPr/>
              <a:t>5/28/15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4EE77-C620-44CE-99B3-333C2E3E57A0}" type="datetimeFigureOut">
              <a:rPr lang="en-US" smtClean="0"/>
              <a:pPr/>
              <a:t>5/28/15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4EE77-C620-44CE-99B3-333C2E3E57A0}"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09A3B-A6B5-3A47-9A98-1C6B22DF36CD}"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417DA17-4D91-9143-A3BF-DECCD400A507}" type="slidenum">
              <a:rPr lang="en-US" smtClean="0"/>
              <a:pPr/>
              <a:t>‹#›</a:t>
            </a:fld>
            <a:endParaRPr lang="en-US"/>
          </a:p>
        </p:txBody>
      </p:sp>
    </p:spTree>
    <p:extLst>
      <p:ext uri="{BB962C8B-B14F-4D97-AF65-F5344CB8AC3E}">
        <p14:creationId xmlns:p14="http://schemas.microsoft.com/office/powerpoint/2010/main" val="178860872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4EE77-C620-44CE-99B3-333C2E3E57A0}"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EE77-C620-44CE-99B3-333C2E3E57A0}"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EE77-C620-44CE-99B3-333C2E3E57A0}"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6E672-99A9-43E6-A68F-60CDCE5520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09A3B-A6B5-3A47-9A98-1C6B22DF36CD}" type="datetimeFigureOut">
              <a:rPr lang="en-US" smtClean="0"/>
              <a:pPr/>
              <a:t>5/28/15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108855717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09A3B-A6B5-3A47-9A98-1C6B22DF36CD}"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414112985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09A3B-A6B5-3A47-9A98-1C6B22DF36CD}" type="datetimeFigureOut">
              <a:rPr lang="en-US" smtClean="0"/>
              <a:pPr/>
              <a:t>5/28/15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269976195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009A3B-A6B5-3A47-9A98-1C6B22DF36CD}" type="datetimeFigureOut">
              <a:rPr lang="en-US" smtClean="0"/>
              <a:pPr/>
              <a:t>5/28/15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201303110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09A3B-A6B5-3A47-9A98-1C6B22DF36CD}" type="datetimeFigureOut">
              <a:rPr lang="en-US" smtClean="0"/>
              <a:pPr/>
              <a:t>5/28/15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284457036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09A3B-A6B5-3A47-9A98-1C6B22DF36CD}"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312364277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09A3B-A6B5-3A47-9A98-1C6B22DF36CD}" type="datetimeFigureOut">
              <a:rPr lang="en-US" smtClean="0"/>
              <a:pPr/>
              <a:t>5/28/15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DA17-4D91-9143-A3BF-DECCD400A507}" type="slidenum">
              <a:rPr lang="en-US" smtClean="0"/>
              <a:pPr/>
              <a:t>‹#›</a:t>
            </a:fld>
            <a:endParaRPr lang="en-US"/>
          </a:p>
        </p:txBody>
      </p:sp>
    </p:spTree>
    <p:extLst>
      <p:ext uri="{BB962C8B-B14F-4D97-AF65-F5344CB8AC3E}">
        <p14:creationId xmlns:p14="http://schemas.microsoft.com/office/powerpoint/2010/main" val="378724834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5009A3B-A6B5-3A47-9A98-1C6B22DF36CD}" type="datetimeFigureOut">
              <a:rPr lang="en-US" smtClean="0"/>
              <a:pPr/>
              <a:t>5/28/15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417DA17-4D91-9143-A3BF-DECCD400A507}" type="slidenum">
              <a:rPr lang="en-US" smtClean="0"/>
              <a:pPr/>
              <a:t>‹#›</a:t>
            </a:fld>
            <a:endParaRPr lang="en-US" dirty="0"/>
          </a:p>
        </p:txBody>
      </p:sp>
    </p:spTree>
    <p:extLst>
      <p:ext uri="{BB962C8B-B14F-4D97-AF65-F5344CB8AC3E}">
        <p14:creationId xmlns:p14="http://schemas.microsoft.com/office/powerpoint/2010/main" val="415242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4EE77-C620-44CE-99B3-333C2E3E57A0}" type="datetimeFigureOut">
              <a:rPr lang="en-US" smtClean="0"/>
              <a:pPr/>
              <a:t>5/28/15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E672-99A9-43E6-A68F-60CDCE5520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jpeg"/><Relationship Id="rId5" Type="http://schemas.openxmlformats.org/officeDocument/2006/relationships/hyperlink" Target="http://www.cdc.gov/cdcgrandrounds/pdf/gr-hepc-6-17-2014.pdf" TargetMode="External"/><Relationship Id="rId1" Type="http://schemas.openxmlformats.org/officeDocument/2006/relationships/themeOverride" Target="../theme/themeOverride9.xml"/><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4" Type="http://schemas.openxmlformats.org/officeDocument/2006/relationships/image" Target="../media/image3.jpeg"/><Relationship Id="rId1" Type="http://schemas.openxmlformats.org/officeDocument/2006/relationships/themeOverride" Target="../theme/themeOverride99.xml"/><Relationship Id="rId2"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4" Type="http://schemas.openxmlformats.org/officeDocument/2006/relationships/image" Target="../media/image3.jpeg"/><Relationship Id="rId5" Type="http://schemas.openxmlformats.org/officeDocument/2006/relationships/hyperlink" Target="http://hcvguidelines.org/full-report/when-and-whom-initiate-hcv-therapy" TargetMode="External"/><Relationship Id="rId1" Type="http://schemas.openxmlformats.org/officeDocument/2006/relationships/themeOverride" Target="../theme/themeOverride100.xml"/><Relationship Id="rId2"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4" Type="http://schemas.openxmlformats.org/officeDocument/2006/relationships/image" Target="../media/image3.jpeg"/><Relationship Id="rId1" Type="http://schemas.openxmlformats.org/officeDocument/2006/relationships/themeOverride" Target="../theme/themeOverride101.xml"/><Relationship Id="rId2"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4" Type="http://schemas.openxmlformats.org/officeDocument/2006/relationships/image" Target="../media/image3.jpeg"/><Relationship Id="rId5" Type="http://schemas.openxmlformats.org/officeDocument/2006/relationships/hyperlink" Target="http://www.gilead.com/responsibility/us-patient-access/support%20path%20for%20sovaldi%20and%20harvoni" TargetMode="External"/><Relationship Id="rId6" Type="http://schemas.openxmlformats.org/officeDocument/2006/relationships/hyperlink" Target="https://www.viekira.com/proceed-program" TargetMode="External"/><Relationship Id="rId1" Type="http://schemas.openxmlformats.org/officeDocument/2006/relationships/themeOverride" Target="../theme/themeOverride102.xml"/><Relationship Id="rId2"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4" Type="http://schemas.openxmlformats.org/officeDocument/2006/relationships/image" Target="../media/image3.jpeg"/><Relationship Id="rId5" Type="http://schemas.openxmlformats.org/officeDocument/2006/relationships/hyperlink" Target="http://hcvguidelines.org/full-report/when-and-whom-initiate-hcv-therapy" TargetMode="External"/><Relationship Id="rId1" Type="http://schemas.openxmlformats.org/officeDocument/2006/relationships/themeOverride" Target="../theme/themeOverride103.xml"/><Relationship Id="rId2"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image" Target="../media/image3.jpeg"/><Relationship Id="rId5" Type="http://schemas.openxmlformats.org/officeDocument/2006/relationships/hyperlink" Target="http://hcvguidelines.org/full-report/when-and-whom-initiate-hcv-therapy" TargetMode="External"/><Relationship Id="rId1" Type="http://schemas.openxmlformats.org/officeDocument/2006/relationships/themeOverride" Target="../theme/themeOverride104.xml"/><Relationship Id="rId2"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4" Type="http://schemas.openxmlformats.org/officeDocument/2006/relationships/image" Target="../media/image3.jpeg"/><Relationship Id="rId5" Type="http://schemas.openxmlformats.org/officeDocument/2006/relationships/hyperlink" Target="http://hcvguidelines.org/full-report/when-and-whom-initiate-hcv-therapy" TargetMode="External"/><Relationship Id="rId1" Type="http://schemas.openxmlformats.org/officeDocument/2006/relationships/themeOverride" Target="../theme/themeOverride105.x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4" Type="http://schemas.openxmlformats.org/officeDocument/2006/relationships/image" Target="../media/image3.jpeg"/><Relationship Id="rId5" Type="http://schemas.openxmlformats.org/officeDocument/2006/relationships/hyperlink" Target="http://hcvguidelines.org/full-report/when-and-whom-initiate-hcv-therapy" TargetMode="External"/><Relationship Id="rId1" Type="http://schemas.openxmlformats.org/officeDocument/2006/relationships/themeOverride" Target="../theme/themeOverride106.xml"/><Relationship Id="rId2"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image" Target="../media/image3.jpeg"/><Relationship Id="rId5" Type="http://schemas.openxmlformats.org/officeDocument/2006/relationships/hyperlink" Target="http://hcvguidelines.org/full-report/when-and-whom-initiate-hcv-therapy" TargetMode="External"/><Relationship Id="rId1" Type="http://schemas.openxmlformats.org/officeDocument/2006/relationships/themeOverride" Target="../theme/themeOverride107.xml"/><Relationship Id="rId2"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4" Type="http://schemas.openxmlformats.org/officeDocument/2006/relationships/image" Target="../media/image3.jpeg"/><Relationship Id="rId5" Type="http://schemas.openxmlformats.org/officeDocument/2006/relationships/image" Target="../media/image27.png"/><Relationship Id="rId1" Type="http://schemas.openxmlformats.org/officeDocument/2006/relationships/themeOverride" Target="../theme/themeOverride10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jpeg"/><Relationship Id="rId1" Type="http://schemas.openxmlformats.org/officeDocument/2006/relationships/themeOverride" Target="../theme/themeOverride10.xml"/><Relationship Id="rId2"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4" Type="http://schemas.openxmlformats.org/officeDocument/2006/relationships/image" Target="../media/image3.jpe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themeOverride" Target="../theme/themeOverride109.xml"/><Relationship Id="rId2"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4" Type="http://schemas.openxmlformats.org/officeDocument/2006/relationships/image" Target="../media/image3.jpeg"/><Relationship Id="rId5" Type="http://schemas.openxmlformats.org/officeDocument/2006/relationships/hyperlink" Target="http://www.hivguidelines.org/clinical-guidelines/adults/hepatitis-c-virus" TargetMode="External"/><Relationship Id="rId1" Type="http://schemas.openxmlformats.org/officeDocument/2006/relationships/themeOverride" Target="../theme/themeOverride110.xml"/><Relationship Id="rId2"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4" Type="http://schemas.openxmlformats.org/officeDocument/2006/relationships/image" Target="../media/image7.jpeg"/><Relationship Id="rId5" Type="http://schemas.openxmlformats.org/officeDocument/2006/relationships/image" Target="../media/image30.jpeg"/><Relationship Id="rId1" Type="http://schemas.openxmlformats.org/officeDocument/2006/relationships/themeOverride" Target="../theme/themeOverride111.xml"/><Relationship Id="rId2"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4" Type="http://schemas.openxmlformats.org/officeDocument/2006/relationships/image" Target="../media/image3.jpeg"/><Relationship Id="rId5" Type="http://schemas.openxmlformats.org/officeDocument/2006/relationships/image" Target="../media/image31.jpeg"/><Relationship Id="rId1" Type="http://schemas.openxmlformats.org/officeDocument/2006/relationships/themeOverride" Target="../theme/themeOverride112.xml"/><Relationship Id="rId2"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4" Type="http://schemas.openxmlformats.org/officeDocument/2006/relationships/image" Target="../media/image3.jpeg"/><Relationship Id="rId1" Type="http://schemas.openxmlformats.org/officeDocument/2006/relationships/themeOverride" Target="../theme/themeOverride113.xml"/><Relationship Id="rId2"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4" Type="http://schemas.openxmlformats.org/officeDocument/2006/relationships/image" Target="../media/image3.jpeg"/><Relationship Id="rId5" Type="http://schemas.openxmlformats.org/officeDocument/2006/relationships/image" Target="../media/image32.tiff"/><Relationship Id="rId1" Type="http://schemas.openxmlformats.org/officeDocument/2006/relationships/themeOverride" Target="../theme/themeOverride114.xml"/><Relationship Id="rId2"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4" Type="http://schemas.openxmlformats.org/officeDocument/2006/relationships/image" Target="../media/image3.jpeg"/><Relationship Id="rId5" Type="http://schemas.openxmlformats.org/officeDocument/2006/relationships/image" Target="../media/image33.png"/><Relationship Id="rId1" Type="http://schemas.openxmlformats.org/officeDocument/2006/relationships/themeOverride" Target="../theme/themeOverride115.xml"/><Relationship Id="rId2"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4" Type="http://schemas.openxmlformats.org/officeDocument/2006/relationships/image" Target="../media/image3.jpeg"/><Relationship Id="rId1" Type="http://schemas.openxmlformats.org/officeDocument/2006/relationships/themeOverride" Target="../theme/themeOverride116.xml"/><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4" Type="http://schemas.openxmlformats.org/officeDocument/2006/relationships/image" Target="../media/image3.jpeg"/><Relationship Id="rId1" Type="http://schemas.openxmlformats.org/officeDocument/2006/relationships/themeOverride" Target="../theme/themeOverride117.xml"/><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4" Type="http://schemas.openxmlformats.org/officeDocument/2006/relationships/image" Target="../media/image3.jpeg"/><Relationship Id="rId1" Type="http://schemas.openxmlformats.org/officeDocument/2006/relationships/themeOverride" Target="../theme/themeOverride118.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jpeg"/><Relationship Id="rId5" Type="http://schemas.openxmlformats.org/officeDocument/2006/relationships/image" Target="../media/image9.jpeg"/><Relationship Id="rId1" Type="http://schemas.openxmlformats.org/officeDocument/2006/relationships/themeOverride" Target="../theme/themeOverride11.xml"/><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4" Type="http://schemas.openxmlformats.org/officeDocument/2006/relationships/image" Target="../media/image3.jpeg"/><Relationship Id="rId5" Type="http://schemas.openxmlformats.org/officeDocument/2006/relationships/image" Target="../media/image34.jpeg"/><Relationship Id="rId1" Type="http://schemas.openxmlformats.org/officeDocument/2006/relationships/themeOverride" Target="../theme/themeOverride119.xml"/><Relationship Id="rId2"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4" Type="http://schemas.openxmlformats.org/officeDocument/2006/relationships/image" Target="../media/image3.jpeg"/><Relationship Id="rId1" Type="http://schemas.openxmlformats.org/officeDocument/2006/relationships/themeOverride" Target="../theme/themeOverride120.xml"/><Relationship Id="rId2"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4" Type="http://schemas.openxmlformats.org/officeDocument/2006/relationships/image" Target="../media/image3.jpeg"/><Relationship Id="rId5" Type="http://schemas.openxmlformats.org/officeDocument/2006/relationships/hyperlink" Target="http://hab.hrsa.gov/files/hepatitiscmodelstools.pdf" TargetMode="External"/><Relationship Id="rId1" Type="http://schemas.openxmlformats.org/officeDocument/2006/relationships/themeOverride" Target="../theme/themeOverride121.xml"/><Relationship Id="rId2"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4" Type="http://schemas.openxmlformats.org/officeDocument/2006/relationships/image" Target="../media/image3.jpeg"/><Relationship Id="rId1" Type="http://schemas.openxmlformats.org/officeDocument/2006/relationships/themeOverride" Target="../theme/themeOverride122.xml"/><Relationship Id="rId2"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4" Type="http://schemas.openxmlformats.org/officeDocument/2006/relationships/image" Target="../media/image3.jpeg"/><Relationship Id="rId1" Type="http://schemas.openxmlformats.org/officeDocument/2006/relationships/themeOverride" Target="../theme/themeOverride123.xml"/><Relationship Id="rId2"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4" Type="http://schemas.openxmlformats.org/officeDocument/2006/relationships/image" Target="../media/image3.jpeg"/><Relationship Id="rId1" Type="http://schemas.openxmlformats.org/officeDocument/2006/relationships/themeOverride" Target="../theme/themeOverride124.xml"/><Relationship Id="rId2"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4" Type="http://schemas.openxmlformats.org/officeDocument/2006/relationships/image" Target="../media/image3.jpeg"/><Relationship Id="rId1" Type="http://schemas.openxmlformats.org/officeDocument/2006/relationships/themeOverride" Target="../theme/themeOverride125.xml"/><Relationship Id="rId2"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4" Type="http://schemas.openxmlformats.org/officeDocument/2006/relationships/image" Target="../media/image3.jpeg"/><Relationship Id="rId1" Type="http://schemas.openxmlformats.org/officeDocument/2006/relationships/themeOverride" Target="../theme/themeOverride126.xml"/><Relationship Id="rId2"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4" Type="http://schemas.openxmlformats.org/officeDocument/2006/relationships/image" Target="../media/image3.jpeg"/><Relationship Id="rId5" Type="http://schemas.openxmlformats.org/officeDocument/2006/relationships/hyperlink" Target="http://caringambassadors.org/" TargetMode="External"/><Relationship Id="rId6" Type="http://schemas.openxmlformats.org/officeDocument/2006/relationships/hyperlink" Target="http://nvhr.org/" TargetMode="External"/><Relationship Id="rId7" Type="http://schemas.openxmlformats.org/officeDocument/2006/relationships/hyperlink" Target="http://help4hep.org/" TargetMode="External"/><Relationship Id="rId8" Type="http://schemas.openxmlformats.org/officeDocument/2006/relationships/hyperlink" Target="http://www.hcvadvocate.org/" TargetMode="External"/><Relationship Id="rId9" Type="http://schemas.openxmlformats.org/officeDocument/2006/relationships/hyperlink" Target="http://www.liverfoundation.org/support/" TargetMode="External"/><Relationship Id="rId1" Type="http://schemas.openxmlformats.org/officeDocument/2006/relationships/themeOverride" Target="../theme/themeOverride127.xml"/><Relationship Id="rId2"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4" Type="http://schemas.openxmlformats.org/officeDocument/2006/relationships/image" Target="../media/image3.jpeg"/><Relationship Id="rId5" Type="http://schemas.openxmlformats.org/officeDocument/2006/relationships/hyperlink" Target="http://www.hcvguidelines.org/" TargetMode="External"/><Relationship Id="rId6" Type="http://schemas.openxmlformats.org/officeDocument/2006/relationships/hyperlink" Target="http://www.cdc.gov/hepatitis" TargetMode="External"/><Relationship Id="rId7" Type="http://schemas.openxmlformats.org/officeDocument/2006/relationships/hyperlink" Target="http://www.hepatitis.va.gov/" TargetMode="External"/><Relationship Id="rId8" Type="http://schemas.openxmlformats.org/officeDocument/2006/relationships/hyperlink" Target="http://aids.gov/pdf/vhap-workbook-for-stakeholders.pdf" TargetMode="External"/><Relationship Id="rId1" Type="http://schemas.openxmlformats.org/officeDocument/2006/relationships/themeOverride" Target="../theme/themeOverride12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jpeg"/><Relationship Id="rId1" Type="http://schemas.openxmlformats.org/officeDocument/2006/relationships/themeOverride" Target="../theme/themeOverride12.xml"/><Relationship Id="rId2"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4" Type="http://schemas.openxmlformats.org/officeDocument/2006/relationships/image" Target="../media/image1.jpeg"/><Relationship Id="rId5" Type="http://schemas.openxmlformats.org/officeDocument/2006/relationships/hyperlink" Target="http://www.nattc.org/projects/HCV_Home.aspx" TargetMode="External"/><Relationship Id="rId1" Type="http://schemas.openxmlformats.org/officeDocument/2006/relationships/themeOverride" Target="../theme/themeOverride129.x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jpeg"/><Relationship Id="rId1" Type="http://schemas.openxmlformats.org/officeDocument/2006/relationships/themeOverride" Target="../theme/themeOverride13.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jpeg"/><Relationship Id="rId1" Type="http://schemas.openxmlformats.org/officeDocument/2006/relationships/themeOverride" Target="../theme/themeOverride14.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jpeg"/><Relationship Id="rId1" Type="http://schemas.openxmlformats.org/officeDocument/2006/relationships/themeOverride" Target="../theme/themeOverride15.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3.jpeg"/><Relationship Id="rId1" Type="http://schemas.openxmlformats.org/officeDocument/2006/relationships/themeOverride" Target="../theme/themeOverride16.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jpeg"/><Relationship Id="rId1" Type="http://schemas.openxmlformats.org/officeDocument/2006/relationships/themeOverride" Target="../theme/themeOverride17.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jpeg"/><Relationship Id="rId1" Type="http://schemas.openxmlformats.org/officeDocument/2006/relationships/themeOverride" Target="../theme/themeOverride18.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jpe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jpeg"/><Relationship Id="rId1" Type="http://schemas.openxmlformats.org/officeDocument/2006/relationships/themeOverride" Target="../theme/themeOverride19.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3.jpeg"/><Relationship Id="rId1" Type="http://schemas.openxmlformats.org/officeDocument/2006/relationships/themeOverride" Target="../theme/themeOverride20.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jpeg"/><Relationship Id="rId1" Type="http://schemas.openxmlformats.org/officeDocument/2006/relationships/themeOverride" Target="../theme/themeOverride21.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jpeg"/><Relationship Id="rId1" Type="http://schemas.openxmlformats.org/officeDocument/2006/relationships/themeOverride" Target="../theme/themeOverride22.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jpeg"/><Relationship Id="rId1" Type="http://schemas.openxmlformats.org/officeDocument/2006/relationships/themeOverride" Target="../theme/themeOverride23.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jpeg"/><Relationship Id="rId1" Type="http://schemas.openxmlformats.org/officeDocument/2006/relationships/themeOverride" Target="../theme/themeOverride24.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jpeg"/><Relationship Id="rId1" Type="http://schemas.openxmlformats.org/officeDocument/2006/relationships/themeOverride" Target="../theme/themeOverride25.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3.jpeg"/><Relationship Id="rId1" Type="http://schemas.openxmlformats.org/officeDocument/2006/relationships/themeOverride" Target="../theme/themeOverride26.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jpeg"/><Relationship Id="rId1" Type="http://schemas.openxmlformats.org/officeDocument/2006/relationships/themeOverride" Target="../theme/themeOverride27.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3.jpeg"/><Relationship Id="rId1" Type="http://schemas.openxmlformats.org/officeDocument/2006/relationships/themeOverride" Target="../theme/themeOverride28.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hemeOverride" Target="../theme/themeOverride2.x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3.jpeg"/><Relationship Id="rId1" Type="http://schemas.openxmlformats.org/officeDocument/2006/relationships/themeOverride" Target="../theme/themeOverride29.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3.jpeg"/><Relationship Id="rId1" Type="http://schemas.openxmlformats.org/officeDocument/2006/relationships/themeOverride" Target="../theme/themeOverride30.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3.jpeg"/><Relationship Id="rId1" Type="http://schemas.openxmlformats.org/officeDocument/2006/relationships/themeOverride" Target="../theme/themeOverride31.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jpeg"/><Relationship Id="rId1" Type="http://schemas.openxmlformats.org/officeDocument/2006/relationships/themeOverride" Target="../theme/themeOverride32.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jpeg"/><Relationship Id="rId1" Type="http://schemas.openxmlformats.org/officeDocument/2006/relationships/themeOverride" Target="../theme/themeOverride33.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jpeg"/><Relationship Id="rId1" Type="http://schemas.openxmlformats.org/officeDocument/2006/relationships/themeOverride" Target="../theme/themeOverride34.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jpeg"/><Relationship Id="rId1" Type="http://schemas.openxmlformats.org/officeDocument/2006/relationships/themeOverride" Target="../theme/themeOverride35.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3.jpeg"/><Relationship Id="rId1" Type="http://schemas.openxmlformats.org/officeDocument/2006/relationships/themeOverride" Target="../theme/themeOverride36.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3.jpeg"/><Relationship Id="rId1" Type="http://schemas.openxmlformats.org/officeDocument/2006/relationships/themeOverride" Target="../theme/themeOverride37.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3.jpeg"/><Relationship Id="rId1" Type="http://schemas.openxmlformats.org/officeDocument/2006/relationships/themeOverride" Target="../theme/themeOverride38.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jpeg"/><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3.jpeg"/><Relationship Id="rId1" Type="http://schemas.openxmlformats.org/officeDocument/2006/relationships/themeOverride" Target="../theme/themeOverride39.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3.jpeg"/><Relationship Id="rId1" Type="http://schemas.openxmlformats.org/officeDocument/2006/relationships/themeOverride" Target="../theme/themeOverride40.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3.jpeg"/><Relationship Id="rId1" Type="http://schemas.openxmlformats.org/officeDocument/2006/relationships/themeOverride" Target="../theme/themeOverride41.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3.jpeg"/><Relationship Id="rId1" Type="http://schemas.openxmlformats.org/officeDocument/2006/relationships/themeOverride" Target="../theme/themeOverride42.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3.jpeg"/><Relationship Id="rId1" Type="http://schemas.openxmlformats.org/officeDocument/2006/relationships/themeOverride" Target="../theme/themeOverride43.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3.jpeg"/><Relationship Id="rId1" Type="http://schemas.openxmlformats.org/officeDocument/2006/relationships/themeOverride" Target="../theme/themeOverride44.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3.jpeg"/><Relationship Id="rId1" Type="http://schemas.openxmlformats.org/officeDocument/2006/relationships/themeOverride" Target="../theme/themeOverride45.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3.jpeg"/><Relationship Id="rId1" Type="http://schemas.openxmlformats.org/officeDocument/2006/relationships/themeOverride" Target="../theme/themeOverride46.x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image" Target="../media/image3.jpeg"/><Relationship Id="rId1" Type="http://schemas.openxmlformats.org/officeDocument/2006/relationships/themeOverride" Target="../theme/themeOverride47.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3.jpeg"/><Relationship Id="rId1" Type="http://schemas.openxmlformats.org/officeDocument/2006/relationships/themeOverride" Target="../theme/themeOverride48.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jpeg"/><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3.jpeg"/><Relationship Id="rId1" Type="http://schemas.openxmlformats.org/officeDocument/2006/relationships/themeOverride" Target="../theme/themeOverride49.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3.jpeg"/><Relationship Id="rId1" Type="http://schemas.openxmlformats.org/officeDocument/2006/relationships/themeOverride" Target="../theme/themeOverride50.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image" Target="../media/image3.jpeg"/><Relationship Id="rId1" Type="http://schemas.openxmlformats.org/officeDocument/2006/relationships/themeOverride" Target="../theme/themeOverride51.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3.jpeg"/><Relationship Id="rId1" Type="http://schemas.openxmlformats.org/officeDocument/2006/relationships/themeOverride" Target="../theme/themeOverride52.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image" Target="../media/image3.jpeg"/><Relationship Id="rId1" Type="http://schemas.openxmlformats.org/officeDocument/2006/relationships/themeOverride" Target="../theme/themeOverride53.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3.jpeg"/><Relationship Id="rId1" Type="http://schemas.openxmlformats.org/officeDocument/2006/relationships/themeOverride" Target="../theme/themeOverride54.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image" Target="../media/image3.jpeg"/><Relationship Id="rId1" Type="http://schemas.openxmlformats.org/officeDocument/2006/relationships/themeOverride" Target="../theme/themeOverride55.x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3.jpeg"/><Relationship Id="rId5" Type="http://schemas.openxmlformats.org/officeDocument/2006/relationships/image" Target="../media/image10.png"/><Relationship Id="rId1" Type="http://schemas.openxmlformats.org/officeDocument/2006/relationships/themeOverride" Target="../theme/themeOverride56.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image" Target="../media/image3.jpeg"/><Relationship Id="rId5" Type="http://schemas.openxmlformats.org/officeDocument/2006/relationships/hyperlink" Target="http://www.cdc.gov/cdcgrandrounds/pdf/gr-hepc-6-17-2014.pdf" TargetMode="External"/><Relationship Id="rId1" Type="http://schemas.openxmlformats.org/officeDocument/2006/relationships/themeOverride" Target="../theme/themeOverride57.xml"/><Relationship Id="rId2"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image" Target="../media/image3.jpeg"/><Relationship Id="rId5" Type="http://schemas.openxmlformats.org/officeDocument/2006/relationships/hyperlink" Target="http://www.cdc.gov/hepatitis/HCV/GuidelinesC.htm" TargetMode="External"/><Relationship Id="rId1" Type="http://schemas.openxmlformats.org/officeDocument/2006/relationships/themeOverride" Target="../theme/themeOverride58.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jpeg"/><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image" Target="../media/image3.jpeg"/><Relationship Id="rId1" Type="http://schemas.openxmlformats.org/officeDocument/2006/relationships/themeOverride" Target="../theme/themeOverride59.x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3.jpeg"/><Relationship Id="rId5" Type="http://schemas.openxmlformats.org/officeDocument/2006/relationships/image" Target="../media/image11.gif"/><Relationship Id="rId1" Type="http://schemas.openxmlformats.org/officeDocument/2006/relationships/themeOverride" Target="../theme/themeOverride60.x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image" Target="../media/image3.jpeg"/><Relationship Id="rId1" Type="http://schemas.openxmlformats.org/officeDocument/2006/relationships/themeOverride" Target="../theme/themeOverride61.x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image" Target="../media/image3.jpeg"/><Relationship Id="rId5" Type="http://schemas.openxmlformats.org/officeDocument/2006/relationships/hyperlink" Target="http://www.cdc.gov/hepatitis/RiskAssessment/start.html" TargetMode="External"/><Relationship Id="rId6" Type="http://schemas.openxmlformats.org/officeDocument/2006/relationships/hyperlink" Target="http://www.health.state.mn.us/divs/idepc/diseases/hiv/riskassessment" TargetMode="External"/><Relationship Id="rId7" Type="http://schemas.openxmlformats.org/officeDocument/2006/relationships/hyperlink" Target="https://www.health.ny.gov/diseases/communicable/hepatitis/assessment.htm" TargetMode="External"/><Relationship Id="rId1" Type="http://schemas.openxmlformats.org/officeDocument/2006/relationships/themeOverride" Target="../theme/themeOverride62.x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image" Target="../media/image7.jpeg"/><Relationship Id="rId5" Type="http://schemas.openxmlformats.org/officeDocument/2006/relationships/image" Target="../media/image12.png"/><Relationship Id="rId1" Type="http://schemas.openxmlformats.org/officeDocument/2006/relationships/themeOverride" Target="../theme/themeOverride63.xml"/><Relationship Id="rId2"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image" Target="../media/image3.jpeg"/><Relationship Id="rId5" Type="http://schemas.openxmlformats.org/officeDocument/2006/relationships/image" Target="../media/image13.jpeg"/><Relationship Id="rId1" Type="http://schemas.openxmlformats.org/officeDocument/2006/relationships/themeOverride" Target="../theme/themeOverride64.x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image" Target="../media/image3.jpeg"/><Relationship Id="rId1" Type="http://schemas.openxmlformats.org/officeDocument/2006/relationships/themeOverride" Target="../theme/themeOverride65.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image" Target="../media/image3.jpeg"/><Relationship Id="rId5" Type="http://schemas.openxmlformats.org/officeDocument/2006/relationships/image" Target="../media/image14.jpeg"/><Relationship Id="rId1" Type="http://schemas.openxmlformats.org/officeDocument/2006/relationships/themeOverride" Target="../theme/themeOverride66.x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image" Target="../media/image3.jpeg"/><Relationship Id="rId1" Type="http://schemas.openxmlformats.org/officeDocument/2006/relationships/themeOverride" Target="../theme/themeOverride67.x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image" Target="../media/image3.jpeg"/><Relationship Id="rId5" Type="http://schemas.openxmlformats.org/officeDocument/2006/relationships/image" Target="../media/image15.jpeg"/><Relationship Id="rId1" Type="http://schemas.openxmlformats.org/officeDocument/2006/relationships/themeOverride" Target="../theme/themeOverride68.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jpeg"/><Relationship Id="rId1" Type="http://schemas.openxmlformats.org/officeDocument/2006/relationships/themeOverride" Target="../theme/themeOverride6.x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image" Target="../media/image3.jpeg"/><Relationship Id="rId5" Type="http://schemas.openxmlformats.org/officeDocument/2006/relationships/image" Target="../media/image15.jpeg"/><Relationship Id="rId1" Type="http://schemas.openxmlformats.org/officeDocument/2006/relationships/themeOverride" Target="../theme/themeOverride69.x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image" Target="../media/image3.jpeg"/><Relationship Id="rId5" Type="http://schemas.openxmlformats.org/officeDocument/2006/relationships/image" Target="../media/image16.png"/><Relationship Id="rId1" Type="http://schemas.openxmlformats.org/officeDocument/2006/relationships/themeOverride" Target="../theme/themeOverride70.x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image" Target="../media/image3.jpeg"/><Relationship Id="rId5" Type="http://schemas.openxmlformats.org/officeDocument/2006/relationships/image" Target="../media/image17.png"/><Relationship Id="rId1" Type="http://schemas.openxmlformats.org/officeDocument/2006/relationships/themeOverride" Target="../theme/themeOverride71.x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image" Target="../media/image3.jpeg"/><Relationship Id="rId5" Type="http://schemas.openxmlformats.org/officeDocument/2006/relationships/image" Target="../media/image18.png"/><Relationship Id="rId1" Type="http://schemas.openxmlformats.org/officeDocument/2006/relationships/themeOverride" Target="../theme/themeOverride72.x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image" Target="../media/image3.jpeg"/><Relationship Id="rId1" Type="http://schemas.openxmlformats.org/officeDocument/2006/relationships/themeOverride" Target="../theme/themeOverride73.x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image" Target="../media/image3.jpeg"/><Relationship Id="rId1" Type="http://schemas.openxmlformats.org/officeDocument/2006/relationships/themeOverride" Target="../theme/themeOverride74.x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image" Target="../media/image7.jpeg"/><Relationship Id="rId5" Type="http://schemas.openxmlformats.org/officeDocument/2006/relationships/image" Target="../media/image19.jpeg"/><Relationship Id="rId1" Type="http://schemas.openxmlformats.org/officeDocument/2006/relationships/themeOverride" Target="../theme/themeOverride75.xml"/><Relationship Id="rId2"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image" Target="../media/image3.jpeg"/><Relationship Id="rId1" Type="http://schemas.openxmlformats.org/officeDocument/2006/relationships/themeOverride" Target="../theme/themeOverride76.x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image" Target="../media/image3.jpeg"/><Relationship Id="rId5" Type="http://schemas.openxmlformats.org/officeDocument/2006/relationships/image" Target="../media/image20.png"/><Relationship Id="rId1" Type="http://schemas.openxmlformats.org/officeDocument/2006/relationships/themeOverride" Target="../theme/themeOverride77.x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image" Target="../media/image3.jpeg"/><Relationship Id="rId1" Type="http://schemas.openxmlformats.org/officeDocument/2006/relationships/themeOverride" Target="../theme/themeOverride78.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jpeg"/><Relationship Id="rId5" Type="http://schemas.openxmlformats.org/officeDocument/2006/relationships/image" Target="../media/image6.wmf"/><Relationship Id="rId1" Type="http://schemas.openxmlformats.org/officeDocument/2006/relationships/themeOverride" Target="../theme/themeOverride7.xml"/><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image" Target="../media/image3.jpeg"/><Relationship Id="rId5" Type="http://schemas.openxmlformats.org/officeDocument/2006/relationships/image" Target="../media/image21.png"/><Relationship Id="rId1" Type="http://schemas.openxmlformats.org/officeDocument/2006/relationships/themeOverride" Target="../theme/themeOverride79.x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image" Target="../media/image3.jpeg"/><Relationship Id="rId5" Type="http://schemas.openxmlformats.org/officeDocument/2006/relationships/image" Target="../media/image22.png"/><Relationship Id="rId1" Type="http://schemas.openxmlformats.org/officeDocument/2006/relationships/themeOverride" Target="../theme/themeOverride80.x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image" Target="../media/image3.jpeg"/><Relationship Id="rId1" Type="http://schemas.openxmlformats.org/officeDocument/2006/relationships/themeOverride" Target="../theme/themeOverride81.x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image" Target="../media/image3.jpeg"/><Relationship Id="rId5" Type="http://schemas.openxmlformats.org/officeDocument/2006/relationships/image" Target="../media/image23.png"/><Relationship Id="rId1" Type="http://schemas.openxmlformats.org/officeDocument/2006/relationships/themeOverride" Target="../theme/themeOverride82.x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image" Target="../media/image3.jpeg"/><Relationship Id="rId1" Type="http://schemas.openxmlformats.org/officeDocument/2006/relationships/themeOverride" Target="../theme/themeOverride83.x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image" Target="../media/image3.jpeg"/><Relationship Id="rId1" Type="http://schemas.openxmlformats.org/officeDocument/2006/relationships/themeOverride" Target="../theme/themeOverride84.x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image" Target="../media/image3.jpeg"/><Relationship Id="rId1" Type="http://schemas.openxmlformats.org/officeDocument/2006/relationships/themeOverride" Target="../theme/themeOverride85.x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4" Type="http://schemas.openxmlformats.org/officeDocument/2006/relationships/image" Target="../media/image3.jpeg"/><Relationship Id="rId1" Type="http://schemas.openxmlformats.org/officeDocument/2006/relationships/themeOverride" Target="../theme/themeOverride86.xml"/><Relationship Id="rId2"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image" Target="../media/image3.jpeg"/><Relationship Id="rId1" Type="http://schemas.openxmlformats.org/officeDocument/2006/relationships/themeOverride" Target="../theme/themeOverride87.xml"/><Relationship Id="rId2"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image" Target="../media/image3.jpeg"/><Relationship Id="rId1" Type="http://schemas.openxmlformats.org/officeDocument/2006/relationships/themeOverride" Target="../theme/themeOverride88.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jpeg"/><Relationship Id="rId5" Type="http://schemas.openxmlformats.org/officeDocument/2006/relationships/image" Target="../media/image8.gif"/><Relationship Id="rId1" Type="http://schemas.openxmlformats.org/officeDocument/2006/relationships/themeOverride" Target="../theme/themeOverride8.xml"/><Relationship Id="rId2"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4" Type="http://schemas.openxmlformats.org/officeDocument/2006/relationships/image" Target="../media/image3.jpeg"/><Relationship Id="rId1" Type="http://schemas.openxmlformats.org/officeDocument/2006/relationships/themeOverride" Target="../theme/themeOverride89.x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4" Type="http://schemas.openxmlformats.org/officeDocument/2006/relationships/image" Target="../media/image3.jpeg"/><Relationship Id="rId5" Type="http://schemas.openxmlformats.org/officeDocument/2006/relationships/image" Target="../media/image24.png"/><Relationship Id="rId1" Type="http://schemas.openxmlformats.org/officeDocument/2006/relationships/themeOverride" Target="../theme/themeOverride90.x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4" Type="http://schemas.openxmlformats.org/officeDocument/2006/relationships/image" Target="../media/image3.jpeg"/><Relationship Id="rId5" Type="http://schemas.openxmlformats.org/officeDocument/2006/relationships/image" Target="../media/image25.jpeg"/><Relationship Id="rId1" Type="http://schemas.openxmlformats.org/officeDocument/2006/relationships/themeOverride" Target="../theme/themeOverride91.x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4" Type="http://schemas.openxmlformats.org/officeDocument/2006/relationships/image" Target="../media/image7.jpeg"/><Relationship Id="rId5" Type="http://schemas.openxmlformats.org/officeDocument/2006/relationships/image" Target="../media/image26.jpeg"/><Relationship Id="rId1" Type="http://schemas.openxmlformats.org/officeDocument/2006/relationships/themeOverride" Target="../theme/themeOverride92.xml"/><Relationship Id="rId2"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4" Type="http://schemas.openxmlformats.org/officeDocument/2006/relationships/image" Target="../media/image3.jpeg"/><Relationship Id="rId1" Type="http://schemas.openxmlformats.org/officeDocument/2006/relationships/themeOverride" Target="../theme/themeOverride93.xml"/><Relationship Id="rId2"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4" Type="http://schemas.openxmlformats.org/officeDocument/2006/relationships/image" Target="../media/image3.jpeg"/><Relationship Id="rId5" Type="http://schemas.openxmlformats.org/officeDocument/2006/relationships/hyperlink" Target="http://www.integration.samhsa.gov/clinical-practice/SBIRT" TargetMode="External"/><Relationship Id="rId6" Type="http://schemas.openxmlformats.org/officeDocument/2006/relationships/hyperlink" Target="http://my.ireta.org/ATTC" TargetMode="External"/><Relationship Id="rId1" Type="http://schemas.openxmlformats.org/officeDocument/2006/relationships/themeOverride" Target="../theme/themeOverride94.xml"/><Relationship Id="rId2"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4" Type="http://schemas.openxmlformats.org/officeDocument/2006/relationships/image" Target="../media/image3.jpeg"/><Relationship Id="rId1" Type="http://schemas.openxmlformats.org/officeDocument/2006/relationships/themeOverride" Target="../theme/themeOverride95.xml"/><Relationship Id="rId2"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4" Type="http://schemas.openxmlformats.org/officeDocument/2006/relationships/image" Target="../media/image3.jpeg"/><Relationship Id="rId1" Type="http://schemas.openxmlformats.org/officeDocument/2006/relationships/themeOverride" Target="../theme/themeOverride96.x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4" Type="http://schemas.openxmlformats.org/officeDocument/2006/relationships/image" Target="../media/image3.jpeg"/><Relationship Id="rId1" Type="http://schemas.openxmlformats.org/officeDocument/2006/relationships/themeOverride" Target="../theme/themeOverride97.xml"/><Relationship Id="rId2"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4" Type="http://schemas.openxmlformats.org/officeDocument/2006/relationships/image" Target="../media/image3.jpeg"/><Relationship Id="rId1" Type="http://schemas.openxmlformats.org/officeDocument/2006/relationships/themeOverride" Target="../theme/themeOverride98.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64197" name="Picture 5" descr="C:\Users\owner\AppData\Local\Microsoft\Windows\Temporary Internet Files\Content.IE5\3JYUY5DR\business-people-group[1].jp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3275529" y="2724912"/>
            <a:ext cx="2683443" cy="1945942"/>
          </a:xfrm>
          <a:prstGeom prst="rect">
            <a:avLst/>
          </a:prstGeom>
          <a:noFill/>
        </p:spPr>
      </p:pic>
      <p:sp>
        <p:nvSpPr>
          <p:cNvPr id="2" name="Title 1"/>
          <p:cNvSpPr>
            <a:spLocks noGrp="1"/>
          </p:cNvSpPr>
          <p:nvPr>
            <p:ph type="ctrTitle"/>
          </p:nvPr>
        </p:nvSpPr>
        <p:spPr>
          <a:xfrm>
            <a:off x="1" y="1426464"/>
            <a:ext cx="9143999" cy="1749443"/>
          </a:xfrm>
        </p:spPr>
        <p:txBody>
          <a:bodyPr>
            <a:noAutofit/>
          </a:bodyPr>
          <a:lstStyle/>
          <a:p>
            <a:r>
              <a:rPr lang="en-US" sz="3600" b="1" dirty="0" smtClean="0">
                <a:solidFill>
                  <a:srgbClr val="003366"/>
                </a:solidFill>
                <a:latin typeface="Arial"/>
                <a:cs typeface="Arial"/>
              </a:rPr>
              <a:t>Increasing Hepatitis C Knowledge for Behavioral Health and Medical Providers</a:t>
            </a:r>
            <a:endParaRPr lang="en-US" sz="3600" b="1" dirty="0">
              <a:solidFill>
                <a:srgbClr val="003366"/>
              </a:solidFill>
              <a:latin typeface="Arial"/>
              <a:cs typeface="Arial"/>
            </a:endParaRPr>
          </a:p>
        </p:txBody>
      </p:sp>
      <p:sp>
        <p:nvSpPr>
          <p:cNvPr id="4" name="Slide Number Placeholder 4"/>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41481498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5800" y="678876"/>
            <a:ext cx="7848600" cy="838200"/>
          </a:xfrm>
        </p:spPr>
        <p:txBody>
          <a:bodyPr>
            <a:normAutofit/>
          </a:bodyPr>
          <a:lstStyle/>
          <a:p>
            <a:r>
              <a:rPr lang="en-US" b="1" dirty="0" smtClean="0">
                <a:solidFill>
                  <a:srgbClr val="003366"/>
                </a:solidFill>
              </a:rPr>
              <a:t>Hepatitis C Burden</a:t>
            </a:r>
            <a:endParaRPr lang="en-US" b="1" dirty="0">
              <a:solidFill>
                <a:srgbClr val="003366"/>
              </a:solidFill>
            </a:endParaRPr>
          </a:p>
        </p:txBody>
      </p:sp>
      <p:sp>
        <p:nvSpPr>
          <p:cNvPr id="3" name="Content Placeholder 2"/>
          <p:cNvSpPr>
            <a:spLocks noGrp="1"/>
          </p:cNvSpPr>
          <p:nvPr>
            <p:ph idx="1"/>
          </p:nvPr>
        </p:nvSpPr>
        <p:spPr>
          <a:xfrm>
            <a:off x="395288" y="1534393"/>
            <a:ext cx="8367712" cy="4800600"/>
          </a:xfrm>
        </p:spPr>
        <p:txBody>
          <a:bodyPr>
            <a:normAutofit/>
          </a:bodyPr>
          <a:lstStyle/>
          <a:p>
            <a:pPr lvl="0">
              <a:spcAft>
                <a:spcPts val="1800"/>
              </a:spcAft>
            </a:pPr>
            <a:r>
              <a:rPr lang="en-US" sz="2800" dirty="0" smtClean="0"/>
              <a:t>Hepatitis C virus (HCV) infection is the </a:t>
            </a:r>
            <a:r>
              <a:rPr lang="en-US" sz="2800" dirty="0" smtClean="0">
                <a:solidFill>
                  <a:schemeClr val="accent1"/>
                </a:solidFill>
              </a:rPr>
              <a:t>leading cause </a:t>
            </a:r>
            <a:r>
              <a:rPr lang="en-US" sz="2800" dirty="0" smtClean="0"/>
              <a:t>of cirrhosis, liver cancer, and liver transplantation.</a:t>
            </a:r>
          </a:p>
          <a:p>
            <a:pPr lvl="0">
              <a:spcAft>
                <a:spcPts val="1800"/>
              </a:spcAft>
            </a:pPr>
            <a:r>
              <a:rPr lang="en-US" sz="2800" dirty="0" smtClean="0"/>
              <a:t>At least </a:t>
            </a:r>
            <a:r>
              <a:rPr lang="en-US" sz="2800" dirty="0" smtClean="0">
                <a:solidFill>
                  <a:schemeClr val="accent1"/>
                </a:solidFill>
              </a:rPr>
              <a:t>2.7 million persons </a:t>
            </a:r>
            <a:r>
              <a:rPr lang="en-US" sz="2800" dirty="0" smtClean="0"/>
              <a:t>in the US living with HCV today, </a:t>
            </a:r>
            <a:r>
              <a:rPr lang="en-US" sz="2800" dirty="0" smtClean="0">
                <a:solidFill>
                  <a:schemeClr val="accent1"/>
                </a:solidFill>
              </a:rPr>
              <a:t>75% were born between 1945 and 1965</a:t>
            </a:r>
            <a:r>
              <a:rPr lang="en-US" sz="2800" dirty="0" smtClean="0"/>
              <a:t> and are unaware of their infection</a:t>
            </a:r>
          </a:p>
          <a:p>
            <a:pPr>
              <a:spcAft>
                <a:spcPts val="1800"/>
              </a:spcAft>
            </a:pPr>
            <a:r>
              <a:rPr lang="en-US" sz="2800" dirty="0" smtClean="0"/>
              <a:t>Up to </a:t>
            </a:r>
            <a:r>
              <a:rPr lang="en-US" sz="2800" dirty="0" smtClean="0">
                <a:solidFill>
                  <a:schemeClr val="accent1"/>
                </a:solidFill>
              </a:rPr>
              <a:t>37% (900,000) of infected people in the United States will die from HCV-related complications </a:t>
            </a:r>
            <a:r>
              <a:rPr lang="en-US" sz="2800" dirty="0" smtClean="0"/>
              <a:t>if untreated.</a:t>
            </a:r>
          </a:p>
        </p:txBody>
      </p:sp>
      <p:sp>
        <p:nvSpPr>
          <p:cNvPr id="5"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10</a:t>
            </a:fld>
            <a:endParaRPr lang="en-US">
              <a:solidFill>
                <a:srgbClr val="000000"/>
              </a:solidFill>
            </a:endParaRPr>
          </a:p>
        </p:txBody>
      </p:sp>
      <p:sp>
        <p:nvSpPr>
          <p:cNvPr id="6" name="TextBox 5"/>
          <p:cNvSpPr txBox="1"/>
          <p:nvPr/>
        </p:nvSpPr>
        <p:spPr>
          <a:xfrm>
            <a:off x="0" y="6467455"/>
            <a:ext cx="6553200" cy="400110"/>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a:t>
            </a:r>
            <a:r>
              <a:rPr lang="en-US" sz="1000" dirty="0" smtClean="0">
                <a:solidFill>
                  <a:srgbClr val="000000"/>
                </a:solidFill>
                <a:latin typeface="Arial" panose="020B0604020202020204" pitchFamily="34" charset="0"/>
                <a:cs typeface="Arial" panose="020B0604020202020204" pitchFamily="34" charset="0"/>
              </a:rPr>
              <a:t>: Ward, J.W. (2014). The Epidemiology of hepatitis C How Did We Get Here? Available at: </a:t>
            </a:r>
            <a:r>
              <a:rPr lang="en-US" sz="1000" dirty="0" smtClean="0">
                <a:solidFill>
                  <a:srgbClr val="000000"/>
                </a:solidFill>
                <a:latin typeface="Arial" panose="020B0604020202020204" pitchFamily="34" charset="0"/>
                <a:cs typeface="Arial" panose="020B0604020202020204" pitchFamily="34" charset="0"/>
                <a:hlinkClick r:id="rId5"/>
              </a:rPr>
              <a:t>http://www.cdc.gov/cdcgrandrounds/pdf/gr-hepc-6-17-2014.pdf</a:t>
            </a:r>
            <a:r>
              <a:rPr lang="en-US" sz="1000" dirty="0" smtClean="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89036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468"/>
            <a:ext cx="9144000" cy="874713"/>
          </a:xfrm>
        </p:spPr>
        <p:txBody>
          <a:bodyPr/>
          <a:lstStyle/>
          <a:p>
            <a:r>
              <a:rPr lang="en-US" b="1" dirty="0" smtClean="0">
                <a:solidFill>
                  <a:srgbClr val="003366"/>
                </a:solidFill>
              </a:rPr>
              <a:t>Treatment Markers &amp; Benefits</a:t>
            </a:r>
            <a:endParaRPr lang="en-US" b="1" dirty="0">
              <a:solidFill>
                <a:srgbClr val="003366"/>
              </a:solidFill>
            </a:endParaRPr>
          </a:p>
        </p:txBody>
      </p:sp>
      <p:sp>
        <p:nvSpPr>
          <p:cNvPr id="3" name="Content Placeholder 2"/>
          <p:cNvSpPr>
            <a:spLocks noGrp="1"/>
          </p:cNvSpPr>
          <p:nvPr>
            <p:ph idx="1"/>
          </p:nvPr>
        </p:nvSpPr>
        <p:spPr>
          <a:xfrm>
            <a:off x="709862" y="1787238"/>
            <a:ext cx="6035322" cy="4791692"/>
          </a:xfrm>
        </p:spPr>
        <p:txBody>
          <a:bodyPr>
            <a:normAutofit lnSpcReduction="10000"/>
          </a:bodyPr>
          <a:lstStyle/>
          <a:p>
            <a:pPr marL="228600" indent="-228600">
              <a:spcBef>
                <a:spcPts val="1200"/>
              </a:spcBef>
            </a:pPr>
            <a:r>
              <a:rPr lang="en-US" sz="2800" dirty="0" smtClean="0"/>
              <a:t>Sustained virologic response (SVR) 12 weeks after treatment completion, (</a:t>
            </a:r>
            <a:r>
              <a:rPr lang="en-US" sz="2800" dirty="0" smtClean="0">
                <a:solidFill>
                  <a:schemeClr val="accent1"/>
                </a:solidFill>
              </a:rPr>
              <a:t>no virus detected</a:t>
            </a:r>
            <a:r>
              <a:rPr lang="en-US" sz="2800" dirty="0" smtClean="0"/>
              <a:t>) means cure</a:t>
            </a:r>
          </a:p>
          <a:p>
            <a:pPr marL="228600" indent="-228600">
              <a:spcBef>
                <a:spcPts val="1200"/>
              </a:spcBef>
            </a:pPr>
            <a:r>
              <a:rPr lang="en-US" sz="2800" dirty="0" smtClean="0"/>
              <a:t>Reduction in liver failure, liver cancer, and  liver-related deaths</a:t>
            </a:r>
          </a:p>
          <a:p>
            <a:pPr marL="228600" indent="-228600">
              <a:spcBef>
                <a:spcPts val="1200"/>
              </a:spcBef>
            </a:pPr>
            <a:r>
              <a:rPr lang="en-US" sz="2800" dirty="0" smtClean="0"/>
              <a:t>Oral therapies</a:t>
            </a:r>
          </a:p>
          <a:p>
            <a:pPr marL="228600" indent="-228600">
              <a:spcBef>
                <a:spcPts val="1200"/>
              </a:spcBef>
            </a:pPr>
            <a:r>
              <a:rPr lang="en-US" sz="2800" dirty="0" smtClean="0"/>
              <a:t>HCV therapy is </a:t>
            </a:r>
            <a:r>
              <a:rPr lang="en-US" sz="2800" dirty="0" smtClean="0">
                <a:solidFill>
                  <a:schemeClr val="accent1"/>
                </a:solidFill>
              </a:rPr>
              <a:t>shorter duration </a:t>
            </a:r>
            <a:r>
              <a:rPr lang="en-US" sz="2800" dirty="0" smtClean="0"/>
              <a:t>(8-24 weeks)</a:t>
            </a:r>
          </a:p>
          <a:p>
            <a:pPr marL="228600" indent="-228600">
              <a:spcBef>
                <a:spcPts val="1200"/>
              </a:spcBef>
            </a:pPr>
            <a:r>
              <a:rPr lang="en-US" sz="2800" dirty="0" smtClean="0"/>
              <a:t>Increased treatment </a:t>
            </a:r>
            <a:r>
              <a:rPr lang="en-US" sz="2800" dirty="0" smtClean="0">
                <a:solidFill>
                  <a:schemeClr val="accent1"/>
                </a:solidFill>
              </a:rPr>
              <a:t>tolerability</a:t>
            </a:r>
          </a:p>
          <a:p>
            <a:pPr marL="581025">
              <a:buNone/>
            </a:pPr>
            <a:endParaRPr lang="en-US" sz="30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100</a:t>
            </a:fld>
            <a:endParaRPr lang="en-US" dirty="0">
              <a:solidFill>
                <a:srgbClr val="000000"/>
              </a:solidFill>
            </a:endParaRPr>
          </a:p>
        </p:txBody>
      </p:sp>
      <p:sp>
        <p:nvSpPr>
          <p:cNvPr id="5" name="Rectangle 4"/>
          <p:cNvSpPr/>
          <p:nvPr/>
        </p:nvSpPr>
        <p:spPr>
          <a:xfrm rot="20319067">
            <a:off x="6496048" y="3038801"/>
            <a:ext cx="2103755" cy="923330"/>
          </a:xfrm>
          <a:prstGeom prst="rect">
            <a:avLst/>
          </a:prstGeom>
          <a:noFill/>
          <a:ln>
            <a:solidFill>
              <a:schemeClr val="accent6">
                <a:lumMod val="50000"/>
              </a:schemeClr>
            </a:solidFill>
          </a:ln>
          <a:effectLst>
            <a:innerShdw blurRad="63500" dist="50800" dir="18900000">
              <a:prstClr val="black">
                <a:alpha val="50000"/>
              </a:prstClr>
            </a:innerShdw>
          </a:effectLst>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CURE!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4533538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1013"/>
            <a:ext cx="8763000" cy="773876"/>
          </a:xfrm>
        </p:spPr>
        <p:txBody>
          <a:bodyPr>
            <a:normAutofit/>
          </a:bodyPr>
          <a:lstStyle/>
          <a:p>
            <a:r>
              <a:rPr lang="en-US" b="1" dirty="0" smtClean="0">
                <a:solidFill>
                  <a:srgbClr val="003366"/>
                </a:solidFill>
              </a:rPr>
              <a:t>Treatment Recommendations</a:t>
            </a:r>
            <a:endParaRPr lang="en-US" b="1" dirty="0">
              <a:solidFill>
                <a:srgbClr val="003366"/>
              </a:solidFill>
            </a:endParaRPr>
          </a:p>
        </p:txBody>
      </p:sp>
      <p:sp>
        <p:nvSpPr>
          <p:cNvPr id="3" name="Content Placeholder 2"/>
          <p:cNvSpPr>
            <a:spLocks noGrp="1"/>
          </p:cNvSpPr>
          <p:nvPr>
            <p:ph idx="1"/>
          </p:nvPr>
        </p:nvSpPr>
        <p:spPr>
          <a:xfrm>
            <a:off x="431074" y="1711234"/>
            <a:ext cx="8255726" cy="4110018"/>
          </a:xfrm>
        </p:spPr>
        <p:txBody>
          <a:bodyPr>
            <a:noAutofit/>
          </a:bodyPr>
          <a:lstStyle/>
          <a:p>
            <a:pPr marL="231775" indent="-231775">
              <a:spcBef>
                <a:spcPts val="0"/>
              </a:spcBef>
              <a:spcAft>
                <a:spcPts val="1800"/>
              </a:spcAft>
            </a:pPr>
            <a:r>
              <a:rPr lang="en-US" sz="2400" dirty="0" smtClean="0"/>
              <a:t>Immediate treatment is </a:t>
            </a:r>
            <a:r>
              <a:rPr lang="en-US" sz="2400" dirty="0" smtClean="0">
                <a:solidFill>
                  <a:schemeClr val="accent1"/>
                </a:solidFill>
              </a:rPr>
              <a:t>assigned the highest priority </a:t>
            </a:r>
            <a:r>
              <a:rPr lang="en-US" sz="2400" dirty="0" smtClean="0"/>
              <a:t>for those patients with advanced fibrosis (F3), those with compensated cirrhosis (F4), liver transplant recipients, and patients with severe </a:t>
            </a:r>
            <a:r>
              <a:rPr lang="en-US" sz="2400" dirty="0" err="1" smtClean="0"/>
              <a:t>extrahepatic</a:t>
            </a:r>
            <a:r>
              <a:rPr lang="en-US" sz="2400" dirty="0" smtClean="0"/>
              <a:t> hepatitis C </a:t>
            </a:r>
          </a:p>
          <a:p>
            <a:pPr marL="231775" indent="-231775">
              <a:spcBef>
                <a:spcPts val="0"/>
              </a:spcBef>
              <a:spcAft>
                <a:spcPts val="1800"/>
              </a:spcAft>
            </a:pPr>
            <a:r>
              <a:rPr lang="en-US" sz="2400" dirty="0"/>
              <a:t>Transmission can be </a:t>
            </a:r>
            <a:r>
              <a:rPr lang="en-US" sz="2400" dirty="0">
                <a:solidFill>
                  <a:schemeClr val="accent1"/>
                </a:solidFill>
              </a:rPr>
              <a:t>interrupted by treating those engaging in risk behavior</a:t>
            </a:r>
            <a:r>
              <a:rPr lang="en-US" sz="2400" dirty="0"/>
              <a:t> (PWID, MSM)</a:t>
            </a:r>
          </a:p>
          <a:p>
            <a:pPr marL="231775" indent="-231775">
              <a:spcBef>
                <a:spcPts val="0"/>
              </a:spcBef>
              <a:spcAft>
                <a:spcPts val="1800"/>
              </a:spcAft>
            </a:pPr>
            <a:r>
              <a:rPr lang="en-US" sz="2400" dirty="0" smtClean="0"/>
              <a:t>Evidence </a:t>
            </a:r>
            <a:r>
              <a:rPr lang="en-US" sz="2400" dirty="0"/>
              <a:t>clearly supports </a:t>
            </a:r>
            <a:r>
              <a:rPr lang="en-US" sz="2400" dirty="0">
                <a:solidFill>
                  <a:srgbClr val="4F81BD"/>
                </a:solidFill>
              </a:rPr>
              <a:t>treatment in all </a:t>
            </a:r>
            <a:r>
              <a:rPr lang="en-US" sz="2400" dirty="0" smtClean="0">
                <a:solidFill>
                  <a:srgbClr val="4F81BD"/>
                </a:solidFill>
              </a:rPr>
              <a:t>HCV infected </a:t>
            </a:r>
            <a:r>
              <a:rPr lang="en-US" sz="2400" dirty="0">
                <a:solidFill>
                  <a:srgbClr val="4F81BD"/>
                </a:solidFill>
              </a:rPr>
              <a:t>persons </a:t>
            </a:r>
            <a:r>
              <a:rPr lang="en-US" sz="2400" dirty="0" smtClean="0"/>
              <a:t>(life expectancy &gt;12 </a:t>
            </a:r>
            <a:r>
              <a:rPr lang="en-US" sz="2400" dirty="0"/>
              <a:t>months)</a:t>
            </a:r>
          </a:p>
          <a:p>
            <a:pPr marL="231775" indent="-231775">
              <a:spcBef>
                <a:spcPts val="0"/>
              </a:spcBef>
              <a:spcAft>
                <a:spcPts val="1800"/>
              </a:spcAft>
            </a:pPr>
            <a:r>
              <a:rPr lang="en-US" sz="2400" dirty="0" smtClean="0"/>
              <a:t>Payers should not deny treatment to anyone</a:t>
            </a:r>
            <a:r>
              <a:rPr lang="en-US" sz="2400" dirty="0" smtClean="0">
                <a:solidFill>
                  <a:srgbClr val="4F81BD"/>
                </a:solidFill>
              </a:rPr>
              <a:t> </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101</a:t>
            </a:fld>
            <a:endParaRPr lang="en-US" dirty="0">
              <a:solidFill>
                <a:srgbClr val="000000"/>
              </a:solidFill>
            </a:endParaRPr>
          </a:p>
        </p:txBody>
      </p:sp>
      <p:sp>
        <p:nvSpPr>
          <p:cNvPr id="6" name="TextBox 5"/>
          <p:cNvSpPr txBox="1"/>
          <p:nvPr/>
        </p:nvSpPr>
        <p:spPr>
          <a:xfrm>
            <a:off x="-10160" y="6282789"/>
            <a:ext cx="7959436"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SOURCES: </a:t>
            </a:r>
            <a:r>
              <a:rPr lang="en-US" sz="1000" dirty="0" smtClean="0">
                <a:solidFill>
                  <a:srgbClr val="000000"/>
                </a:solidFill>
                <a:latin typeface="Arial" panose="020B0604020202020204" pitchFamily="34" charset="0"/>
                <a:cs typeface="Arial" panose="020B0604020202020204" pitchFamily="34" charset="0"/>
              </a:rPr>
              <a:t>AASLD, IDSA. (2014). </a:t>
            </a:r>
            <a:r>
              <a:rPr lang="en-US" sz="1000" i="1" dirty="0" smtClean="0">
                <a:solidFill>
                  <a:srgbClr val="000000"/>
                </a:solidFill>
                <a:latin typeface="Arial" panose="020B0604020202020204" pitchFamily="34" charset="0"/>
                <a:cs typeface="Arial" panose="020B0604020202020204" pitchFamily="34" charset="0"/>
              </a:rPr>
              <a:t>Recommendations for Testing, Managing, and Treating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Hepatitis C, Accessed April 14 2015,</a:t>
            </a:r>
            <a:r>
              <a:rPr lang="en-US" sz="1000"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hlinkClick r:id="rId5"/>
              </a:rPr>
              <a:t>http</a:t>
            </a:r>
            <a:r>
              <a:rPr lang="en-US" sz="1000" dirty="0">
                <a:solidFill>
                  <a:srgbClr val="000000"/>
                </a:solidFill>
                <a:latin typeface="Arial" panose="020B0604020202020204" pitchFamily="34" charset="0"/>
                <a:cs typeface="Arial" panose="020B0604020202020204" pitchFamily="34" charset="0"/>
                <a:hlinkClick r:id="rId5"/>
              </a:rPr>
              <a:t>://</a:t>
            </a:r>
            <a:r>
              <a:rPr lang="en-US" sz="1000" dirty="0" smtClean="0">
                <a:solidFill>
                  <a:srgbClr val="000000"/>
                </a:solidFill>
                <a:latin typeface="Arial" panose="020B0604020202020204" pitchFamily="34" charset="0"/>
                <a:cs typeface="Arial" panose="020B0604020202020204" pitchFamily="34" charset="0"/>
                <a:hlinkClick r:id="rId5"/>
              </a:rPr>
              <a:t>hcvguidelines.org/full-report/when-and-whom-initiate-hcv-therapy</a:t>
            </a:r>
            <a:r>
              <a:rPr lang="en-US" sz="1000" dirty="0" smtClean="0">
                <a:solidFill>
                  <a:srgbClr val="000000"/>
                </a:solidFill>
                <a:latin typeface="Arial" panose="020B0604020202020204" pitchFamily="34" charset="0"/>
                <a:cs typeface="Arial" panose="020B0604020202020204" pitchFamily="34" charset="0"/>
              </a:rPr>
              <a:t>.;</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AASLD Position on Treating Patients with Chronic Hepatitis C, </a:t>
            </a:r>
            <a:r>
              <a:rPr lang="en-US" sz="1000" u="sng" kern="0" dirty="0" smtClean="0">
                <a:solidFill>
                  <a:srgbClr val="000000"/>
                </a:solidFill>
                <a:latin typeface="Arial" panose="020B0604020202020204" pitchFamily="34" charset="0"/>
                <a:cs typeface="Arial" panose="020B0604020202020204" pitchFamily="34" charset="0"/>
                <a:hlinkClick r:id=""/>
              </a:rPr>
              <a:t>http://www.aasld.org/aasld-position-treating-patients-chronic-hcv</a:t>
            </a:r>
            <a:r>
              <a:rPr lang="en-US" sz="1000" u="sng" kern="0" dirty="0" smtClean="0">
                <a:solidFill>
                  <a:srgbClr val="000000"/>
                </a:solidFill>
                <a:latin typeface="Arial" panose="020B0604020202020204" pitchFamily="34" charset="0"/>
                <a:cs typeface="Arial" panose="020B0604020202020204" pitchFamily="34" charset="0"/>
              </a:rPr>
              <a:t>.</a:t>
            </a:r>
            <a:r>
              <a:rPr lang="en-US" sz="1000" kern="0" dirty="0" smtClean="0">
                <a:solidFill>
                  <a:srgbClr val="000000"/>
                </a:solidFill>
                <a:latin typeface="Arial" panose="020B0604020202020204" pitchFamily="34" charset="0"/>
                <a:cs typeface="Arial" panose="020B0604020202020204" pitchFamily="34" charset="0"/>
              </a:rPr>
              <a:t> </a:t>
            </a:r>
            <a:endParaRPr lang="en-US" sz="1000" b="1"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4743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1013"/>
            <a:ext cx="7772400" cy="773876"/>
          </a:xfrm>
        </p:spPr>
        <p:txBody>
          <a:bodyPr>
            <a:normAutofit/>
          </a:bodyPr>
          <a:lstStyle/>
          <a:p>
            <a:r>
              <a:rPr lang="en-US" b="1" dirty="0" smtClean="0">
                <a:solidFill>
                  <a:srgbClr val="003366"/>
                </a:solidFill>
              </a:rPr>
              <a:t>Treatment Restrictions</a:t>
            </a:r>
            <a:endParaRPr lang="en-US" b="1" dirty="0">
              <a:solidFill>
                <a:srgbClr val="003366"/>
              </a:solidFill>
            </a:endParaRPr>
          </a:p>
        </p:txBody>
      </p:sp>
      <p:sp>
        <p:nvSpPr>
          <p:cNvPr id="3" name="Content Placeholder 2"/>
          <p:cNvSpPr>
            <a:spLocks noGrp="1"/>
          </p:cNvSpPr>
          <p:nvPr>
            <p:ph idx="1"/>
          </p:nvPr>
        </p:nvSpPr>
        <p:spPr>
          <a:xfrm>
            <a:off x="444137" y="1534888"/>
            <a:ext cx="8490858" cy="5186587"/>
          </a:xfrm>
        </p:spPr>
        <p:txBody>
          <a:bodyPr>
            <a:normAutofit fontScale="92500" lnSpcReduction="20000"/>
          </a:bodyPr>
          <a:lstStyle/>
          <a:p>
            <a:pPr marL="231775" indent="-231775">
              <a:lnSpc>
                <a:spcPct val="120000"/>
              </a:lnSpc>
              <a:spcBef>
                <a:spcPts val="0"/>
              </a:spcBef>
              <a:spcAft>
                <a:spcPts val="600"/>
              </a:spcAft>
            </a:pPr>
            <a:r>
              <a:rPr lang="en-US" sz="2800" dirty="0" smtClean="0"/>
              <a:t>Medications are costly ($64,000 to $189,000 per treatment course*)</a:t>
            </a:r>
          </a:p>
          <a:p>
            <a:pPr marL="231775" indent="-231775">
              <a:lnSpc>
                <a:spcPct val="120000"/>
              </a:lnSpc>
              <a:spcBef>
                <a:spcPts val="0"/>
              </a:spcBef>
              <a:spcAft>
                <a:spcPts val="600"/>
              </a:spcAft>
            </a:pPr>
            <a:r>
              <a:rPr lang="en-US" sz="2800" dirty="0" smtClean="0"/>
              <a:t>Many payers (United Health Care, Anthem (</a:t>
            </a:r>
            <a:r>
              <a:rPr lang="en-US" sz="2800" dirty="0" err="1" smtClean="0"/>
              <a:t>Wellpoint</a:t>
            </a:r>
            <a:r>
              <a:rPr lang="en-US" sz="2800" dirty="0" smtClean="0"/>
              <a:t>), and 30 state Medicaid programs) restrict who they will cover:</a:t>
            </a:r>
          </a:p>
          <a:p>
            <a:pPr marL="796925" lvl="1" indent="-222250">
              <a:lnSpc>
                <a:spcPct val="120000"/>
              </a:lnSpc>
              <a:spcBef>
                <a:spcPts val="0"/>
              </a:spcBef>
              <a:spcAft>
                <a:spcPts val="600"/>
              </a:spcAft>
            </a:pPr>
            <a:r>
              <a:rPr lang="en-US" dirty="0" smtClean="0">
                <a:solidFill>
                  <a:srgbClr val="003366"/>
                </a:solidFill>
              </a:rPr>
              <a:t>Many say patient must have F3 or F4 (advanced fibrosis or cirrhosis)</a:t>
            </a:r>
          </a:p>
          <a:p>
            <a:pPr marL="796925" lvl="1" indent="-222250">
              <a:lnSpc>
                <a:spcPct val="120000"/>
              </a:lnSpc>
              <a:spcBef>
                <a:spcPts val="0"/>
              </a:spcBef>
              <a:spcAft>
                <a:spcPts val="600"/>
              </a:spcAft>
            </a:pPr>
            <a:r>
              <a:rPr lang="en-US" dirty="0" smtClean="0">
                <a:solidFill>
                  <a:srgbClr val="003366"/>
                </a:solidFill>
              </a:rPr>
              <a:t>Many say patient must be alcohol and drug free (and some require urine testing)</a:t>
            </a:r>
          </a:p>
          <a:p>
            <a:pPr marL="796925" lvl="1" indent="-222250">
              <a:lnSpc>
                <a:spcPct val="120000"/>
              </a:lnSpc>
              <a:spcBef>
                <a:spcPts val="0"/>
              </a:spcBef>
              <a:spcAft>
                <a:spcPts val="600"/>
              </a:spcAft>
            </a:pPr>
            <a:r>
              <a:rPr lang="en-US" dirty="0" smtClean="0">
                <a:solidFill>
                  <a:srgbClr val="003366"/>
                </a:solidFill>
              </a:rPr>
              <a:t>Many say physician must be hepatitis specialist or have hepatitis treatment experience</a:t>
            </a:r>
          </a:p>
          <a:p>
            <a:pPr marL="3175" lvl="1" indent="-3175">
              <a:spcAft>
                <a:spcPts val="600"/>
              </a:spcAft>
              <a:buNone/>
            </a:pPr>
            <a:r>
              <a:rPr lang="en-US" sz="1500" dirty="0" smtClean="0"/>
              <a:t>*Wholesale acquisition cost</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102</a:t>
            </a:fld>
            <a:endParaRPr lang="en-US" dirty="0">
              <a:solidFill>
                <a:srgbClr val="000000"/>
              </a:solidFill>
            </a:endParaRPr>
          </a:p>
        </p:txBody>
      </p:sp>
    </p:spTree>
    <p:extLst>
      <p:ext uri="{BB962C8B-B14F-4D97-AF65-F5344CB8AC3E}">
        <p14:creationId xmlns:p14="http://schemas.microsoft.com/office/powerpoint/2010/main" val="39384743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1013"/>
            <a:ext cx="7772400" cy="773876"/>
          </a:xfrm>
        </p:spPr>
        <p:txBody>
          <a:bodyPr>
            <a:normAutofit/>
          </a:bodyPr>
          <a:lstStyle/>
          <a:p>
            <a:r>
              <a:rPr lang="en-US" b="1" dirty="0" smtClean="0">
                <a:solidFill>
                  <a:srgbClr val="003366"/>
                </a:solidFill>
              </a:rPr>
              <a:t>Treatment Resources</a:t>
            </a:r>
            <a:endParaRPr lang="en-US" b="1" dirty="0">
              <a:solidFill>
                <a:srgbClr val="003366"/>
              </a:solidFill>
            </a:endParaRPr>
          </a:p>
        </p:txBody>
      </p:sp>
      <p:sp>
        <p:nvSpPr>
          <p:cNvPr id="3" name="Content Placeholder 2"/>
          <p:cNvSpPr>
            <a:spLocks noGrp="1"/>
          </p:cNvSpPr>
          <p:nvPr>
            <p:ph idx="1"/>
          </p:nvPr>
        </p:nvSpPr>
        <p:spPr>
          <a:xfrm>
            <a:off x="504092" y="1676399"/>
            <a:ext cx="8182708" cy="4679951"/>
          </a:xfrm>
        </p:spPr>
        <p:txBody>
          <a:bodyPr>
            <a:normAutofit/>
          </a:bodyPr>
          <a:lstStyle/>
          <a:p>
            <a:pPr marL="231775" indent="-231775">
              <a:lnSpc>
                <a:spcPct val="120000"/>
              </a:lnSpc>
              <a:spcBef>
                <a:spcPts val="0"/>
              </a:spcBef>
              <a:spcAft>
                <a:spcPts val="600"/>
              </a:spcAft>
            </a:pPr>
            <a:r>
              <a:rPr lang="en-US" sz="2400" dirty="0" smtClean="0"/>
              <a:t>Prices are dropping (discounts) and access may improve</a:t>
            </a:r>
          </a:p>
          <a:p>
            <a:pPr marL="231775" indent="-231775">
              <a:lnSpc>
                <a:spcPct val="120000"/>
              </a:lnSpc>
              <a:spcBef>
                <a:spcPts val="0"/>
              </a:spcBef>
              <a:spcAft>
                <a:spcPts val="600"/>
              </a:spcAft>
            </a:pPr>
            <a:r>
              <a:rPr lang="en-US" sz="2400" dirty="0" smtClean="0"/>
              <a:t>Patient assistance programs</a:t>
            </a:r>
          </a:p>
          <a:p>
            <a:pPr marL="231775" indent="-231775">
              <a:spcAft>
                <a:spcPts val="1200"/>
              </a:spcAft>
            </a:pPr>
            <a:r>
              <a:rPr lang="en-US" sz="2400" dirty="0" smtClean="0"/>
              <a:t>Gilead patient assistance program (“Support Path”) </a:t>
            </a:r>
            <a:r>
              <a:rPr lang="en-US" sz="2000" dirty="0" smtClean="0">
                <a:hlinkClick r:id="rId5"/>
              </a:rPr>
              <a:t>http://www.gilead.com/responsibility/us-patient-access/support%20path%20for%20sovaldi%20and%20harvoni</a:t>
            </a:r>
            <a:r>
              <a:rPr lang="en-US" sz="2000" dirty="0" smtClean="0"/>
              <a:t> </a:t>
            </a:r>
          </a:p>
          <a:p>
            <a:pPr marL="231775" indent="-231775">
              <a:spcAft>
                <a:spcPts val="1200"/>
              </a:spcAft>
            </a:pPr>
            <a:r>
              <a:rPr lang="en-US" sz="2400" dirty="0" err="1" smtClean="0"/>
              <a:t>AbbVie</a:t>
            </a:r>
            <a:r>
              <a:rPr lang="en-US" sz="2400" dirty="0" smtClean="0"/>
              <a:t> patient assistance program (“</a:t>
            </a:r>
            <a:r>
              <a:rPr lang="en-US" sz="2400" dirty="0" err="1" smtClean="0"/>
              <a:t>proCeed</a:t>
            </a:r>
            <a:r>
              <a:rPr lang="en-US" sz="2400" dirty="0" smtClean="0"/>
              <a:t>”) </a:t>
            </a:r>
            <a:r>
              <a:rPr lang="en-US" sz="2000" dirty="0" smtClean="0">
                <a:hlinkClick r:id="rId6"/>
              </a:rPr>
              <a:t>https://www.viekira.com/proceed-program</a:t>
            </a:r>
            <a:r>
              <a:rPr lang="en-US" sz="2000" dirty="0" smtClean="0"/>
              <a:t> </a:t>
            </a:r>
          </a:p>
          <a:p>
            <a:pPr marL="231775" indent="-231775">
              <a:spcAft>
                <a:spcPts val="1200"/>
              </a:spcAft>
            </a:pPr>
            <a:r>
              <a:rPr lang="en-US" sz="2400" dirty="0" smtClean="0"/>
              <a:t>Specialty pharmacies can help doctors and patients obtain medications</a:t>
            </a:r>
            <a:endParaRPr lang="en-US" sz="24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103</a:t>
            </a:fld>
            <a:endParaRPr lang="en-US" dirty="0">
              <a:solidFill>
                <a:srgbClr val="000000"/>
              </a:solidFill>
            </a:endParaRPr>
          </a:p>
        </p:txBody>
      </p:sp>
    </p:spTree>
    <p:extLst>
      <p:ext uri="{BB962C8B-B14F-4D97-AF65-F5344CB8AC3E}">
        <p14:creationId xmlns:p14="http://schemas.microsoft.com/office/powerpoint/2010/main" val="39384743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b="1" dirty="0" smtClean="0">
                <a:solidFill>
                  <a:srgbClr val="003366"/>
                </a:solidFill>
              </a:rPr>
              <a:t>High Priorities for Treatment</a:t>
            </a:r>
            <a:endParaRPr lang="en-US" b="1" dirty="0">
              <a:solidFill>
                <a:srgbClr val="003366"/>
              </a:solidFill>
            </a:endParaRPr>
          </a:p>
        </p:txBody>
      </p:sp>
      <p:sp>
        <p:nvSpPr>
          <p:cNvPr id="5" name="Content Placeholder 2"/>
          <p:cNvSpPr>
            <a:spLocks noGrp="1"/>
          </p:cNvSpPr>
          <p:nvPr>
            <p:ph idx="1"/>
          </p:nvPr>
        </p:nvSpPr>
        <p:spPr>
          <a:xfrm>
            <a:off x="359228"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buNone/>
            </a:pPr>
            <a:r>
              <a:rPr lang="en-US" sz="2200" b="1" dirty="0" smtClean="0">
                <a:solidFill>
                  <a:schemeClr val="accent1"/>
                </a:solidFill>
              </a:rPr>
              <a:t>Highest risk for </a:t>
            </a:r>
            <a:r>
              <a:rPr lang="en-US" sz="2200" b="1" i="1" dirty="0" smtClean="0">
                <a:solidFill>
                  <a:srgbClr val="003366"/>
                </a:solidFill>
              </a:rPr>
              <a:t>severe</a:t>
            </a:r>
            <a:r>
              <a:rPr lang="en-US" sz="2200" b="1" dirty="0" smtClean="0">
                <a:solidFill>
                  <a:srgbClr val="003366"/>
                </a:solidFill>
              </a:rPr>
              <a:t> </a:t>
            </a:r>
            <a:r>
              <a:rPr lang="en-US" sz="2200" b="1" dirty="0" smtClean="0">
                <a:solidFill>
                  <a:schemeClr val="accent1"/>
                </a:solidFill>
              </a:rPr>
              <a:t>complications:</a:t>
            </a:r>
          </a:p>
          <a:p>
            <a:pPr marL="342900" lvl="1" indent="-228600">
              <a:buClr>
                <a:srgbClr val="4F81BD"/>
              </a:buClr>
              <a:buSzPct val="75000"/>
              <a:buFont typeface="Courier New" pitchFamily="49" charset="0"/>
              <a:buChar char="o"/>
            </a:pPr>
            <a:r>
              <a:rPr lang="en-US" sz="2200" dirty="0" smtClean="0"/>
              <a:t>Advanced fibrosis (F3 or F4)</a:t>
            </a:r>
          </a:p>
          <a:p>
            <a:pPr marL="342900" lvl="1" indent="-228600">
              <a:buClr>
                <a:srgbClr val="4F81BD"/>
              </a:buClr>
              <a:buSzPct val="75000"/>
              <a:buFont typeface="Courier New" pitchFamily="49" charset="0"/>
              <a:buChar char="o"/>
            </a:pPr>
            <a:r>
              <a:rPr lang="en-US" sz="2200" dirty="0" smtClean="0"/>
              <a:t>Organ transplant</a:t>
            </a:r>
          </a:p>
          <a:p>
            <a:pPr marL="342900" lvl="1" indent="-228600">
              <a:spcAft>
                <a:spcPts val="0"/>
              </a:spcAft>
              <a:buClr>
                <a:srgbClr val="4F81BD"/>
              </a:buClr>
              <a:buSzPct val="75000"/>
              <a:buFont typeface="Courier New" pitchFamily="49" charset="0"/>
              <a:buChar char="o"/>
            </a:pPr>
            <a:r>
              <a:rPr lang="en-US" sz="2200" dirty="0" smtClean="0"/>
              <a:t>Type 2 or 3 mixed </a:t>
            </a:r>
            <a:r>
              <a:rPr lang="en-US" sz="2200" dirty="0" err="1" smtClean="0"/>
              <a:t>cryoglobulinemia</a:t>
            </a:r>
            <a:r>
              <a:rPr lang="en-US" sz="2200" dirty="0" smtClean="0"/>
              <a:t> with      end-organ manifestations           (</a:t>
            </a:r>
            <a:r>
              <a:rPr lang="en-US" sz="2200" dirty="0" err="1" smtClean="0"/>
              <a:t>eg</a:t>
            </a:r>
            <a:r>
              <a:rPr lang="en-US" sz="2200" dirty="0" smtClean="0"/>
              <a:t>, vasculitis)</a:t>
            </a:r>
          </a:p>
          <a:p>
            <a:pPr marL="342900" lvl="1" indent="-228600">
              <a:spcAft>
                <a:spcPts val="0"/>
              </a:spcAft>
              <a:buClr>
                <a:srgbClr val="4F81BD"/>
              </a:buClr>
              <a:buSzPct val="75000"/>
              <a:buFont typeface="Courier New" pitchFamily="49" charset="0"/>
              <a:buChar char="o"/>
            </a:pPr>
            <a:r>
              <a:rPr lang="en-US" sz="2200" dirty="0" err="1" smtClean="0"/>
              <a:t>Proteinuria</a:t>
            </a:r>
            <a:r>
              <a:rPr lang="en-US" sz="2200" dirty="0" smtClean="0"/>
              <a:t>, </a:t>
            </a:r>
            <a:r>
              <a:rPr lang="en-US" sz="2200" dirty="0" err="1" smtClean="0"/>
              <a:t>nephrotic</a:t>
            </a:r>
            <a:r>
              <a:rPr lang="en-US" sz="2200" dirty="0" smtClean="0"/>
              <a:t> syndrome, or </a:t>
            </a:r>
            <a:r>
              <a:rPr lang="en-US" sz="2200" dirty="0" err="1" smtClean="0"/>
              <a:t>membranoproliferative</a:t>
            </a:r>
            <a:r>
              <a:rPr lang="en-US" sz="2200" dirty="0" smtClean="0"/>
              <a:t> </a:t>
            </a:r>
            <a:r>
              <a:rPr lang="en-US" sz="2200" dirty="0" err="1" smtClean="0"/>
              <a:t>glomerulonephritis</a:t>
            </a:r>
            <a:endParaRPr lang="en-US" sz="2200" dirty="0" smtClean="0"/>
          </a:p>
        </p:txBody>
      </p:sp>
      <p:sp>
        <p:nvSpPr>
          <p:cNvPr id="6" name="Content Placeholder 2"/>
          <p:cNvSpPr txBox="1">
            <a:spLocks/>
          </p:cNvSpPr>
          <p:nvPr/>
        </p:nvSpPr>
        <p:spPr bwMode="auto">
          <a:xfrm>
            <a:off x="4550228" y="1447800"/>
            <a:ext cx="4263736"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defTabSz="914400" fontAlgn="base">
              <a:spcBef>
                <a:spcPts val="528"/>
              </a:spcBef>
              <a:buClr>
                <a:srgbClr val="009999"/>
              </a:buClr>
              <a:buSzPct val="75000"/>
              <a:defRPr/>
            </a:pPr>
            <a:r>
              <a:rPr kumimoji="1" lang="en-US" sz="2200" b="1" kern="0" dirty="0" smtClean="0">
                <a:solidFill>
                  <a:schemeClr val="accent1"/>
                </a:solidFill>
                <a:latin typeface="Arial" panose="020B0604020202020204" pitchFamily="34" charset="0"/>
                <a:cs typeface="Arial" panose="020B0604020202020204" pitchFamily="34" charset="0"/>
              </a:rPr>
              <a:t>Elevated risk for complications:</a:t>
            </a:r>
          </a:p>
          <a:p>
            <a:pPr marL="228600" indent="-228600" defTabSz="914400" fontAlgn="base">
              <a:spcBef>
                <a:spcPts val="528"/>
              </a:spcBef>
              <a:buClr>
                <a:srgbClr val="009999"/>
              </a:buClr>
              <a:buSzPct val="75000"/>
              <a:buFont typeface="Courier New" pitchFamily="49" charset="0"/>
              <a:buChar char="o"/>
              <a:defRPr/>
            </a:pPr>
            <a:r>
              <a:rPr kumimoji="1" lang="en-US" sz="2200" kern="0" dirty="0" smtClean="0">
                <a:solidFill>
                  <a:srgbClr val="000000"/>
                </a:solidFill>
                <a:latin typeface="Arial" panose="020B0604020202020204" pitchFamily="34" charset="0"/>
                <a:cs typeface="Arial" panose="020B0604020202020204" pitchFamily="34" charset="0"/>
              </a:rPr>
              <a:t>Fibrosis (F2)</a:t>
            </a:r>
          </a:p>
          <a:p>
            <a:pPr marL="228600" indent="-228600" defTabSz="914400" fontAlgn="base">
              <a:spcBef>
                <a:spcPct val="20000"/>
              </a:spcBef>
              <a:buClr>
                <a:srgbClr val="009999"/>
              </a:buClr>
              <a:buSzPct val="75000"/>
              <a:buFont typeface="Courier New" pitchFamily="49" charset="0"/>
              <a:buChar char="o"/>
              <a:defRPr/>
            </a:pPr>
            <a:r>
              <a:rPr kumimoji="1" lang="en-US" sz="2200" kern="0" dirty="0" smtClean="0">
                <a:solidFill>
                  <a:srgbClr val="000000"/>
                </a:solidFill>
                <a:latin typeface="Arial" panose="020B0604020202020204" pitchFamily="34" charset="0"/>
                <a:cs typeface="Arial" panose="020B0604020202020204" pitchFamily="34" charset="0"/>
              </a:rPr>
              <a:t>HIV-1 </a:t>
            </a:r>
            <a:r>
              <a:rPr kumimoji="1" lang="en-US" sz="2200" kern="0" dirty="0" err="1" smtClean="0">
                <a:solidFill>
                  <a:srgbClr val="000000"/>
                </a:solidFill>
                <a:latin typeface="Arial" panose="020B0604020202020204" pitchFamily="34" charset="0"/>
                <a:cs typeface="Arial" panose="020B0604020202020204" pitchFamily="34" charset="0"/>
              </a:rPr>
              <a:t>coinfection</a:t>
            </a:r>
            <a:endParaRPr kumimoji="1" lang="en-US" sz="2200" kern="0" dirty="0" smtClean="0">
              <a:solidFill>
                <a:srgbClr val="000000"/>
              </a:solidFill>
              <a:latin typeface="Arial" panose="020B0604020202020204" pitchFamily="34" charset="0"/>
              <a:cs typeface="Arial" panose="020B0604020202020204" pitchFamily="34" charset="0"/>
            </a:endParaRPr>
          </a:p>
          <a:p>
            <a:pPr marL="228600" indent="-228600" defTabSz="914400" fontAlgn="base">
              <a:spcBef>
                <a:spcPct val="20000"/>
              </a:spcBef>
              <a:spcAft>
                <a:spcPct val="0"/>
              </a:spcAft>
              <a:buClr>
                <a:srgbClr val="009999"/>
              </a:buClr>
              <a:buSzPct val="75000"/>
              <a:buFont typeface="Courier New" pitchFamily="49" charset="0"/>
              <a:buChar char="o"/>
              <a:defRPr/>
            </a:pPr>
            <a:r>
              <a:rPr kumimoji="1" lang="en-US" sz="2200" kern="0" dirty="0" smtClean="0">
                <a:solidFill>
                  <a:srgbClr val="000000"/>
                </a:solidFill>
                <a:latin typeface="Arial" panose="020B0604020202020204" pitchFamily="34" charset="0"/>
                <a:cs typeface="Arial" panose="020B0604020202020204" pitchFamily="34" charset="0"/>
              </a:rPr>
              <a:t>HBV </a:t>
            </a:r>
            <a:r>
              <a:rPr kumimoji="1" lang="en-US" sz="2200" kern="0" dirty="0" err="1" smtClean="0">
                <a:solidFill>
                  <a:srgbClr val="000000"/>
                </a:solidFill>
                <a:latin typeface="Arial" panose="020B0604020202020204" pitchFamily="34" charset="0"/>
                <a:cs typeface="Arial" panose="020B0604020202020204" pitchFamily="34" charset="0"/>
              </a:rPr>
              <a:t>coinfection</a:t>
            </a:r>
            <a:endParaRPr kumimoji="1" lang="en-US" sz="2200" kern="0" dirty="0" smtClean="0">
              <a:solidFill>
                <a:srgbClr val="000000"/>
              </a:solidFill>
              <a:latin typeface="Arial" panose="020B0604020202020204" pitchFamily="34" charset="0"/>
              <a:cs typeface="Arial" panose="020B0604020202020204" pitchFamily="34" charset="0"/>
            </a:endParaRPr>
          </a:p>
          <a:p>
            <a:pPr marL="228600" indent="-228600" defTabSz="914400" fontAlgn="base">
              <a:spcBef>
                <a:spcPct val="20000"/>
              </a:spcBef>
              <a:spcAft>
                <a:spcPct val="0"/>
              </a:spcAft>
              <a:buClr>
                <a:srgbClr val="009999"/>
              </a:buClr>
              <a:buSzPct val="75000"/>
              <a:buFont typeface="Courier New" pitchFamily="49" charset="0"/>
              <a:buChar char="o"/>
              <a:defRPr/>
            </a:pPr>
            <a:r>
              <a:rPr kumimoji="1" lang="en-US" sz="2200" kern="0" dirty="0" smtClean="0">
                <a:solidFill>
                  <a:srgbClr val="000000"/>
                </a:solidFill>
                <a:latin typeface="Arial" panose="020B0604020202020204" pitchFamily="34" charset="0"/>
                <a:cs typeface="Arial" panose="020B0604020202020204" pitchFamily="34" charset="0"/>
              </a:rPr>
              <a:t>Other coexistent liver disease (</a:t>
            </a:r>
            <a:r>
              <a:rPr kumimoji="1" lang="en-US" sz="2200" kern="0" dirty="0" err="1" smtClean="0">
                <a:solidFill>
                  <a:srgbClr val="000000"/>
                </a:solidFill>
                <a:latin typeface="Arial" panose="020B0604020202020204" pitchFamily="34" charset="0"/>
                <a:cs typeface="Arial" panose="020B0604020202020204" pitchFamily="34" charset="0"/>
              </a:rPr>
              <a:t>eg</a:t>
            </a:r>
            <a:r>
              <a:rPr kumimoji="1" lang="en-US" sz="2200" kern="0" dirty="0" smtClean="0">
                <a:solidFill>
                  <a:srgbClr val="000000"/>
                </a:solidFill>
                <a:latin typeface="Arial" panose="020B0604020202020204" pitchFamily="34" charset="0"/>
                <a:cs typeface="Arial" panose="020B0604020202020204" pitchFamily="34" charset="0"/>
              </a:rPr>
              <a:t>-NASH)</a:t>
            </a:r>
          </a:p>
          <a:p>
            <a:pPr marL="228600" indent="-228600" defTabSz="914400" fontAlgn="base">
              <a:spcBef>
                <a:spcPct val="20000"/>
              </a:spcBef>
              <a:spcAft>
                <a:spcPct val="0"/>
              </a:spcAft>
              <a:buClr>
                <a:srgbClr val="009999"/>
              </a:buClr>
              <a:buSzPct val="75000"/>
              <a:buFont typeface="Courier New" pitchFamily="49" charset="0"/>
              <a:buChar char="o"/>
              <a:defRPr/>
            </a:pPr>
            <a:r>
              <a:rPr kumimoji="1" lang="en-US" sz="2200" kern="0" dirty="0" smtClean="0">
                <a:solidFill>
                  <a:srgbClr val="000000"/>
                </a:solidFill>
                <a:latin typeface="Arial" panose="020B0604020202020204" pitchFamily="34" charset="0"/>
                <a:cs typeface="Arial" panose="020B0604020202020204" pitchFamily="34" charset="0"/>
              </a:rPr>
              <a:t>Debilitating fatigue</a:t>
            </a:r>
          </a:p>
          <a:p>
            <a:pPr marL="228600" indent="-228600" defTabSz="914400" fontAlgn="base">
              <a:spcBef>
                <a:spcPct val="20000"/>
              </a:spcBef>
              <a:spcAft>
                <a:spcPct val="0"/>
              </a:spcAft>
              <a:buClr>
                <a:srgbClr val="009999"/>
              </a:buClr>
              <a:buSzPct val="75000"/>
              <a:buFont typeface="Courier New" pitchFamily="49" charset="0"/>
              <a:buChar char="o"/>
              <a:defRPr/>
            </a:pPr>
            <a:r>
              <a:rPr kumimoji="1" lang="en-US" sz="2200" kern="0" dirty="0" smtClean="0">
                <a:solidFill>
                  <a:srgbClr val="000000"/>
                </a:solidFill>
                <a:latin typeface="Arial" panose="020B0604020202020204" pitchFamily="34" charset="0"/>
                <a:cs typeface="Arial" panose="020B0604020202020204" pitchFamily="34" charset="0"/>
              </a:rPr>
              <a:t>Type 2 diabetes</a:t>
            </a:r>
          </a:p>
          <a:p>
            <a:pPr marL="228600" indent="-228600" defTabSz="914400" fontAlgn="base">
              <a:spcBef>
                <a:spcPct val="20000"/>
              </a:spcBef>
              <a:spcAft>
                <a:spcPct val="0"/>
              </a:spcAft>
              <a:buClr>
                <a:srgbClr val="009999"/>
              </a:buClr>
              <a:buSzPct val="75000"/>
              <a:buFont typeface="Courier New" pitchFamily="49" charset="0"/>
              <a:buChar char="o"/>
            </a:pPr>
            <a:r>
              <a:rPr lang="en-US" sz="2200" dirty="0" err="1" smtClean="0">
                <a:solidFill>
                  <a:srgbClr val="000000"/>
                </a:solidFill>
                <a:latin typeface="Arial" panose="020B0604020202020204" pitchFamily="34" charset="0"/>
                <a:cs typeface="Arial" panose="020B0604020202020204" pitchFamily="34" charset="0"/>
              </a:rPr>
              <a:t>Porphyria</a:t>
            </a:r>
            <a:r>
              <a:rPr lang="en-US" sz="2200" dirty="0" smtClean="0">
                <a:solidFill>
                  <a:srgbClr val="000000"/>
                </a:solidFill>
                <a:latin typeface="Arial" panose="020B0604020202020204" pitchFamily="34" charset="0"/>
                <a:cs typeface="Arial" panose="020B0604020202020204" pitchFamily="34" charset="0"/>
              </a:rPr>
              <a:t> </a:t>
            </a:r>
            <a:r>
              <a:rPr lang="en-US" sz="2200" dirty="0" err="1" smtClean="0">
                <a:solidFill>
                  <a:srgbClr val="000000"/>
                </a:solidFill>
                <a:latin typeface="Arial" panose="020B0604020202020204" pitchFamily="34" charset="0"/>
                <a:cs typeface="Arial" panose="020B0604020202020204" pitchFamily="34" charset="0"/>
              </a:rPr>
              <a:t>cutanea</a:t>
            </a:r>
            <a:r>
              <a:rPr lang="en-US" sz="2200" dirty="0" smtClean="0">
                <a:solidFill>
                  <a:srgbClr val="000000"/>
                </a:solidFill>
                <a:latin typeface="Arial" panose="020B0604020202020204" pitchFamily="34" charset="0"/>
                <a:cs typeface="Arial" panose="020B0604020202020204" pitchFamily="34" charset="0"/>
              </a:rPr>
              <a:t> </a:t>
            </a:r>
            <a:r>
              <a:rPr lang="en-US" sz="2200" dirty="0" err="1" smtClean="0">
                <a:solidFill>
                  <a:srgbClr val="000000"/>
                </a:solidFill>
                <a:latin typeface="Arial" panose="020B0604020202020204" pitchFamily="34" charset="0"/>
                <a:cs typeface="Arial" panose="020B0604020202020204" pitchFamily="34" charset="0"/>
              </a:rPr>
              <a:t>tarda</a:t>
            </a:r>
            <a:endParaRPr kumimoji="1" lang="en-US" sz="2200" kern="0" dirty="0" smtClean="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6315710"/>
            <a:ext cx="6172201"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smtClean="0">
                <a:solidFill>
                  <a:srgbClr val="000000"/>
                </a:solidFill>
                <a:latin typeface="Arial" panose="020B0604020202020204" pitchFamily="34" charset="0"/>
                <a:cs typeface="Arial" panose="020B0604020202020204" pitchFamily="34" charset="0"/>
              </a:rPr>
              <a:t>AASLD, IDSA. (2014). </a:t>
            </a:r>
            <a:r>
              <a:rPr lang="en-US" sz="1000" i="1" dirty="0" smtClean="0">
                <a:solidFill>
                  <a:srgbClr val="000000"/>
                </a:solidFill>
                <a:latin typeface="Arial" panose="020B0604020202020204" pitchFamily="34" charset="0"/>
                <a:cs typeface="Arial" panose="020B0604020202020204" pitchFamily="34" charset="0"/>
              </a:rPr>
              <a:t>Recommendations for Testing, Managing, and Treating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Hepatitis C, Accessed April 14, 2015,</a:t>
            </a:r>
            <a:r>
              <a:rPr lang="en-US" sz="1000"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hlinkClick r:id="rId5"/>
              </a:rPr>
              <a:t>http</a:t>
            </a:r>
            <a:r>
              <a:rPr lang="en-US" sz="1000" dirty="0">
                <a:solidFill>
                  <a:srgbClr val="000000"/>
                </a:solidFill>
                <a:latin typeface="Arial" panose="020B0604020202020204" pitchFamily="34" charset="0"/>
                <a:cs typeface="Arial" panose="020B0604020202020204" pitchFamily="34" charset="0"/>
                <a:hlinkClick r:id="rId5"/>
              </a:rPr>
              <a:t>://</a:t>
            </a:r>
            <a:r>
              <a:rPr lang="en-US" sz="1000" dirty="0" smtClean="0">
                <a:solidFill>
                  <a:srgbClr val="000000"/>
                </a:solidFill>
                <a:latin typeface="Arial" panose="020B0604020202020204" pitchFamily="34" charset="0"/>
                <a:cs typeface="Arial" panose="020B0604020202020204" pitchFamily="34" charset="0"/>
                <a:hlinkClick r:id="rId5"/>
              </a:rPr>
              <a:t>hcvguidelines.org/full-report/when-and-whom-initiate-hcv-therapy</a:t>
            </a:r>
            <a:r>
              <a:rPr lang="en-US" sz="1000" dirty="0" smtClean="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4550228" y="5334000"/>
            <a:ext cx="3722915"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defTabSz="914400" fontAlgn="base">
              <a:spcBef>
                <a:spcPts val="600"/>
              </a:spcBef>
              <a:buClr>
                <a:srgbClr val="009999"/>
              </a:buClr>
              <a:buSzPct val="75000"/>
              <a:defRPr/>
            </a:pPr>
            <a:r>
              <a:rPr kumimoji="1" lang="en-US" sz="2200" b="1" kern="0" dirty="0" smtClean="0">
                <a:solidFill>
                  <a:schemeClr val="accent1"/>
                </a:solidFill>
                <a:latin typeface="Arial" panose="020B0604020202020204" pitchFamily="34" charset="0"/>
                <a:cs typeface="Arial" panose="020B0604020202020204" pitchFamily="34" charset="0"/>
              </a:rPr>
              <a:t>At-risk for complications:</a:t>
            </a:r>
            <a:endParaRPr kumimoji="1" lang="en-US" sz="2200" kern="0" dirty="0" smtClean="0">
              <a:solidFill>
                <a:schemeClr val="accent1"/>
              </a:solidFill>
              <a:latin typeface="Arial" panose="020B0604020202020204" pitchFamily="34" charset="0"/>
              <a:cs typeface="Arial" panose="020B0604020202020204" pitchFamily="34" charset="0"/>
            </a:endParaRPr>
          </a:p>
          <a:p>
            <a:pPr marL="228600" indent="-228600" defTabSz="914400" fontAlgn="base">
              <a:buClr>
                <a:srgbClr val="009999"/>
              </a:buClr>
              <a:buSzPct val="75000"/>
              <a:buFont typeface="Courier New" pitchFamily="49" charset="0"/>
              <a:buChar char="o"/>
              <a:defRPr/>
            </a:pPr>
            <a:r>
              <a:rPr kumimoji="1" lang="en-US" sz="2200" kern="0" dirty="0" smtClean="0">
                <a:solidFill>
                  <a:srgbClr val="000000"/>
                </a:solidFill>
                <a:latin typeface="Arial" panose="020B0604020202020204" pitchFamily="34" charset="0"/>
                <a:cs typeface="Arial" panose="020B0604020202020204" pitchFamily="34" charset="0"/>
              </a:rPr>
              <a:t>All HCV-infected patients</a:t>
            </a:r>
          </a:p>
        </p:txBody>
      </p:sp>
      <p:sp>
        <p:nvSpPr>
          <p:cNvPr id="9" name="Slide Number Placeholder 3"/>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104</a:t>
            </a:fld>
            <a:endParaRPr lang="en-US" dirty="0">
              <a:solidFill>
                <a:srgbClr val="000000"/>
              </a:solidFill>
            </a:endParaRPr>
          </a:p>
        </p:txBody>
      </p:sp>
    </p:spTree>
    <p:extLst>
      <p:ext uri="{BB962C8B-B14F-4D97-AF65-F5344CB8AC3E}">
        <p14:creationId xmlns:p14="http://schemas.microsoft.com/office/powerpoint/2010/main" val="90490587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4629"/>
            <a:ext cx="7772400" cy="685800"/>
          </a:xfrm>
        </p:spPr>
        <p:txBody>
          <a:bodyPr>
            <a:normAutofit fontScale="90000"/>
          </a:bodyPr>
          <a:lstStyle/>
          <a:p>
            <a:r>
              <a:rPr lang="en-US" b="1" dirty="0" smtClean="0">
                <a:solidFill>
                  <a:srgbClr val="003366"/>
                </a:solidFill>
              </a:rPr>
              <a:t>Current HCV Treatments</a:t>
            </a:r>
            <a:endParaRPr lang="en-US" b="1" dirty="0">
              <a:solidFill>
                <a:srgbClr val="003366"/>
              </a:solidFill>
            </a:endParaRPr>
          </a:p>
        </p:txBody>
      </p:sp>
      <p:sp>
        <p:nvSpPr>
          <p:cNvPr id="3" name="Content Placeholder 2"/>
          <p:cNvSpPr>
            <a:spLocks noGrp="1"/>
          </p:cNvSpPr>
          <p:nvPr>
            <p:ph idx="1"/>
          </p:nvPr>
        </p:nvSpPr>
        <p:spPr>
          <a:xfrm>
            <a:off x="685800" y="1602784"/>
            <a:ext cx="8229600" cy="4753566"/>
          </a:xfrm>
        </p:spPr>
        <p:txBody>
          <a:bodyPr>
            <a:normAutofit/>
          </a:bodyPr>
          <a:lstStyle/>
          <a:p>
            <a:pPr marL="463550" indent="-463550">
              <a:spcBef>
                <a:spcPts val="0"/>
              </a:spcBef>
              <a:buNone/>
              <a:tabLst>
                <a:tab pos="342900" algn="l"/>
              </a:tabLst>
            </a:pPr>
            <a:r>
              <a:rPr lang="en-US" sz="2400" b="1" dirty="0" smtClean="0">
                <a:solidFill>
                  <a:schemeClr val="accent1"/>
                </a:solidFill>
              </a:rPr>
              <a:t>Genotype 1</a:t>
            </a:r>
          </a:p>
          <a:p>
            <a:pPr marL="228600" indent="-228600">
              <a:spcBef>
                <a:spcPts val="0"/>
              </a:spcBef>
              <a:tabLst>
                <a:tab pos="342900" algn="l"/>
              </a:tabLst>
            </a:pPr>
            <a:r>
              <a:rPr lang="en-US" sz="2400" dirty="0" smtClean="0"/>
              <a:t>ledipasvir + sofosbuvir</a:t>
            </a:r>
          </a:p>
          <a:p>
            <a:pPr marL="463550" indent="-231775">
              <a:spcBef>
                <a:spcPts val="0"/>
              </a:spcBef>
              <a:spcAft>
                <a:spcPts val="0"/>
              </a:spcAft>
              <a:buSzPct val="50000"/>
              <a:buFont typeface="Courier New" pitchFamily="49" charset="0"/>
              <a:buChar char="o"/>
            </a:pPr>
            <a:r>
              <a:rPr lang="en-US" sz="2000" dirty="0" smtClean="0">
                <a:solidFill>
                  <a:schemeClr val="accent1"/>
                </a:solidFill>
              </a:rPr>
              <a:t>treatment-naïve </a:t>
            </a:r>
            <a:r>
              <a:rPr lang="en-US" sz="2000" dirty="0">
                <a:solidFill>
                  <a:schemeClr val="accent1"/>
                </a:solidFill>
              </a:rPr>
              <a:t>or </a:t>
            </a:r>
            <a:r>
              <a:rPr lang="en-US" sz="2000" dirty="0" err="1">
                <a:solidFill>
                  <a:schemeClr val="accent1"/>
                </a:solidFill>
              </a:rPr>
              <a:t>geno</a:t>
            </a:r>
            <a:r>
              <a:rPr lang="en-US" sz="2000" dirty="0">
                <a:solidFill>
                  <a:schemeClr val="accent1"/>
                </a:solidFill>
              </a:rPr>
              <a:t> 1b or </a:t>
            </a:r>
            <a:r>
              <a:rPr lang="en-US" sz="2000" dirty="0" smtClean="0">
                <a:solidFill>
                  <a:schemeClr val="accent1"/>
                </a:solidFill>
              </a:rPr>
              <a:t>no cirrhosis: </a:t>
            </a:r>
            <a:r>
              <a:rPr lang="en-US" sz="2000" i="1" dirty="0" smtClean="0">
                <a:solidFill>
                  <a:schemeClr val="accent1"/>
                </a:solidFill>
              </a:rPr>
              <a:t>12 weeks</a:t>
            </a:r>
          </a:p>
          <a:p>
            <a:pPr marL="463550" indent="-231775">
              <a:spcBef>
                <a:spcPts val="0"/>
              </a:spcBef>
              <a:spcAft>
                <a:spcPts val="0"/>
              </a:spcAft>
              <a:buSzPct val="50000"/>
              <a:buFont typeface="Courier New" pitchFamily="49" charset="0"/>
              <a:buChar char="o"/>
            </a:pPr>
            <a:r>
              <a:rPr lang="en-US" sz="2000" dirty="0" smtClean="0">
                <a:solidFill>
                  <a:schemeClr val="accent1"/>
                </a:solidFill>
              </a:rPr>
              <a:t>treatment-experienced with </a:t>
            </a:r>
            <a:r>
              <a:rPr lang="en-US" sz="2000" dirty="0" err="1" smtClean="0">
                <a:solidFill>
                  <a:schemeClr val="accent1"/>
                </a:solidFill>
              </a:rPr>
              <a:t>geno</a:t>
            </a:r>
            <a:r>
              <a:rPr lang="en-US" sz="2000" dirty="0" smtClean="0">
                <a:solidFill>
                  <a:schemeClr val="accent1"/>
                </a:solidFill>
              </a:rPr>
              <a:t> 1a and cirrhosis: </a:t>
            </a:r>
            <a:r>
              <a:rPr lang="en-US" sz="2000" i="1" dirty="0" smtClean="0">
                <a:solidFill>
                  <a:schemeClr val="accent1"/>
                </a:solidFill>
              </a:rPr>
              <a:t>24 weeks</a:t>
            </a:r>
            <a:endParaRPr lang="en-US" sz="2000" i="1" dirty="0">
              <a:solidFill>
                <a:schemeClr val="accent1"/>
              </a:solidFill>
            </a:endParaRPr>
          </a:p>
          <a:p>
            <a:pPr marL="463550" indent="-231775">
              <a:spcBef>
                <a:spcPts val="0"/>
              </a:spcBef>
              <a:spcAft>
                <a:spcPts val="1200"/>
              </a:spcAft>
              <a:buSzPct val="50000"/>
              <a:buFont typeface="Courier New" pitchFamily="49" charset="0"/>
              <a:buChar char="o"/>
            </a:pPr>
            <a:r>
              <a:rPr lang="en-US" sz="2000" dirty="0" smtClean="0">
                <a:solidFill>
                  <a:schemeClr val="accent1"/>
                </a:solidFill>
              </a:rPr>
              <a:t>treatment-naïve </a:t>
            </a:r>
            <a:r>
              <a:rPr lang="en-US" sz="2000" dirty="0">
                <a:solidFill>
                  <a:schemeClr val="accent1"/>
                </a:solidFill>
              </a:rPr>
              <a:t>and no cirrhosis and &lt; 6 M </a:t>
            </a:r>
            <a:r>
              <a:rPr lang="en-US" sz="2000" dirty="0" smtClean="0">
                <a:solidFill>
                  <a:schemeClr val="accent1"/>
                </a:solidFill>
              </a:rPr>
              <a:t>IU/mL: </a:t>
            </a:r>
            <a:r>
              <a:rPr lang="en-US" sz="2000" i="1" dirty="0" smtClean="0">
                <a:solidFill>
                  <a:schemeClr val="accent1"/>
                </a:solidFill>
              </a:rPr>
              <a:t>8 weeks</a:t>
            </a:r>
            <a:endParaRPr lang="en-US" sz="2000" i="1" dirty="0">
              <a:solidFill>
                <a:schemeClr val="accent1"/>
              </a:solidFill>
            </a:endParaRPr>
          </a:p>
          <a:p>
            <a:pPr marL="228600" indent="-228600">
              <a:spcBef>
                <a:spcPts val="0"/>
              </a:spcBef>
              <a:buSzPct val="100000"/>
              <a:buFont typeface="Arial" pitchFamily="34" charset="0"/>
              <a:buChar char="•"/>
              <a:tabLst>
                <a:tab pos="349250" algn="l"/>
              </a:tabLst>
            </a:pPr>
            <a:r>
              <a:rPr lang="en-US" sz="2400" dirty="0" err="1" smtClean="0"/>
              <a:t>paritaprevir</a:t>
            </a:r>
            <a:r>
              <a:rPr lang="en-US" sz="2400" dirty="0" smtClean="0"/>
              <a:t>, ritonavir, ombitasvir</a:t>
            </a:r>
            <a:r>
              <a:rPr lang="en-US" sz="2400" dirty="0"/>
              <a:t>, </a:t>
            </a:r>
            <a:r>
              <a:rPr lang="en-US" sz="2400" dirty="0" smtClean="0"/>
              <a:t>dasabuvir ± ribavirin</a:t>
            </a:r>
          </a:p>
          <a:p>
            <a:pPr marL="463550" indent="-231775">
              <a:spcBef>
                <a:spcPts val="0"/>
              </a:spcBef>
              <a:buSzPct val="50000"/>
              <a:buFont typeface="Courier New" pitchFamily="49" charset="0"/>
              <a:buChar char="o"/>
            </a:pPr>
            <a:r>
              <a:rPr lang="en-US" sz="2000" dirty="0" smtClean="0">
                <a:solidFill>
                  <a:schemeClr val="accent1"/>
                </a:solidFill>
              </a:rPr>
              <a:t>treatment-naïve without cirrhosis for </a:t>
            </a:r>
            <a:r>
              <a:rPr lang="en-US" sz="2000" i="1" dirty="0" smtClean="0">
                <a:solidFill>
                  <a:schemeClr val="accent1"/>
                </a:solidFill>
              </a:rPr>
              <a:t>12 weeks </a:t>
            </a:r>
            <a:r>
              <a:rPr lang="en-US" sz="2000" dirty="0" smtClean="0">
                <a:solidFill>
                  <a:schemeClr val="accent1"/>
                </a:solidFill>
              </a:rPr>
              <a:t>(1a)</a:t>
            </a:r>
          </a:p>
          <a:p>
            <a:pPr marL="463550" indent="-231775">
              <a:spcBef>
                <a:spcPts val="0"/>
              </a:spcBef>
              <a:spcAft>
                <a:spcPts val="1200"/>
              </a:spcAft>
              <a:buSzPct val="50000"/>
              <a:buFont typeface="Courier New" pitchFamily="49" charset="0"/>
              <a:buChar char="o"/>
            </a:pPr>
            <a:r>
              <a:rPr lang="en-US" sz="2000" dirty="0" smtClean="0">
                <a:solidFill>
                  <a:schemeClr val="accent1"/>
                </a:solidFill>
              </a:rPr>
              <a:t>treatment-naïve with cirrhosis for </a:t>
            </a:r>
            <a:r>
              <a:rPr lang="en-US" sz="2000" i="1" dirty="0" smtClean="0">
                <a:solidFill>
                  <a:schemeClr val="accent1"/>
                </a:solidFill>
              </a:rPr>
              <a:t>24 weeks </a:t>
            </a:r>
            <a:r>
              <a:rPr lang="en-US" sz="2000" dirty="0" smtClean="0">
                <a:solidFill>
                  <a:schemeClr val="accent1"/>
                </a:solidFill>
              </a:rPr>
              <a:t>(1b)</a:t>
            </a:r>
          </a:p>
          <a:p>
            <a:pPr marL="228600" indent="-228600">
              <a:spcBef>
                <a:spcPts val="0"/>
              </a:spcBef>
              <a:buSzPct val="100000"/>
              <a:buFont typeface="Arial" pitchFamily="34" charset="0"/>
              <a:buChar char="•"/>
            </a:pPr>
            <a:r>
              <a:rPr lang="en-US" sz="2300" dirty="0" smtClean="0"/>
              <a:t>sofosbuvir + simeprevir</a:t>
            </a:r>
            <a:endParaRPr lang="en-US" sz="2300" dirty="0" smtClean="0">
              <a:solidFill>
                <a:srgbClr val="226380"/>
              </a:solidFill>
            </a:endParaRPr>
          </a:p>
          <a:p>
            <a:pPr marL="463550" indent="-231775">
              <a:spcBef>
                <a:spcPts val="0"/>
              </a:spcBef>
              <a:buSzPct val="50000"/>
              <a:buFont typeface="Courier New" pitchFamily="49" charset="0"/>
              <a:buChar char="o"/>
            </a:pPr>
            <a:r>
              <a:rPr lang="en-US" sz="2000" dirty="0" smtClean="0">
                <a:solidFill>
                  <a:schemeClr val="accent1"/>
                </a:solidFill>
              </a:rPr>
              <a:t>treatment-naïve w/o cirrhosis with or w/o RBV for </a:t>
            </a:r>
            <a:r>
              <a:rPr lang="en-US" sz="2000" i="1" dirty="0" smtClean="0">
                <a:solidFill>
                  <a:schemeClr val="accent1"/>
                </a:solidFill>
              </a:rPr>
              <a:t>12 weeks </a:t>
            </a:r>
            <a:r>
              <a:rPr lang="en-US" sz="2000" dirty="0" smtClean="0">
                <a:solidFill>
                  <a:schemeClr val="accent1"/>
                </a:solidFill>
              </a:rPr>
              <a:t>(1a/1b)</a:t>
            </a:r>
          </a:p>
          <a:p>
            <a:pPr marL="463550" indent="-231775">
              <a:spcBef>
                <a:spcPts val="0"/>
              </a:spcBef>
              <a:buSzPct val="50000"/>
              <a:buFont typeface="Courier New" pitchFamily="49" charset="0"/>
              <a:buChar char="o"/>
            </a:pPr>
            <a:r>
              <a:rPr lang="en-US" sz="2000" dirty="0" smtClean="0">
                <a:solidFill>
                  <a:schemeClr val="accent1"/>
                </a:solidFill>
              </a:rPr>
              <a:t>treatment-naïve with cirrhosis with or w/o RBV for </a:t>
            </a:r>
            <a:r>
              <a:rPr lang="en-US" sz="2000" i="1" dirty="0" smtClean="0">
                <a:solidFill>
                  <a:schemeClr val="accent1"/>
                </a:solidFill>
              </a:rPr>
              <a:t>24 weeks </a:t>
            </a:r>
            <a:r>
              <a:rPr lang="en-US" sz="2000" dirty="0" smtClean="0">
                <a:solidFill>
                  <a:schemeClr val="accent1"/>
                </a:solidFill>
              </a:rPr>
              <a:t>(1a/1b)</a:t>
            </a:r>
            <a:endParaRPr lang="en-US" sz="2000" dirty="0" smtClean="0"/>
          </a:p>
          <a:p>
            <a:pPr marL="457200" indent="-228600">
              <a:spcBef>
                <a:spcPts val="0"/>
              </a:spcBef>
              <a:spcAft>
                <a:spcPts val="1200"/>
              </a:spcAft>
              <a:buSzPct val="100000"/>
              <a:buFont typeface="Arial" pitchFamily="34" charset="0"/>
              <a:buChar char="•"/>
            </a:pPr>
            <a:endParaRPr lang="en-US" sz="2400" dirty="0" smtClean="0"/>
          </a:p>
          <a:p>
            <a:pPr marL="457200" indent="-228600">
              <a:spcBef>
                <a:spcPts val="0"/>
              </a:spcBef>
              <a:spcAft>
                <a:spcPts val="1200"/>
              </a:spcAft>
              <a:buSzPct val="100000"/>
              <a:buFont typeface="Arial" pitchFamily="34" charset="0"/>
              <a:buChar char="•"/>
            </a:pPr>
            <a:endParaRPr lang="en-US" sz="2400" dirty="0" smtClean="0"/>
          </a:p>
          <a:p>
            <a:pPr marL="457200" indent="-228600">
              <a:spcBef>
                <a:spcPts val="0"/>
              </a:spcBef>
              <a:spcAft>
                <a:spcPts val="1200"/>
              </a:spcAft>
              <a:buSzPct val="100000"/>
              <a:buFont typeface="Arial" pitchFamily="34" charset="0"/>
              <a:buChar char="•"/>
            </a:pPr>
            <a:endParaRPr lang="en-US" sz="2400" dirty="0" smtClean="0"/>
          </a:p>
          <a:p>
            <a:pPr marL="457200" indent="-228600">
              <a:spcBef>
                <a:spcPts val="0"/>
              </a:spcBef>
              <a:spcAft>
                <a:spcPts val="1200"/>
              </a:spcAft>
              <a:buSzPct val="100000"/>
              <a:buFont typeface="Arial" pitchFamily="34" charset="0"/>
              <a:buChar char="•"/>
            </a:pPr>
            <a:endParaRPr lang="en-US" sz="2400" dirty="0" smtClean="0"/>
          </a:p>
          <a:p>
            <a:pPr marL="457200" indent="-228600">
              <a:spcBef>
                <a:spcPts val="0"/>
              </a:spcBef>
              <a:spcAft>
                <a:spcPts val="1200"/>
              </a:spcAft>
              <a:buSzPct val="50000"/>
              <a:buFont typeface="Courier New" pitchFamily="49" charset="0"/>
              <a:buChar char="o"/>
            </a:pPr>
            <a:endParaRPr lang="en-US" sz="2400" dirty="0" smtClean="0">
              <a:solidFill>
                <a:srgbClr val="1F5373"/>
              </a:solidFill>
            </a:endParaRPr>
          </a:p>
          <a:p>
            <a:pPr marL="457200" indent="-228600">
              <a:spcBef>
                <a:spcPts val="0"/>
              </a:spcBef>
              <a:spcAft>
                <a:spcPts val="1200"/>
              </a:spcAft>
              <a:buSzPct val="50000"/>
              <a:buFont typeface="Courier New" pitchFamily="49" charset="0"/>
              <a:buChar char="o"/>
            </a:pPr>
            <a:endParaRPr lang="en-US" sz="2400" dirty="0" smtClean="0">
              <a:solidFill>
                <a:srgbClr val="1F5373"/>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105</a:t>
            </a:fld>
            <a:endParaRPr lang="en-US" dirty="0">
              <a:solidFill>
                <a:srgbClr val="000000"/>
              </a:solidFill>
            </a:endParaRPr>
          </a:p>
        </p:txBody>
      </p:sp>
      <p:sp>
        <p:nvSpPr>
          <p:cNvPr id="5" name="TextBox 4"/>
          <p:cNvSpPr txBox="1"/>
          <p:nvPr/>
        </p:nvSpPr>
        <p:spPr>
          <a:xfrm>
            <a:off x="7239000" y="1264230"/>
            <a:ext cx="1676400" cy="338554"/>
          </a:xfrm>
          <a:prstGeom prst="rect">
            <a:avLst/>
          </a:prstGeom>
          <a:noFill/>
        </p:spPr>
        <p:txBody>
          <a:bodyPr wrap="square" rtlCol="0">
            <a:spAutoFit/>
          </a:bodyPr>
          <a:lstStyle/>
          <a:p>
            <a:pPr algn="ctr" defTabSz="914400"/>
            <a:r>
              <a:rPr lang="en-US" sz="1600" dirty="0" smtClean="0">
                <a:solidFill>
                  <a:srgbClr val="000000"/>
                </a:solidFill>
                <a:latin typeface="Arial" panose="020B0604020202020204" pitchFamily="34" charset="0"/>
                <a:cs typeface="Arial" panose="020B0604020202020204" pitchFamily="34" charset="0"/>
              </a:rPr>
              <a:t>...as of 4-14-15</a:t>
            </a:r>
            <a:endParaRPr lang="en-US" sz="1600"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1" y="6315710"/>
            <a:ext cx="6172201"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smtClean="0">
                <a:solidFill>
                  <a:srgbClr val="000000"/>
                </a:solidFill>
                <a:latin typeface="Arial" panose="020B0604020202020204" pitchFamily="34" charset="0"/>
                <a:cs typeface="Arial" panose="020B0604020202020204" pitchFamily="34" charset="0"/>
              </a:rPr>
              <a:t>AASLD, IDSA. (2014). </a:t>
            </a:r>
            <a:r>
              <a:rPr lang="en-US" sz="1000" i="1" dirty="0" smtClean="0">
                <a:solidFill>
                  <a:srgbClr val="000000"/>
                </a:solidFill>
                <a:latin typeface="Arial" panose="020B0604020202020204" pitchFamily="34" charset="0"/>
                <a:cs typeface="Arial" panose="020B0604020202020204" pitchFamily="34" charset="0"/>
              </a:rPr>
              <a:t>Recommendations for Testing, Managing, and Treating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Hepatitis C, Accessed April 14, 2015,</a:t>
            </a:r>
            <a:r>
              <a:rPr lang="en-US" sz="1000"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hlinkClick r:id="rId5"/>
              </a:rPr>
              <a:t>http</a:t>
            </a:r>
            <a:r>
              <a:rPr lang="en-US" sz="1000" dirty="0">
                <a:solidFill>
                  <a:srgbClr val="000000"/>
                </a:solidFill>
                <a:latin typeface="Arial" panose="020B0604020202020204" pitchFamily="34" charset="0"/>
                <a:cs typeface="Arial" panose="020B0604020202020204" pitchFamily="34" charset="0"/>
                <a:hlinkClick r:id="rId5"/>
              </a:rPr>
              <a:t>://</a:t>
            </a:r>
            <a:r>
              <a:rPr lang="en-US" sz="1000" dirty="0" smtClean="0">
                <a:solidFill>
                  <a:srgbClr val="000000"/>
                </a:solidFill>
                <a:latin typeface="Arial" panose="020B0604020202020204" pitchFamily="34" charset="0"/>
                <a:cs typeface="Arial" panose="020B0604020202020204" pitchFamily="34" charset="0"/>
                <a:hlinkClick r:id="rId5"/>
              </a:rPr>
              <a:t>hcvguidelines.org/full-report/when-and-whom-initiate-hcv-therapy</a:t>
            </a:r>
            <a:r>
              <a:rPr lang="en-US" sz="1000" dirty="0" smtClean="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30019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85800" y="654629"/>
            <a:ext cx="7772400" cy="685800"/>
          </a:xfrm>
        </p:spPr>
        <p:txBody>
          <a:bodyPr>
            <a:normAutofit fontScale="90000"/>
          </a:bodyPr>
          <a:lstStyle/>
          <a:p>
            <a:r>
              <a:rPr lang="en-US" b="1" dirty="0" smtClean="0">
                <a:solidFill>
                  <a:srgbClr val="003366"/>
                </a:solidFill>
              </a:rPr>
              <a:t>Current HCV Treatments</a:t>
            </a:r>
            <a:endParaRPr lang="en-US" b="1" dirty="0">
              <a:solidFill>
                <a:srgbClr val="003366"/>
              </a:solidFill>
            </a:endParaRPr>
          </a:p>
        </p:txBody>
      </p:sp>
      <p:sp>
        <p:nvSpPr>
          <p:cNvPr id="7" name="Content Placeholder 2"/>
          <p:cNvSpPr>
            <a:spLocks noGrp="1"/>
          </p:cNvSpPr>
          <p:nvPr>
            <p:ph idx="1"/>
          </p:nvPr>
        </p:nvSpPr>
        <p:spPr>
          <a:xfrm>
            <a:off x="685800" y="1690258"/>
            <a:ext cx="8077200" cy="4166256"/>
          </a:xfrm>
        </p:spPr>
        <p:txBody>
          <a:bodyPr/>
          <a:lstStyle/>
          <a:p>
            <a:pPr marL="231775" indent="-231775">
              <a:spcBef>
                <a:spcPts val="0"/>
              </a:spcBef>
              <a:spcAft>
                <a:spcPts val="0"/>
              </a:spcAft>
              <a:buSzPct val="100000"/>
              <a:buNone/>
            </a:pPr>
            <a:r>
              <a:rPr lang="en-US" sz="2400" b="1" dirty="0" smtClean="0">
                <a:solidFill>
                  <a:schemeClr val="accent1"/>
                </a:solidFill>
              </a:rPr>
              <a:t>Genotype 2</a:t>
            </a:r>
          </a:p>
          <a:p>
            <a:pPr marL="231775" indent="-231775">
              <a:spcBef>
                <a:spcPts val="0"/>
              </a:spcBef>
              <a:spcAft>
                <a:spcPts val="0"/>
              </a:spcAft>
              <a:buSzPct val="100000"/>
            </a:pPr>
            <a:r>
              <a:rPr lang="en-US" sz="2400" dirty="0" err="1" smtClean="0"/>
              <a:t>sofosbuvir</a:t>
            </a:r>
            <a:r>
              <a:rPr lang="en-US" sz="2400" dirty="0" smtClean="0"/>
              <a:t> + RBV </a:t>
            </a:r>
          </a:p>
          <a:p>
            <a:pPr marL="463550" indent="-231775">
              <a:spcBef>
                <a:spcPts val="0"/>
              </a:spcBef>
              <a:buSzPct val="50000"/>
              <a:buFont typeface="Courier New" pitchFamily="49" charset="0"/>
              <a:buChar char="o"/>
            </a:pPr>
            <a:r>
              <a:rPr lang="en-US" sz="2000" dirty="0" smtClean="0">
                <a:solidFill>
                  <a:schemeClr val="accent1"/>
                </a:solidFill>
              </a:rPr>
              <a:t>treatment-naïve w/o cirrhosis for </a:t>
            </a:r>
            <a:r>
              <a:rPr lang="en-US" sz="2000" i="1" dirty="0" smtClean="0">
                <a:solidFill>
                  <a:schemeClr val="accent1"/>
                </a:solidFill>
              </a:rPr>
              <a:t>12 weeks</a:t>
            </a:r>
          </a:p>
          <a:p>
            <a:pPr marL="463550" indent="-231775">
              <a:spcBef>
                <a:spcPts val="0"/>
              </a:spcBef>
              <a:spcAft>
                <a:spcPts val="1800"/>
              </a:spcAft>
              <a:buSzPct val="50000"/>
              <a:buFont typeface="Courier New" pitchFamily="49" charset="0"/>
              <a:buChar char="o"/>
            </a:pPr>
            <a:r>
              <a:rPr lang="en-US" sz="2000" dirty="0" smtClean="0">
                <a:solidFill>
                  <a:schemeClr val="accent1"/>
                </a:solidFill>
              </a:rPr>
              <a:t>treatment-naïve with cirrhosis for </a:t>
            </a:r>
            <a:r>
              <a:rPr lang="en-US" sz="2000" i="1" dirty="0" smtClean="0">
                <a:solidFill>
                  <a:schemeClr val="accent1"/>
                </a:solidFill>
              </a:rPr>
              <a:t>16 weeks</a:t>
            </a:r>
          </a:p>
          <a:p>
            <a:pPr marL="231775" indent="-231775">
              <a:spcBef>
                <a:spcPts val="0"/>
              </a:spcBef>
              <a:buSzPct val="100000"/>
              <a:buNone/>
            </a:pPr>
            <a:r>
              <a:rPr lang="en-US" sz="2400" b="1" dirty="0" smtClean="0">
                <a:solidFill>
                  <a:schemeClr val="accent1"/>
                </a:solidFill>
              </a:rPr>
              <a:t>Genotype 3</a:t>
            </a:r>
          </a:p>
          <a:p>
            <a:pPr marL="231775" indent="-231775">
              <a:spcBef>
                <a:spcPts val="0"/>
              </a:spcBef>
              <a:buSzPct val="100000"/>
            </a:pPr>
            <a:r>
              <a:rPr lang="en-US" sz="2400" dirty="0" err="1" smtClean="0"/>
              <a:t>sofosbuvir</a:t>
            </a:r>
            <a:r>
              <a:rPr lang="en-US" sz="2400" dirty="0" smtClean="0"/>
              <a:t> + RBV </a:t>
            </a:r>
          </a:p>
          <a:p>
            <a:pPr marL="463550" indent="-231775">
              <a:spcBef>
                <a:spcPts val="0"/>
              </a:spcBef>
              <a:spcAft>
                <a:spcPts val="600"/>
              </a:spcAft>
              <a:buSzPct val="50000"/>
              <a:buFont typeface="Courier New" pitchFamily="49" charset="0"/>
              <a:buChar char="o"/>
            </a:pPr>
            <a:r>
              <a:rPr lang="en-US" sz="2300" dirty="0" smtClean="0">
                <a:solidFill>
                  <a:schemeClr val="accent1"/>
                </a:solidFill>
              </a:rPr>
              <a:t>treatment-naïve for </a:t>
            </a:r>
            <a:r>
              <a:rPr lang="en-US" sz="2300" i="1" dirty="0" smtClean="0">
                <a:solidFill>
                  <a:schemeClr val="accent1"/>
                </a:solidFill>
              </a:rPr>
              <a:t>24 weeks</a:t>
            </a:r>
          </a:p>
          <a:p>
            <a:pPr marL="231775" indent="-231775">
              <a:spcBef>
                <a:spcPts val="0"/>
              </a:spcBef>
              <a:buSzPct val="100000"/>
              <a:buFont typeface="Arial" pitchFamily="34" charset="0"/>
              <a:buChar char="•"/>
            </a:pPr>
            <a:r>
              <a:rPr lang="en-US" sz="2400" dirty="0" err="1" smtClean="0"/>
              <a:t>sofosbuvir</a:t>
            </a:r>
            <a:r>
              <a:rPr lang="en-US" sz="2400" dirty="0" smtClean="0"/>
              <a:t> + RBV + IFN</a:t>
            </a:r>
          </a:p>
          <a:p>
            <a:pPr marL="463550" indent="-231775">
              <a:spcBef>
                <a:spcPts val="0"/>
              </a:spcBef>
              <a:buSzPct val="50000"/>
              <a:buFont typeface="Courier New" pitchFamily="49" charset="0"/>
              <a:buChar char="o"/>
            </a:pPr>
            <a:r>
              <a:rPr lang="en-US" sz="2300" dirty="0" smtClean="0">
                <a:solidFill>
                  <a:schemeClr val="accent1"/>
                </a:solidFill>
              </a:rPr>
              <a:t>treatment-naïve for </a:t>
            </a:r>
            <a:r>
              <a:rPr lang="en-US" sz="2300" i="1" dirty="0" smtClean="0">
                <a:solidFill>
                  <a:schemeClr val="accent1"/>
                </a:solidFill>
              </a:rPr>
              <a:t>12 weeks</a:t>
            </a:r>
            <a:endParaRPr lang="en-US" sz="2400" dirty="0" smtClean="0"/>
          </a:p>
          <a:p>
            <a:pPr marL="457200" indent="-228600">
              <a:spcBef>
                <a:spcPts val="0"/>
              </a:spcBef>
              <a:spcAft>
                <a:spcPts val="1200"/>
              </a:spcAft>
              <a:buSzPct val="100000"/>
              <a:buFont typeface="Arial" pitchFamily="34" charset="0"/>
              <a:buChar char="•"/>
            </a:pPr>
            <a:endParaRPr lang="en-US" sz="2400" dirty="0" smtClean="0"/>
          </a:p>
          <a:p>
            <a:pPr marL="457200" indent="-228600">
              <a:spcBef>
                <a:spcPts val="0"/>
              </a:spcBef>
              <a:spcAft>
                <a:spcPts val="1200"/>
              </a:spcAft>
              <a:buSzPct val="100000"/>
              <a:buFont typeface="Arial" pitchFamily="34" charset="0"/>
              <a:buChar char="•"/>
            </a:pPr>
            <a:endParaRPr lang="en-US" sz="2400" dirty="0" smtClean="0"/>
          </a:p>
          <a:p>
            <a:pPr marL="457200" indent="-228600">
              <a:spcBef>
                <a:spcPts val="0"/>
              </a:spcBef>
              <a:spcAft>
                <a:spcPts val="1200"/>
              </a:spcAft>
              <a:buSzPct val="50000"/>
              <a:buFont typeface="Courier New" pitchFamily="49" charset="0"/>
              <a:buChar char="o"/>
            </a:pPr>
            <a:endParaRPr lang="en-US" sz="2400" dirty="0" smtClean="0">
              <a:solidFill>
                <a:srgbClr val="1F5373"/>
              </a:solidFill>
            </a:endParaRPr>
          </a:p>
          <a:p>
            <a:pPr marL="457200" indent="-228600">
              <a:spcBef>
                <a:spcPts val="0"/>
              </a:spcBef>
              <a:spcAft>
                <a:spcPts val="1200"/>
              </a:spcAft>
              <a:buSzPct val="50000"/>
              <a:buFont typeface="Courier New" pitchFamily="49" charset="0"/>
              <a:buChar char="o"/>
            </a:pPr>
            <a:endParaRPr lang="en-US" sz="2400" dirty="0" smtClean="0">
              <a:solidFill>
                <a:srgbClr val="1F5373"/>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106</a:t>
            </a:fld>
            <a:endParaRPr lang="en-US" dirty="0">
              <a:solidFill>
                <a:srgbClr val="000000"/>
              </a:solidFill>
            </a:endParaRPr>
          </a:p>
        </p:txBody>
      </p:sp>
      <p:sp>
        <p:nvSpPr>
          <p:cNvPr id="8" name="TextBox 7"/>
          <p:cNvSpPr txBox="1"/>
          <p:nvPr/>
        </p:nvSpPr>
        <p:spPr>
          <a:xfrm>
            <a:off x="7239000" y="1264230"/>
            <a:ext cx="1676400" cy="338554"/>
          </a:xfrm>
          <a:prstGeom prst="rect">
            <a:avLst/>
          </a:prstGeom>
          <a:noFill/>
        </p:spPr>
        <p:txBody>
          <a:bodyPr wrap="square" rtlCol="0">
            <a:spAutoFit/>
          </a:bodyPr>
          <a:lstStyle/>
          <a:p>
            <a:pPr algn="ctr" defTabSz="914400"/>
            <a:r>
              <a:rPr lang="en-US" sz="1600" dirty="0" smtClean="0">
                <a:solidFill>
                  <a:srgbClr val="000000"/>
                </a:solidFill>
                <a:latin typeface="Arial" panose="020B0604020202020204" pitchFamily="34" charset="0"/>
                <a:cs typeface="Arial" panose="020B0604020202020204" pitchFamily="34" charset="0"/>
              </a:rPr>
              <a:t>...as of 4-14-15</a:t>
            </a:r>
            <a:endParaRPr lang="en-US" sz="16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1" y="6315710"/>
            <a:ext cx="6172201"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smtClean="0">
                <a:solidFill>
                  <a:srgbClr val="000000"/>
                </a:solidFill>
                <a:latin typeface="Arial" panose="020B0604020202020204" pitchFamily="34" charset="0"/>
                <a:cs typeface="Arial" panose="020B0604020202020204" pitchFamily="34" charset="0"/>
              </a:rPr>
              <a:t>AASLD, IDSA. (2014). </a:t>
            </a:r>
            <a:r>
              <a:rPr lang="en-US" sz="1000" i="1" dirty="0" smtClean="0">
                <a:solidFill>
                  <a:srgbClr val="000000"/>
                </a:solidFill>
                <a:latin typeface="Arial" panose="020B0604020202020204" pitchFamily="34" charset="0"/>
                <a:cs typeface="Arial" panose="020B0604020202020204" pitchFamily="34" charset="0"/>
              </a:rPr>
              <a:t>Recommendations for Testing, Managing, and Treating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Hepatitis C, Accessed April 14, 2015,</a:t>
            </a:r>
            <a:r>
              <a:rPr lang="en-US" sz="1000"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hlinkClick r:id="rId5"/>
              </a:rPr>
              <a:t>http</a:t>
            </a:r>
            <a:r>
              <a:rPr lang="en-US" sz="1000" dirty="0">
                <a:solidFill>
                  <a:srgbClr val="000000"/>
                </a:solidFill>
                <a:latin typeface="Arial" panose="020B0604020202020204" pitchFamily="34" charset="0"/>
                <a:cs typeface="Arial" panose="020B0604020202020204" pitchFamily="34" charset="0"/>
                <a:hlinkClick r:id="rId5"/>
              </a:rPr>
              <a:t>://</a:t>
            </a:r>
            <a:r>
              <a:rPr lang="en-US" sz="1000" dirty="0" smtClean="0">
                <a:solidFill>
                  <a:srgbClr val="000000"/>
                </a:solidFill>
                <a:latin typeface="Arial" panose="020B0604020202020204" pitchFamily="34" charset="0"/>
                <a:cs typeface="Arial" panose="020B0604020202020204" pitchFamily="34" charset="0"/>
                <a:hlinkClick r:id="rId5"/>
              </a:rPr>
              <a:t>hcvguidelines.org/full-report/when-and-whom-initiate-hcv-therapy</a:t>
            </a:r>
            <a:r>
              <a:rPr lang="en-US" sz="1000" dirty="0" smtClean="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09890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85800" y="654629"/>
            <a:ext cx="7772400" cy="685800"/>
          </a:xfrm>
        </p:spPr>
        <p:txBody>
          <a:bodyPr>
            <a:normAutofit fontScale="90000"/>
          </a:bodyPr>
          <a:lstStyle/>
          <a:p>
            <a:r>
              <a:rPr lang="en-US" b="1" dirty="0" smtClean="0">
                <a:solidFill>
                  <a:srgbClr val="003366"/>
                </a:solidFill>
              </a:rPr>
              <a:t>Current HCV Treatments</a:t>
            </a:r>
            <a:endParaRPr lang="en-US" b="1" dirty="0">
              <a:solidFill>
                <a:srgbClr val="003366"/>
              </a:solidFill>
            </a:endParaRPr>
          </a:p>
        </p:txBody>
      </p:sp>
      <p:sp>
        <p:nvSpPr>
          <p:cNvPr id="3" name="Content Placeholder 2"/>
          <p:cNvSpPr>
            <a:spLocks noGrp="1"/>
          </p:cNvSpPr>
          <p:nvPr>
            <p:ph idx="1"/>
          </p:nvPr>
        </p:nvSpPr>
        <p:spPr>
          <a:xfrm>
            <a:off x="685800" y="1700649"/>
            <a:ext cx="7772400" cy="4417122"/>
          </a:xfrm>
        </p:spPr>
        <p:txBody>
          <a:bodyPr/>
          <a:lstStyle/>
          <a:p>
            <a:pPr marL="231775" indent="-231775">
              <a:spcBef>
                <a:spcPts val="0"/>
              </a:spcBef>
              <a:spcAft>
                <a:spcPts val="0"/>
              </a:spcAft>
              <a:buSzPct val="100000"/>
              <a:buNone/>
            </a:pPr>
            <a:r>
              <a:rPr lang="en-US" sz="2400" b="1" dirty="0" smtClean="0">
                <a:solidFill>
                  <a:schemeClr val="accent1"/>
                </a:solidFill>
              </a:rPr>
              <a:t>Genotype 4</a:t>
            </a:r>
          </a:p>
          <a:p>
            <a:pPr marL="228600" indent="-228600">
              <a:spcBef>
                <a:spcPts val="0"/>
              </a:spcBef>
              <a:spcAft>
                <a:spcPts val="0"/>
              </a:spcAft>
              <a:tabLst>
                <a:tab pos="228600" algn="l"/>
              </a:tabLst>
            </a:pPr>
            <a:r>
              <a:rPr lang="en-US" sz="2300" dirty="0" err="1" smtClean="0"/>
              <a:t>ledipasvir</a:t>
            </a:r>
            <a:r>
              <a:rPr lang="en-US" sz="2300" dirty="0" smtClean="0"/>
              <a:t> &amp; </a:t>
            </a:r>
            <a:r>
              <a:rPr lang="en-US" sz="2300" dirty="0" err="1" smtClean="0"/>
              <a:t>sofosbuvir</a:t>
            </a:r>
            <a:endParaRPr lang="en-US" sz="2300" dirty="0" smtClean="0"/>
          </a:p>
          <a:p>
            <a:pPr marL="457200" indent="-228600">
              <a:spcBef>
                <a:spcPts val="0"/>
              </a:spcBef>
              <a:spcAft>
                <a:spcPts val="1200"/>
              </a:spcAft>
              <a:buSzPct val="50000"/>
              <a:buFont typeface="Courier New" pitchFamily="49" charset="0"/>
              <a:buChar char="o"/>
            </a:pPr>
            <a:r>
              <a:rPr lang="en-US" sz="2000" dirty="0" smtClean="0">
                <a:solidFill>
                  <a:schemeClr val="accent1"/>
                </a:solidFill>
              </a:rPr>
              <a:t>treatment-naïve with or w/o cirrhosis for </a:t>
            </a:r>
            <a:r>
              <a:rPr lang="en-US" sz="2000" i="1" dirty="0" smtClean="0">
                <a:solidFill>
                  <a:schemeClr val="accent1"/>
                </a:solidFill>
              </a:rPr>
              <a:t>12 weeks</a:t>
            </a:r>
          </a:p>
          <a:p>
            <a:pPr marL="228600" indent="-228600">
              <a:spcBef>
                <a:spcPts val="0"/>
              </a:spcBef>
              <a:spcAft>
                <a:spcPts val="0"/>
              </a:spcAft>
              <a:buSzPct val="100000"/>
              <a:buFont typeface="Arial" pitchFamily="34" charset="0"/>
              <a:buChar char="•"/>
            </a:pPr>
            <a:r>
              <a:rPr lang="en-US" sz="2300" dirty="0" err="1" smtClean="0"/>
              <a:t>paritaprevir,ritonavir</a:t>
            </a:r>
            <a:r>
              <a:rPr lang="en-US" sz="2300" dirty="0" smtClean="0"/>
              <a:t>, </a:t>
            </a:r>
            <a:r>
              <a:rPr lang="en-US" sz="2300" dirty="0" err="1" smtClean="0"/>
              <a:t>ombitasvir</a:t>
            </a:r>
            <a:r>
              <a:rPr lang="en-US" sz="2300" dirty="0" smtClean="0"/>
              <a:t>, &amp; RBV</a:t>
            </a:r>
          </a:p>
          <a:p>
            <a:pPr marL="463550" indent="-231775">
              <a:spcBef>
                <a:spcPts val="0"/>
              </a:spcBef>
              <a:spcAft>
                <a:spcPts val="1200"/>
              </a:spcAft>
              <a:buSzPct val="50000"/>
              <a:buFont typeface="Courier New" pitchFamily="49" charset="0"/>
              <a:buChar char="o"/>
            </a:pPr>
            <a:r>
              <a:rPr lang="en-US" sz="2000" dirty="0" smtClean="0">
                <a:solidFill>
                  <a:schemeClr val="accent1"/>
                </a:solidFill>
              </a:rPr>
              <a:t>treatment-naïve without cirrhosis for </a:t>
            </a:r>
            <a:r>
              <a:rPr lang="en-US" sz="2000" i="1" dirty="0" smtClean="0">
                <a:solidFill>
                  <a:schemeClr val="accent1"/>
                </a:solidFill>
              </a:rPr>
              <a:t>12 weeks </a:t>
            </a:r>
          </a:p>
          <a:p>
            <a:pPr marL="228600" indent="-228600">
              <a:spcBef>
                <a:spcPts val="0"/>
              </a:spcBef>
              <a:spcAft>
                <a:spcPts val="0"/>
              </a:spcAft>
              <a:buSzPct val="100000"/>
            </a:pPr>
            <a:r>
              <a:rPr lang="en-US" sz="2300" dirty="0" err="1" smtClean="0"/>
              <a:t>sofosbuvir</a:t>
            </a:r>
            <a:r>
              <a:rPr lang="en-US" sz="2300" dirty="0" smtClean="0"/>
              <a:t> + RBV (alternative regimen)</a:t>
            </a:r>
          </a:p>
          <a:p>
            <a:pPr marL="463550" indent="-231775">
              <a:spcBef>
                <a:spcPts val="0"/>
              </a:spcBef>
              <a:spcAft>
                <a:spcPts val="0"/>
              </a:spcAft>
              <a:buSzPct val="50000"/>
              <a:buFont typeface="Courier New" pitchFamily="49" charset="0"/>
              <a:buChar char="o"/>
            </a:pPr>
            <a:r>
              <a:rPr lang="en-US" sz="2000" dirty="0" smtClean="0">
                <a:solidFill>
                  <a:schemeClr val="accent1"/>
                </a:solidFill>
              </a:rPr>
              <a:t>treatment-naïve with or w/o cirrhosis for </a:t>
            </a:r>
            <a:r>
              <a:rPr lang="en-US" sz="2000" i="1" dirty="0" smtClean="0">
                <a:solidFill>
                  <a:schemeClr val="accent1"/>
                </a:solidFill>
              </a:rPr>
              <a:t>24 weeks</a:t>
            </a:r>
          </a:p>
          <a:p>
            <a:pPr marL="463550" indent="-231775">
              <a:spcBef>
                <a:spcPts val="0"/>
              </a:spcBef>
              <a:spcAft>
                <a:spcPts val="1200"/>
              </a:spcAft>
              <a:buSzPct val="50000"/>
              <a:buFont typeface="Courier New" pitchFamily="49" charset="0"/>
              <a:buChar char="o"/>
            </a:pPr>
            <a:r>
              <a:rPr lang="en-US" sz="2000" dirty="0" smtClean="0">
                <a:solidFill>
                  <a:schemeClr val="accent1"/>
                </a:solidFill>
              </a:rPr>
              <a:t>treatment-naïve with PEG-IFN for </a:t>
            </a:r>
            <a:r>
              <a:rPr lang="en-US" sz="2000" i="1" dirty="0" smtClean="0">
                <a:solidFill>
                  <a:schemeClr val="accent1"/>
                </a:solidFill>
              </a:rPr>
              <a:t>12 weeks</a:t>
            </a:r>
          </a:p>
          <a:p>
            <a:pPr marL="228600" indent="-228600">
              <a:spcBef>
                <a:spcPts val="0"/>
              </a:spcBef>
              <a:spcAft>
                <a:spcPts val="0"/>
              </a:spcAft>
              <a:buSzPct val="100000"/>
              <a:buFont typeface="Arial" pitchFamily="34" charset="0"/>
              <a:buChar char="•"/>
            </a:pPr>
            <a:r>
              <a:rPr lang="en-US" sz="2300" dirty="0" err="1" smtClean="0"/>
              <a:t>sofosbuvir</a:t>
            </a:r>
            <a:r>
              <a:rPr lang="en-US" sz="2300" dirty="0" smtClean="0"/>
              <a:t> + </a:t>
            </a:r>
            <a:r>
              <a:rPr lang="en-US" sz="2300" dirty="0" err="1" smtClean="0"/>
              <a:t>simeprevir</a:t>
            </a:r>
            <a:r>
              <a:rPr lang="en-US" sz="2300" dirty="0" smtClean="0"/>
              <a:t> (alternative regimen)</a:t>
            </a:r>
          </a:p>
          <a:p>
            <a:pPr marL="463550" indent="-231775">
              <a:spcBef>
                <a:spcPts val="0"/>
              </a:spcBef>
              <a:spcAft>
                <a:spcPts val="0"/>
              </a:spcAft>
              <a:buSzPct val="50000"/>
              <a:buFont typeface="Courier New" pitchFamily="49" charset="0"/>
              <a:buChar char="o"/>
            </a:pPr>
            <a:r>
              <a:rPr lang="en-US" sz="2000" dirty="0" smtClean="0">
                <a:solidFill>
                  <a:schemeClr val="accent1"/>
                </a:solidFill>
              </a:rPr>
              <a:t>treatment-naïve with or w/o RBV for </a:t>
            </a:r>
            <a:r>
              <a:rPr lang="en-US" sz="2000" i="1" dirty="0" smtClean="0">
                <a:solidFill>
                  <a:schemeClr val="accent1"/>
                </a:solidFill>
              </a:rPr>
              <a:t>12 weeks</a:t>
            </a:r>
            <a:endParaRPr lang="en-US" sz="2000" dirty="0" smtClean="0">
              <a:solidFill>
                <a:srgbClr val="226380"/>
              </a:solidFill>
            </a:endParaRPr>
          </a:p>
          <a:p>
            <a:pPr marL="576263" indent="-238125">
              <a:spcBef>
                <a:spcPts val="0"/>
              </a:spcBef>
              <a:spcAft>
                <a:spcPts val="0"/>
              </a:spcAft>
              <a:buSzPct val="50000"/>
              <a:buFont typeface="Courier New" pitchFamily="49" charset="0"/>
              <a:buChar char="o"/>
            </a:pPr>
            <a:endParaRPr lang="en-US" sz="2400" dirty="0" smtClean="0">
              <a:solidFill>
                <a:srgbClr val="1F5373"/>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107</a:t>
            </a:fld>
            <a:endParaRPr lang="en-US" dirty="0">
              <a:solidFill>
                <a:srgbClr val="000000"/>
              </a:solidFill>
            </a:endParaRPr>
          </a:p>
        </p:txBody>
      </p:sp>
      <p:sp>
        <p:nvSpPr>
          <p:cNvPr id="7" name="TextBox 6"/>
          <p:cNvSpPr txBox="1"/>
          <p:nvPr/>
        </p:nvSpPr>
        <p:spPr>
          <a:xfrm>
            <a:off x="7239000" y="1264230"/>
            <a:ext cx="1676400" cy="338554"/>
          </a:xfrm>
          <a:prstGeom prst="rect">
            <a:avLst/>
          </a:prstGeom>
          <a:noFill/>
        </p:spPr>
        <p:txBody>
          <a:bodyPr wrap="square" rtlCol="0">
            <a:spAutoFit/>
          </a:bodyPr>
          <a:lstStyle/>
          <a:p>
            <a:pPr algn="ctr" defTabSz="914400"/>
            <a:r>
              <a:rPr lang="en-US" sz="1600" dirty="0" smtClean="0">
                <a:solidFill>
                  <a:srgbClr val="000000"/>
                </a:solidFill>
                <a:latin typeface="Arial" panose="020B0604020202020204" pitchFamily="34" charset="0"/>
                <a:cs typeface="Arial" panose="020B0604020202020204" pitchFamily="34" charset="0"/>
              </a:rPr>
              <a:t>...as of 4-14-15</a:t>
            </a:r>
            <a:endParaRPr lang="en-US" sz="1600"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1" y="6315710"/>
            <a:ext cx="6172201"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smtClean="0">
                <a:solidFill>
                  <a:srgbClr val="000000"/>
                </a:solidFill>
                <a:latin typeface="Arial" panose="020B0604020202020204" pitchFamily="34" charset="0"/>
                <a:cs typeface="Arial" panose="020B0604020202020204" pitchFamily="34" charset="0"/>
              </a:rPr>
              <a:t>AASLD, IDSA. (2014). </a:t>
            </a:r>
            <a:r>
              <a:rPr lang="en-US" sz="1000" i="1" dirty="0" smtClean="0">
                <a:solidFill>
                  <a:srgbClr val="000000"/>
                </a:solidFill>
                <a:latin typeface="Arial" panose="020B0604020202020204" pitchFamily="34" charset="0"/>
                <a:cs typeface="Arial" panose="020B0604020202020204" pitchFamily="34" charset="0"/>
              </a:rPr>
              <a:t>Recommendations for Testing, Managing, and Treating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Hepatitis C, Accessed April 14, 2015,</a:t>
            </a:r>
            <a:r>
              <a:rPr lang="en-US" sz="1000"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hlinkClick r:id="rId5"/>
              </a:rPr>
              <a:t>http</a:t>
            </a:r>
            <a:r>
              <a:rPr lang="en-US" sz="1000" dirty="0">
                <a:solidFill>
                  <a:srgbClr val="000000"/>
                </a:solidFill>
                <a:latin typeface="Arial" panose="020B0604020202020204" pitchFamily="34" charset="0"/>
                <a:cs typeface="Arial" panose="020B0604020202020204" pitchFamily="34" charset="0"/>
                <a:hlinkClick r:id="rId5"/>
              </a:rPr>
              <a:t>://</a:t>
            </a:r>
            <a:r>
              <a:rPr lang="en-US" sz="1000" dirty="0" smtClean="0">
                <a:solidFill>
                  <a:srgbClr val="000000"/>
                </a:solidFill>
                <a:latin typeface="Arial" panose="020B0604020202020204" pitchFamily="34" charset="0"/>
                <a:cs typeface="Arial" panose="020B0604020202020204" pitchFamily="34" charset="0"/>
                <a:hlinkClick r:id="rId5"/>
              </a:rPr>
              <a:t>hcvguidelines.org/full-report/when-and-whom-initiate-hcv-therapy</a:t>
            </a:r>
            <a:r>
              <a:rPr lang="en-US" sz="1000" dirty="0" smtClean="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56438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85800" y="644238"/>
            <a:ext cx="7772400" cy="685800"/>
          </a:xfrm>
        </p:spPr>
        <p:txBody>
          <a:bodyPr>
            <a:normAutofit fontScale="90000"/>
          </a:bodyPr>
          <a:lstStyle/>
          <a:p>
            <a:r>
              <a:rPr lang="en-US" b="1" dirty="0" smtClean="0">
                <a:solidFill>
                  <a:srgbClr val="003366"/>
                </a:solidFill>
              </a:rPr>
              <a:t>Current HCV Treatments</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108</a:t>
            </a:fld>
            <a:endParaRPr lang="en-US" dirty="0">
              <a:solidFill>
                <a:srgbClr val="000000"/>
              </a:solidFill>
            </a:endParaRPr>
          </a:p>
        </p:txBody>
      </p:sp>
      <p:sp>
        <p:nvSpPr>
          <p:cNvPr id="8" name="Content Placeholder 2"/>
          <p:cNvSpPr txBox="1">
            <a:spLocks/>
          </p:cNvSpPr>
          <p:nvPr/>
        </p:nvSpPr>
        <p:spPr bwMode="auto">
          <a:xfrm>
            <a:off x="685800" y="155575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indent="-231775" defTabSz="914400" fontAlgn="base">
              <a:buSzPct val="100000"/>
              <a:defRPr/>
            </a:pPr>
            <a:r>
              <a:rPr lang="en-US" sz="2400" b="1" kern="0" dirty="0" smtClean="0">
                <a:solidFill>
                  <a:schemeClr val="accent1"/>
                </a:solidFill>
                <a:latin typeface="Arial" panose="020B0604020202020204" pitchFamily="34" charset="0"/>
                <a:cs typeface="Arial" panose="020B0604020202020204" pitchFamily="34" charset="0"/>
              </a:rPr>
              <a:t>Genotype 5</a:t>
            </a:r>
          </a:p>
          <a:p>
            <a:pPr marL="231775" indent="-231775" defTabSz="914400" fontAlgn="base">
              <a:buSzPct val="100000"/>
              <a:buFontTx/>
              <a:buChar char="•"/>
            </a:pPr>
            <a:r>
              <a:rPr lang="en-US" sz="2400" kern="0" dirty="0" err="1" smtClean="0">
                <a:solidFill>
                  <a:srgbClr val="000000"/>
                </a:solidFill>
                <a:latin typeface="Arial" panose="020B0604020202020204" pitchFamily="34" charset="0"/>
                <a:cs typeface="Arial" panose="020B0604020202020204" pitchFamily="34" charset="0"/>
              </a:rPr>
              <a:t>sofosbuvir</a:t>
            </a:r>
            <a:r>
              <a:rPr lang="en-US" sz="2400" kern="0" dirty="0" smtClean="0">
                <a:solidFill>
                  <a:srgbClr val="000000"/>
                </a:solidFill>
                <a:latin typeface="Arial" panose="020B0604020202020204" pitchFamily="34" charset="0"/>
                <a:cs typeface="Arial" panose="020B0604020202020204" pitchFamily="34" charset="0"/>
              </a:rPr>
              <a:t> + PEG-IFN + RBV</a:t>
            </a:r>
          </a:p>
          <a:p>
            <a:pPr marL="463550" indent="-231775" defTabSz="914400" fontAlgn="base">
              <a:spcAft>
                <a:spcPts val="1200"/>
              </a:spcAft>
              <a:buSzPct val="50000"/>
              <a:buFont typeface="Courier New" pitchFamily="49" charset="0"/>
              <a:buChar char="o"/>
              <a:defRPr/>
            </a:pPr>
            <a:r>
              <a:rPr lang="en-US" sz="2000" kern="0" dirty="0" smtClean="0">
                <a:solidFill>
                  <a:schemeClr val="accent1"/>
                </a:solidFill>
                <a:latin typeface="Arial" panose="020B0604020202020204" pitchFamily="34" charset="0"/>
                <a:cs typeface="Arial" panose="020B0604020202020204" pitchFamily="34" charset="0"/>
              </a:rPr>
              <a:t>treatment-naïve </a:t>
            </a:r>
            <a:r>
              <a:rPr lang="en-US" sz="2000" i="1" kern="0" dirty="0" smtClean="0">
                <a:solidFill>
                  <a:schemeClr val="accent1"/>
                </a:solidFill>
                <a:latin typeface="Arial" panose="020B0604020202020204" pitchFamily="34" charset="0"/>
                <a:cs typeface="Arial" panose="020B0604020202020204" pitchFamily="34" charset="0"/>
              </a:rPr>
              <a:t>12 weeks</a:t>
            </a:r>
          </a:p>
          <a:p>
            <a:pPr marL="228600" indent="-228600" defTabSz="914400" fontAlgn="base">
              <a:buSzPct val="100000"/>
              <a:buFont typeface="Arial" pitchFamily="34" charset="0"/>
              <a:buChar char="•"/>
            </a:pPr>
            <a:r>
              <a:rPr lang="en-US" sz="2400" kern="0" dirty="0" smtClean="0">
                <a:solidFill>
                  <a:srgbClr val="000000"/>
                </a:solidFill>
                <a:latin typeface="Arial" panose="020B0604020202020204" pitchFamily="34" charset="0"/>
                <a:cs typeface="Arial" panose="020B0604020202020204" pitchFamily="34" charset="0"/>
              </a:rPr>
              <a:t>IFN + RBV</a:t>
            </a:r>
          </a:p>
          <a:p>
            <a:pPr marL="457200" indent="-228600" defTabSz="914400" fontAlgn="base">
              <a:spcAft>
                <a:spcPts val="1200"/>
              </a:spcAft>
              <a:buSzPct val="50000"/>
              <a:buFont typeface="Courier New" pitchFamily="49" charset="0"/>
              <a:buChar char="o"/>
            </a:pPr>
            <a:r>
              <a:rPr lang="en-US" sz="2000" kern="0" dirty="0" smtClean="0">
                <a:solidFill>
                  <a:schemeClr val="accent1"/>
                </a:solidFill>
                <a:latin typeface="Arial" panose="020B0604020202020204" pitchFamily="34" charset="0"/>
                <a:cs typeface="Arial" panose="020B0604020202020204" pitchFamily="34" charset="0"/>
              </a:rPr>
              <a:t>treatment-naïve </a:t>
            </a:r>
            <a:r>
              <a:rPr lang="en-US" sz="2000" i="1" kern="0" dirty="0" smtClean="0">
                <a:solidFill>
                  <a:schemeClr val="accent1"/>
                </a:solidFill>
                <a:latin typeface="Arial" panose="020B0604020202020204" pitchFamily="34" charset="0"/>
                <a:cs typeface="Arial" panose="020B0604020202020204" pitchFamily="34" charset="0"/>
              </a:rPr>
              <a:t>48 weeks </a:t>
            </a:r>
            <a:r>
              <a:rPr lang="en-US" sz="2000" dirty="0" smtClean="0">
                <a:solidFill>
                  <a:schemeClr val="accent1"/>
                </a:solidFill>
                <a:latin typeface="Arial" panose="020B0604020202020204" pitchFamily="34" charset="0"/>
                <a:cs typeface="Arial" panose="020B0604020202020204" pitchFamily="34" charset="0"/>
              </a:rPr>
              <a:t>(alternative regimen)</a:t>
            </a:r>
            <a:endParaRPr lang="en-US" sz="2000" kern="0" dirty="0" smtClean="0">
              <a:solidFill>
                <a:schemeClr val="accent1"/>
              </a:solidFill>
              <a:latin typeface="Arial" panose="020B0604020202020204" pitchFamily="34" charset="0"/>
              <a:cs typeface="Arial" panose="020B0604020202020204" pitchFamily="34" charset="0"/>
            </a:endParaRPr>
          </a:p>
          <a:p>
            <a:pPr marL="457200" indent="-457200" defTabSz="914400" fontAlgn="base">
              <a:buSzPct val="50000"/>
            </a:pPr>
            <a:r>
              <a:rPr lang="en-US" sz="2400" b="1" kern="0" dirty="0" smtClean="0">
                <a:solidFill>
                  <a:schemeClr val="accent1"/>
                </a:solidFill>
                <a:latin typeface="Arial" panose="020B0604020202020204" pitchFamily="34" charset="0"/>
                <a:cs typeface="Arial" panose="020B0604020202020204" pitchFamily="34" charset="0"/>
              </a:rPr>
              <a:t>Genotype 6</a:t>
            </a:r>
          </a:p>
          <a:p>
            <a:pPr marL="228600" indent="-228600" defTabSz="914400">
              <a:buFont typeface="Arial" pitchFamily="34" charset="0"/>
              <a:buChar char="•"/>
              <a:tabLst>
                <a:tab pos="342900" algn="l"/>
              </a:tabLst>
            </a:pPr>
            <a:r>
              <a:rPr lang="en-US" sz="2400" dirty="0" err="1" smtClean="0">
                <a:solidFill>
                  <a:srgbClr val="000000"/>
                </a:solidFill>
                <a:latin typeface="Arial" panose="020B0604020202020204" pitchFamily="34" charset="0"/>
                <a:cs typeface="Arial" panose="020B0604020202020204" pitchFamily="34" charset="0"/>
              </a:rPr>
              <a:t>ledipasvir</a:t>
            </a:r>
            <a:r>
              <a:rPr lang="en-US" sz="2400" dirty="0" smtClean="0">
                <a:solidFill>
                  <a:srgbClr val="000000"/>
                </a:solidFill>
                <a:latin typeface="Arial" panose="020B0604020202020204" pitchFamily="34" charset="0"/>
                <a:cs typeface="Arial" panose="020B0604020202020204" pitchFamily="34" charset="0"/>
              </a:rPr>
              <a:t> &amp; </a:t>
            </a:r>
            <a:r>
              <a:rPr lang="en-US" sz="2400" dirty="0" err="1" smtClean="0">
                <a:solidFill>
                  <a:srgbClr val="000000"/>
                </a:solidFill>
                <a:latin typeface="Arial" panose="020B0604020202020204" pitchFamily="34" charset="0"/>
                <a:cs typeface="Arial" panose="020B0604020202020204" pitchFamily="34" charset="0"/>
              </a:rPr>
              <a:t>sofosbuvir</a:t>
            </a:r>
            <a:endParaRPr lang="en-US" sz="2400" dirty="0" smtClean="0">
              <a:solidFill>
                <a:srgbClr val="000000"/>
              </a:solidFill>
              <a:latin typeface="Arial" panose="020B0604020202020204" pitchFamily="34" charset="0"/>
              <a:cs typeface="Arial" panose="020B0604020202020204" pitchFamily="34" charset="0"/>
            </a:endParaRPr>
          </a:p>
          <a:p>
            <a:pPr marL="576263" indent="-238125" defTabSz="914400">
              <a:spcAft>
                <a:spcPts val="1200"/>
              </a:spcAft>
              <a:buSzPct val="50000"/>
              <a:buFont typeface="Courier New" pitchFamily="49" charset="0"/>
              <a:buChar char="o"/>
            </a:pPr>
            <a:r>
              <a:rPr lang="en-US" sz="2000" dirty="0" smtClean="0">
                <a:solidFill>
                  <a:schemeClr val="accent1"/>
                </a:solidFill>
                <a:latin typeface="Arial" panose="020B0604020202020204" pitchFamily="34" charset="0"/>
                <a:cs typeface="Arial" panose="020B0604020202020204" pitchFamily="34" charset="0"/>
              </a:rPr>
              <a:t>treatment-naïve for </a:t>
            </a:r>
            <a:r>
              <a:rPr lang="en-US" sz="2000" i="1" dirty="0" smtClean="0">
                <a:solidFill>
                  <a:schemeClr val="accent1"/>
                </a:solidFill>
                <a:latin typeface="Arial" panose="020B0604020202020204" pitchFamily="34" charset="0"/>
                <a:cs typeface="Arial" panose="020B0604020202020204" pitchFamily="34" charset="0"/>
              </a:rPr>
              <a:t>12 weeks</a:t>
            </a:r>
          </a:p>
          <a:p>
            <a:pPr marL="231775" indent="-231775" defTabSz="914400">
              <a:buSzPct val="100000"/>
              <a:buFont typeface="Arial" pitchFamily="34" charset="0"/>
              <a:buChar char="•"/>
            </a:pPr>
            <a:r>
              <a:rPr lang="en-US" sz="2400" dirty="0" err="1" smtClean="0">
                <a:solidFill>
                  <a:srgbClr val="000000"/>
                </a:solidFill>
                <a:latin typeface="Arial" panose="020B0604020202020204" pitchFamily="34" charset="0"/>
                <a:cs typeface="Arial" panose="020B0604020202020204" pitchFamily="34" charset="0"/>
              </a:rPr>
              <a:t>sofosbuvir</a:t>
            </a:r>
            <a:r>
              <a:rPr lang="en-US" sz="2400" dirty="0" smtClean="0">
                <a:solidFill>
                  <a:srgbClr val="000000"/>
                </a:solidFill>
                <a:latin typeface="Arial" panose="020B0604020202020204" pitchFamily="34" charset="0"/>
                <a:cs typeface="Arial" panose="020B0604020202020204" pitchFamily="34" charset="0"/>
              </a:rPr>
              <a:t> + IFN + RBV (alternative regimen)</a:t>
            </a:r>
          </a:p>
          <a:p>
            <a:pPr marL="463550" indent="-231775" defTabSz="914400">
              <a:spcAft>
                <a:spcPts val="1200"/>
              </a:spcAft>
              <a:buSzPct val="50000"/>
              <a:buFont typeface="Courier New" pitchFamily="49" charset="0"/>
              <a:buChar char="o"/>
            </a:pPr>
            <a:r>
              <a:rPr lang="en-US" sz="2000" dirty="0" smtClean="0">
                <a:solidFill>
                  <a:schemeClr val="accent1"/>
                </a:solidFill>
                <a:latin typeface="Arial" panose="020B0604020202020204" pitchFamily="34" charset="0"/>
                <a:cs typeface="Arial" panose="020B0604020202020204" pitchFamily="34" charset="0"/>
              </a:rPr>
              <a:t>treatment-naïve for </a:t>
            </a:r>
            <a:r>
              <a:rPr lang="en-US" sz="2000" i="1" dirty="0" smtClean="0">
                <a:solidFill>
                  <a:schemeClr val="accent1"/>
                </a:solidFill>
                <a:latin typeface="Arial" panose="020B0604020202020204" pitchFamily="34" charset="0"/>
                <a:cs typeface="Arial" panose="020B0604020202020204" pitchFamily="34" charset="0"/>
              </a:rPr>
              <a:t>12 weeks</a:t>
            </a:r>
            <a:endParaRPr lang="en-US" sz="2000" i="1" kern="0" dirty="0" smtClean="0">
              <a:solidFill>
                <a:schemeClr val="accent1"/>
              </a:solidFill>
              <a:latin typeface="Arial" panose="020B0604020202020204" pitchFamily="34" charset="0"/>
              <a:cs typeface="Arial" panose="020B0604020202020204" pitchFamily="34" charset="0"/>
            </a:endParaRPr>
          </a:p>
          <a:p>
            <a:pPr marL="228600" indent="-228600" defTabSz="914400" fontAlgn="base">
              <a:spcAft>
                <a:spcPts val="1200"/>
              </a:spcAft>
              <a:buSzPct val="100000"/>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HCC and awaiting transplant: </a:t>
            </a:r>
            <a:r>
              <a:rPr lang="en-US" sz="2400" dirty="0" err="1" smtClean="0">
                <a:solidFill>
                  <a:srgbClr val="000000"/>
                </a:solidFill>
                <a:latin typeface="Arial" panose="020B0604020202020204" pitchFamily="34" charset="0"/>
                <a:cs typeface="Arial" panose="020B0604020202020204" pitchFamily="34" charset="0"/>
              </a:rPr>
              <a:t>Sofosbuvir</a:t>
            </a:r>
            <a:r>
              <a:rPr lang="en-US" sz="2400" dirty="0" smtClean="0">
                <a:solidFill>
                  <a:srgbClr val="000000"/>
                </a:solidFill>
                <a:latin typeface="Arial" panose="020B0604020202020204" pitchFamily="34" charset="0"/>
                <a:cs typeface="Arial" panose="020B0604020202020204" pitchFamily="34" charset="0"/>
              </a:rPr>
              <a:t> + RBV for up to </a:t>
            </a:r>
            <a:r>
              <a:rPr lang="en-US" sz="2400" i="1" dirty="0" smtClean="0">
                <a:solidFill>
                  <a:srgbClr val="000000"/>
                </a:solidFill>
                <a:latin typeface="Arial" panose="020B0604020202020204" pitchFamily="34" charset="0"/>
                <a:cs typeface="Arial" panose="020B0604020202020204" pitchFamily="34" charset="0"/>
              </a:rPr>
              <a:t>48 weeks</a:t>
            </a:r>
          </a:p>
          <a:p>
            <a:pPr marL="457200" indent="-228600" defTabSz="914400" fontAlgn="base">
              <a:spcAft>
                <a:spcPts val="1200"/>
              </a:spcAft>
              <a:buSzPct val="100000"/>
              <a:defRPr/>
            </a:pPr>
            <a:endParaRPr lang="en-US" sz="2400" kern="0" dirty="0" smtClean="0">
              <a:solidFill>
                <a:srgbClr val="000000"/>
              </a:solidFill>
              <a:latin typeface="Arial" panose="020B0604020202020204" pitchFamily="34" charset="0"/>
              <a:cs typeface="Arial" panose="020B0604020202020204" pitchFamily="34" charset="0"/>
            </a:endParaRPr>
          </a:p>
          <a:p>
            <a:pPr marL="457200" indent="-228600" defTabSz="914400" fontAlgn="base">
              <a:spcAft>
                <a:spcPts val="1200"/>
              </a:spcAft>
              <a:buSzPct val="100000"/>
              <a:buFont typeface="Arial" pitchFamily="34" charset="0"/>
              <a:buChar char="•"/>
              <a:defRPr/>
            </a:pPr>
            <a:endParaRPr lang="en-US" sz="2400" kern="0" dirty="0" smtClean="0">
              <a:solidFill>
                <a:srgbClr val="000000"/>
              </a:solidFill>
              <a:latin typeface="Arial" panose="020B0604020202020204" pitchFamily="34" charset="0"/>
              <a:cs typeface="Arial" panose="020B0604020202020204" pitchFamily="34" charset="0"/>
            </a:endParaRPr>
          </a:p>
          <a:p>
            <a:pPr marL="457200" indent="-228600" defTabSz="914400" fontAlgn="base">
              <a:spcAft>
                <a:spcPts val="1200"/>
              </a:spcAft>
              <a:buSzPct val="100000"/>
              <a:buFont typeface="Arial" pitchFamily="34" charset="0"/>
              <a:buChar char="•"/>
              <a:defRPr/>
            </a:pPr>
            <a:endParaRPr lang="en-US" sz="2400" kern="0" dirty="0" smtClean="0">
              <a:solidFill>
                <a:srgbClr val="000000"/>
              </a:solidFill>
              <a:latin typeface="Arial" panose="020B0604020202020204" pitchFamily="34" charset="0"/>
              <a:cs typeface="Arial" panose="020B0604020202020204" pitchFamily="34" charset="0"/>
            </a:endParaRPr>
          </a:p>
          <a:p>
            <a:pPr marL="457200" indent="-228600" defTabSz="914400" fontAlgn="base">
              <a:spcAft>
                <a:spcPts val="1200"/>
              </a:spcAft>
              <a:buSzPct val="50000"/>
              <a:buFont typeface="Courier New" pitchFamily="49" charset="0"/>
              <a:buChar char="o"/>
              <a:defRPr/>
            </a:pPr>
            <a:endParaRPr lang="en-US" sz="2400" kern="0" dirty="0" smtClean="0">
              <a:solidFill>
                <a:srgbClr val="1F5373"/>
              </a:solidFill>
              <a:latin typeface="Arial" panose="020B0604020202020204" pitchFamily="34" charset="0"/>
              <a:cs typeface="Arial" panose="020B0604020202020204" pitchFamily="34" charset="0"/>
            </a:endParaRPr>
          </a:p>
          <a:p>
            <a:pPr marL="457200" indent="-228600" defTabSz="914400" fontAlgn="base">
              <a:spcAft>
                <a:spcPts val="1200"/>
              </a:spcAft>
              <a:buSzPct val="50000"/>
              <a:buFont typeface="Courier New" pitchFamily="49" charset="0"/>
              <a:buChar char="o"/>
              <a:defRPr/>
            </a:pPr>
            <a:endParaRPr lang="en-US" sz="2400" kern="0" dirty="0" smtClean="0">
              <a:solidFill>
                <a:srgbClr val="1F5373"/>
              </a:solidFill>
              <a:latin typeface="Arial" panose="020B0604020202020204" pitchFamily="34" charset="0"/>
              <a:cs typeface="Arial" panose="020B0604020202020204" pitchFamily="34" charset="0"/>
            </a:endParaRPr>
          </a:p>
        </p:txBody>
      </p:sp>
      <p:sp>
        <p:nvSpPr>
          <p:cNvPr id="10" name="TextBox 9"/>
          <p:cNvSpPr txBox="1"/>
          <p:nvPr/>
        </p:nvSpPr>
        <p:spPr>
          <a:xfrm>
            <a:off x="7239000" y="1264230"/>
            <a:ext cx="1676400" cy="338554"/>
          </a:xfrm>
          <a:prstGeom prst="rect">
            <a:avLst/>
          </a:prstGeom>
          <a:noFill/>
        </p:spPr>
        <p:txBody>
          <a:bodyPr wrap="square" rtlCol="0">
            <a:spAutoFit/>
          </a:bodyPr>
          <a:lstStyle/>
          <a:p>
            <a:pPr algn="ctr" defTabSz="914400"/>
            <a:r>
              <a:rPr lang="en-US" sz="1600" dirty="0" smtClean="0">
                <a:solidFill>
                  <a:srgbClr val="000000"/>
                </a:solidFill>
                <a:latin typeface="Arial" panose="020B0604020202020204" pitchFamily="34" charset="0"/>
                <a:cs typeface="Arial" panose="020B0604020202020204" pitchFamily="34" charset="0"/>
              </a:rPr>
              <a:t>...as of 4-14-15</a:t>
            </a:r>
            <a:endParaRPr lang="en-US" sz="1600"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6315710"/>
            <a:ext cx="6172201"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smtClean="0">
                <a:solidFill>
                  <a:srgbClr val="000000"/>
                </a:solidFill>
                <a:latin typeface="Arial" panose="020B0604020202020204" pitchFamily="34" charset="0"/>
                <a:cs typeface="Arial" panose="020B0604020202020204" pitchFamily="34" charset="0"/>
              </a:rPr>
              <a:t>AASLD, IDSA. (2014). </a:t>
            </a:r>
            <a:r>
              <a:rPr lang="en-US" sz="1000" i="1" dirty="0" smtClean="0">
                <a:solidFill>
                  <a:srgbClr val="000000"/>
                </a:solidFill>
                <a:latin typeface="Arial" panose="020B0604020202020204" pitchFamily="34" charset="0"/>
                <a:cs typeface="Arial" panose="020B0604020202020204" pitchFamily="34" charset="0"/>
              </a:rPr>
              <a:t>Recommendations for Testing, Managing, and Treating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Hepatitis C, Accessed April 14, 2015</a:t>
            </a:r>
            <a:r>
              <a:rPr lang="en-US" sz="1000"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hlinkClick r:id="rId5"/>
              </a:rPr>
              <a:t>http</a:t>
            </a:r>
            <a:r>
              <a:rPr lang="en-US" sz="1000" dirty="0">
                <a:solidFill>
                  <a:srgbClr val="000000"/>
                </a:solidFill>
                <a:latin typeface="Arial" panose="020B0604020202020204" pitchFamily="34" charset="0"/>
                <a:cs typeface="Arial" panose="020B0604020202020204" pitchFamily="34" charset="0"/>
                <a:hlinkClick r:id="rId5"/>
              </a:rPr>
              <a:t>://</a:t>
            </a:r>
            <a:r>
              <a:rPr lang="en-US" sz="1000" dirty="0" smtClean="0">
                <a:solidFill>
                  <a:srgbClr val="000000"/>
                </a:solidFill>
                <a:latin typeface="Arial" panose="020B0604020202020204" pitchFamily="34" charset="0"/>
                <a:cs typeface="Arial" panose="020B0604020202020204" pitchFamily="34" charset="0"/>
                <a:hlinkClick r:id="rId5"/>
              </a:rPr>
              <a:t>hcvguidelines.org/full-report/when-and-whom-initiate-hcv-therapy</a:t>
            </a:r>
            <a:r>
              <a:rPr lang="en-US" sz="1000" dirty="0" smtClean="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6462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0" y="630383"/>
            <a:ext cx="9144000" cy="1143000"/>
          </a:xfrm>
        </p:spPr>
        <p:txBody>
          <a:bodyPr>
            <a:noAutofit/>
          </a:bodyPr>
          <a:lstStyle/>
          <a:p>
            <a:r>
              <a:rPr lang="en-US" sz="3200" b="1" dirty="0" smtClean="0">
                <a:solidFill>
                  <a:srgbClr val="003366"/>
                </a:solidFill>
              </a:rPr>
              <a:t>Sustained Virologic Response (SVR) to </a:t>
            </a:r>
            <a:br>
              <a:rPr lang="en-US" sz="3200" b="1" dirty="0" smtClean="0">
                <a:solidFill>
                  <a:srgbClr val="003366"/>
                </a:solidFill>
              </a:rPr>
            </a:br>
            <a:r>
              <a:rPr lang="en-US" sz="3200" b="1" dirty="0" smtClean="0">
                <a:solidFill>
                  <a:srgbClr val="003366"/>
                </a:solidFill>
              </a:rPr>
              <a:t>All-Oral Antiviral Treatment for Hepatitis C</a:t>
            </a:r>
            <a:endParaRPr lang="en-US" sz="3200" b="1" dirty="0">
              <a:solidFill>
                <a:srgbClr val="003366"/>
              </a:solidFill>
            </a:endParaRPr>
          </a:p>
        </p:txBody>
      </p:sp>
      <p:sp>
        <p:nvSpPr>
          <p:cNvPr id="9" name="Title 2"/>
          <p:cNvSpPr>
            <a:spLocks noGrp="1"/>
          </p:cNvSpPr>
          <p:nvPr>
            <p:ph type="title" idx="4294967295"/>
          </p:nvPr>
        </p:nvSpPr>
        <p:spPr>
          <a:xfrm>
            <a:off x="1735282" y="2239631"/>
            <a:ext cx="5787736" cy="271508"/>
          </a:xfrm>
        </p:spPr>
        <p:txBody>
          <a:bodyPr>
            <a:noAutofit/>
          </a:bodyPr>
          <a:lstStyle/>
          <a:p>
            <a:r>
              <a:rPr lang="en-US" sz="2000" b="1" dirty="0">
                <a:solidFill>
                  <a:schemeClr val="accent1"/>
                </a:solidFill>
              </a:rPr>
              <a:t>No </a:t>
            </a:r>
            <a:r>
              <a:rPr lang="en-US" sz="2000" b="1" dirty="0" smtClean="0">
                <a:solidFill>
                  <a:schemeClr val="accent1"/>
                </a:solidFill>
              </a:rPr>
              <a:t>Cirrhosis                       </a:t>
            </a:r>
            <a:r>
              <a:rPr lang="en-US" sz="2000" b="1" dirty="0" err="1" smtClean="0">
                <a:solidFill>
                  <a:schemeClr val="accent1"/>
                </a:solidFill>
              </a:rPr>
              <a:t>Cirrhosis</a:t>
            </a:r>
            <a:endParaRPr lang="en-US" sz="2000" b="1" dirty="0">
              <a:solidFill>
                <a:schemeClr val="accent1"/>
              </a:solidFill>
            </a:endParaRPr>
          </a:p>
        </p:txBody>
      </p:sp>
      <p:sp>
        <p:nvSpPr>
          <p:cNvPr id="10" name="Title 2"/>
          <p:cNvSpPr>
            <a:spLocks noGrp="1"/>
          </p:cNvSpPr>
          <p:nvPr>
            <p:ph type="title" idx="4294967295"/>
          </p:nvPr>
        </p:nvSpPr>
        <p:spPr>
          <a:xfrm>
            <a:off x="1127557" y="3656930"/>
            <a:ext cx="838200" cy="685800"/>
          </a:xfrm>
        </p:spPr>
        <p:txBody>
          <a:bodyPr>
            <a:noAutofit/>
          </a:bodyPr>
          <a:lstStyle/>
          <a:p>
            <a:r>
              <a:rPr lang="en-US" sz="2000" dirty="0" smtClean="0">
                <a:solidFill>
                  <a:srgbClr val="111111"/>
                </a:solidFill>
              </a:rPr>
              <a:t>SVR (%)</a:t>
            </a:r>
            <a:endParaRPr lang="en-US" sz="2000" dirty="0">
              <a:solidFill>
                <a:srgbClr val="111111"/>
              </a:solidFill>
            </a:endParaRPr>
          </a:p>
        </p:txBody>
      </p:sp>
      <p:sp>
        <p:nvSpPr>
          <p:cNvPr id="11" name="Title 2"/>
          <p:cNvSpPr>
            <a:spLocks noGrp="1"/>
          </p:cNvSpPr>
          <p:nvPr>
            <p:ph type="title" idx="4294967295"/>
          </p:nvPr>
        </p:nvSpPr>
        <p:spPr>
          <a:xfrm>
            <a:off x="0" y="6224157"/>
            <a:ext cx="6400800" cy="609600"/>
          </a:xfrm>
        </p:spPr>
        <p:txBody>
          <a:bodyPr>
            <a:noAutofit/>
          </a:bodyPr>
          <a:lstStyle/>
          <a:p>
            <a:pPr algn="l"/>
            <a:r>
              <a:rPr lang="en-US" sz="1600" dirty="0" smtClean="0">
                <a:solidFill>
                  <a:srgbClr val="111111"/>
                </a:solidFill>
              </a:rPr>
              <a:t>SOF=sofosbuvir; LDV=</a:t>
            </a:r>
            <a:r>
              <a:rPr lang="en-US" sz="1600" dirty="0" err="1" smtClean="0">
                <a:solidFill>
                  <a:srgbClr val="111111"/>
                </a:solidFill>
              </a:rPr>
              <a:t>ledipasvir</a:t>
            </a:r>
            <a:r>
              <a:rPr lang="en-US" sz="1600" dirty="0" smtClean="0">
                <a:solidFill>
                  <a:srgbClr val="111111"/>
                </a:solidFill>
              </a:rPr>
              <a:t>  </a:t>
            </a:r>
            <a:br>
              <a:rPr lang="en-US" sz="1600" dirty="0" smtClean="0">
                <a:solidFill>
                  <a:srgbClr val="111111"/>
                </a:solidFill>
              </a:rPr>
            </a:br>
            <a:r>
              <a:rPr lang="en-US" sz="1600" dirty="0" smtClean="0">
                <a:solidFill>
                  <a:srgbClr val="111111"/>
                </a:solidFill>
              </a:rPr>
              <a:t>3D=</a:t>
            </a:r>
            <a:r>
              <a:rPr lang="en-US" sz="1600" dirty="0" err="1" smtClean="0">
                <a:solidFill>
                  <a:srgbClr val="111111"/>
                </a:solidFill>
              </a:rPr>
              <a:t>paritaprevir</a:t>
            </a:r>
            <a:r>
              <a:rPr lang="en-US" sz="1600" dirty="0">
                <a:solidFill>
                  <a:srgbClr val="111111"/>
                </a:solidFill>
              </a:rPr>
              <a:t>, </a:t>
            </a:r>
            <a:r>
              <a:rPr lang="pt-BR" sz="1600" dirty="0">
                <a:solidFill>
                  <a:srgbClr val="111111"/>
                </a:solidFill>
              </a:rPr>
              <a:t>ritonavir, ombitasvir, and </a:t>
            </a:r>
            <a:r>
              <a:rPr lang="pt-BR" sz="1600" dirty="0" smtClean="0">
                <a:solidFill>
                  <a:srgbClr val="111111"/>
                </a:solidFill>
              </a:rPr>
              <a:t>dasabuvir;</a:t>
            </a:r>
            <a:r>
              <a:rPr lang="en-US" sz="1600" dirty="0" smtClean="0">
                <a:solidFill>
                  <a:srgbClr val="111111"/>
                </a:solidFill>
              </a:rPr>
              <a:t> R=ribavirin</a:t>
            </a:r>
            <a:endParaRPr lang="en-US" sz="1600" dirty="0">
              <a:solidFill>
                <a:srgbClr val="111111"/>
              </a:solidFill>
            </a:endParaRPr>
          </a:p>
        </p:txBody>
      </p:sp>
      <p:sp>
        <p:nvSpPr>
          <p:cNvPr id="13" name="Title 2"/>
          <p:cNvSpPr>
            <a:spLocks noGrp="1"/>
          </p:cNvSpPr>
          <p:nvPr>
            <p:ph type="title" idx="4294967295"/>
          </p:nvPr>
        </p:nvSpPr>
        <p:spPr>
          <a:xfrm>
            <a:off x="1959063" y="1745675"/>
            <a:ext cx="5225875" cy="381000"/>
          </a:xfrm>
        </p:spPr>
        <p:txBody>
          <a:bodyPr>
            <a:noAutofit/>
          </a:bodyPr>
          <a:lstStyle/>
          <a:p>
            <a:r>
              <a:rPr lang="en-US" sz="2000" i="1" dirty="0" smtClean="0"/>
              <a:t>Genotype 1 (treatment-</a:t>
            </a:r>
            <a:r>
              <a:rPr lang="en-US" sz="2000" b="1" i="1" u="sng" dirty="0" smtClean="0"/>
              <a:t>naïve</a:t>
            </a:r>
            <a:r>
              <a:rPr lang="en-US" sz="2000" i="1" dirty="0" smtClean="0"/>
              <a:t> patients)</a:t>
            </a:r>
            <a:endParaRPr lang="en-US" sz="2000" i="1" dirty="0"/>
          </a:p>
        </p:txBody>
      </p:sp>
      <p:grpSp>
        <p:nvGrpSpPr>
          <p:cNvPr id="12" name="Group 11"/>
          <p:cNvGrpSpPr/>
          <p:nvPr/>
        </p:nvGrpSpPr>
        <p:grpSpPr>
          <a:xfrm>
            <a:off x="1965757" y="2544431"/>
            <a:ext cx="2149044" cy="3624309"/>
            <a:chOff x="1242227" y="2057400"/>
            <a:chExt cx="2149044" cy="3624309"/>
          </a:xfrm>
        </p:grpSpPr>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922" t="11638" r="61136" b="49509"/>
            <a:stretch/>
          </p:blipFill>
          <p:spPr bwMode="auto">
            <a:xfrm>
              <a:off x="1676400" y="2057400"/>
              <a:ext cx="855048" cy="362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98" t="11638" r="87197" b="55714"/>
            <a:stretch/>
          </p:blipFill>
          <p:spPr bwMode="auto">
            <a:xfrm>
              <a:off x="1242227" y="2057400"/>
              <a:ext cx="662773" cy="304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768" t="11638" r="49140" b="50826"/>
            <a:stretch/>
          </p:blipFill>
          <p:spPr bwMode="auto">
            <a:xfrm>
              <a:off x="2514601" y="2057400"/>
              <a:ext cx="876670" cy="350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4800602" y="2544431"/>
            <a:ext cx="2433671" cy="3624309"/>
            <a:chOff x="4714333" y="2057400"/>
            <a:chExt cx="2433671" cy="3624309"/>
          </a:xfrm>
        </p:grpSpPr>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672" t="11638" r="14644" b="49509"/>
            <a:stretch/>
          </p:blipFill>
          <p:spPr bwMode="auto">
            <a:xfrm>
              <a:off x="5334000" y="2057400"/>
              <a:ext cx="817869" cy="362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98" t="11638" r="87197" b="55714"/>
            <a:stretch/>
          </p:blipFill>
          <p:spPr bwMode="auto">
            <a:xfrm>
              <a:off x="4714333" y="2057400"/>
              <a:ext cx="662773" cy="304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922" t="11638" r="1767" b="50826"/>
            <a:stretch/>
          </p:blipFill>
          <p:spPr bwMode="auto">
            <a:xfrm>
              <a:off x="6096000" y="2057400"/>
              <a:ext cx="1052004" cy="350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Slide Number Placeholder 3"/>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109</a:t>
            </a:fld>
            <a:endParaRPr lang="en-US" dirty="0">
              <a:solidFill>
                <a:srgbClr val="000000"/>
              </a:solidFill>
            </a:endParaRPr>
          </a:p>
        </p:txBody>
      </p:sp>
    </p:spTree>
    <p:extLst>
      <p:ext uri="{BB962C8B-B14F-4D97-AF65-F5344CB8AC3E}">
        <p14:creationId xmlns:p14="http://schemas.microsoft.com/office/powerpoint/2010/main" val="11004699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9" name="Title 1"/>
          <p:cNvSpPr>
            <a:spLocks noGrp="1"/>
          </p:cNvSpPr>
          <p:nvPr>
            <p:ph type="title"/>
          </p:nvPr>
        </p:nvSpPr>
        <p:spPr>
          <a:xfrm>
            <a:off x="685800" y="619993"/>
            <a:ext cx="7772400" cy="990600"/>
          </a:xfrm>
        </p:spPr>
        <p:txBody>
          <a:bodyPr/>
          <a:lstStyle/>
          <a:p>
            <a:r>
              <a:rPr lang="en-US" b="1" dirty="0" smtClean="0">
                <a:solidFill>
                  <a:srgbClr val="003366"/>
                </a:solidFill>
              </a:rPr>
              <a:t>Bridging the Gap to a Cure</a:t>
            </a:r>
            <a:endParaRPr lang="en-US" b="1" dirty="0">
              <a:solidFill>
                <a:srgbClr val="003366"/>
              </a:solidFill>
            </a:endParaRPr>
          </a:p>
        </p:txBody>
      </p:sp>
      <p:sp>
        <p:nvSpPr>
          <p:cNvPr id="18" name="Content Placeholder 2"/>
          <p:cNvSpPr>
            <a:spLocks noGrp="1"/>
          </p:cNvSpPr>
          <p:nvPr>
            <p:ph idx="1"/>
          </p:nvPr>
        </p:nvSpPr>
        <p:spPr>
          <a:xfrm>
            <a:off x="152400" y="1617521"/>
            <a:ext cx="8839200" cy="1524000"/>
          </a:xfrm>
        </p:spPr>
        <p:txBody>
          <a:bodyPr>
            <a:normAutofit lnSpcReduction="10000"/>
          </a:bodyPr>
          <a:lstStyle/>
          <a:p>
            <a:pPr marL="0" indent="0" algn="ctr">
              <a:buNone/>
            </a:pPr>
            <a:r>
              <a:rPr lang="en-US" dirty="0" smtClean="0"/>
              <a:t>Hepatitis C can </a:t>
            </a:r>
            <a:r>
              <a:rPr lang="en-US" dirty="0" smtClean="0">
                <a:solidFill>
                  <a:schemeClr val="accent1"/>
                </a:solidFill>
              </a:rPr>
              <a:t>cured with all oral therapies</a:t>
            </a:r>
            <a:r>
              <a:rPr lang="en-US" dirty="0" smtClean="0"/>
              <a:t> (without interferon) in the vast majority (&gt;95%) of patients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11</a:t>
            </a:fld>
            <a:endParaRPr lang="en-US" dirty="0">
              <a:solidFill>
                <a:srgbClr val="000000"/>
              </a:solidFill>
            </a:endParaRPr>
          </a:p>
        </p:txBody>
      </p:sp>
      <p:sp>
        <p:nvSpPr>
          <p:cNvPr id="9" name="Rounded Rectangle 8"/>
          <p:cNvSpPr/>
          <p:nvPr/>
        </p:nvSpPr>
        <p:spPr bwMode="auto">
          <a:xfrm>
            <a:off x="3276600" y="3048000"/>
            <a:ext cx="2514600" cy="990600"/>
          </a:xfrm>
          <a:prstGeom prst="roundRect">
            <a:avLst/>
          </a:prstGeom>
          <a:solidFill>
            <a:srgbClr val="2F87A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400" dirty="0" smtClean="0">
                <a:solidFill>
                  <a:srgbClr val="FFFFFF"/>
                </a:solidFill>
                <a:cs typeface="Arial" pitchFamily="34" charset="0"/>
              </a:rPr>
              <a:t>Person infected </a:t>
            </a:r>
          </a:p>
          <a:p>
            <a:pPr algn="ctr" defTabSz="914400" fontAlgn="base">
              <a:spcBef>
                <a:spcPct val="0"/>
              </a:spcBef>
              <a:spcAft>
                <a:spcPct val="0"/>
              </a:spcAft>
            </a:pPr>
            <a:r>
              <a:rPr lang="en-US" sz="2400" dirty="0" smtClean="0">
                <a:solidFill>
                  <a:srgbClr val="FFFFFF"/>
                </a:solidFill>
                <a:cs typeface="Arial" pitchFamily="34" charset="0"/>
              </a:rPr>
              <a:t>with HCV</a:t>
            </a:r>
          </a:p>
        </p:txBody>
      </p:sp>
      <p:sp>
        <p:nvSpPr>
          <p:cNvPr id="13" name="Rounded Rectangle 12"/>
          <p:cNvSpPr/>
          <p:nvPr/>
        </p:nvSpPr>
        <p:spPr bwMode="auto">
          <a:xfrm>
            <a:off x="3276600" y="5433391"/>
            <a:ext cx="2514600" cy="922959"/>
          </a:xfrm>
          <a:prstGeom prst="roundRect">
            <a:avLst/>
          </a:prstGeom>
          <a:solidFill>
            <a:srgbClr val="2F87AF"/>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400" dirty="0" smtClean="0">
              <a:solidFill>
                <a:srgbClr val="000000"/>
              </a:solidFill>
              <a:latin typeface="Times New Roman" pitchFamily="18" charset="0"/>
            </a:endParaRPr>
          </a:p>
          <a:p>
            <a:pPr algn="ctr" defTabSz="914400" fontAlgn="base">
              <a:spcBef>
                <a:spcPct val="0"/>
              </a:spcBef>
              <a:spcAft>
                <a:spcPct val="0"/>
              </a:spcAft>
            </a:pPr>
            <a:r>
              <a:rPr lang="en-US" sz="2400" b="1" dirty="0" smtClean="0">
                <a:solidFill>
                  <a:srgbClr val="FFFFFF"/>
                </a:solidFill>
                <a:cs typeface="Arial" pitchFamily="34" charset="0"/>
              </a:rPr>
              <a:t>CURE</a:t>
            </a:r>
          </a:p>
        </p:txBody>
      </p:sp>
      <p:sp>
        <p:nvSpPr>
          <p:cNvPr id="16" name="Down Arrow 15"/>
          <p:cNvSpPr/>
          <p:nvPr/>
        </p:nvSpPr>
        <p:spPr bwMode="auto">
          <a:xfrm>
            <a:off x="4419600" y="4114800"/>
            <a:ext cx="304800" cy="1159565"/>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smtClean="0">
              <a:solidFill>
                <a:srgbClr val="000000"/>
              </a:solidFill>
              <a:latin typeface="Times New Roman" pitchFamily="18" charset="0"/>
            </a:endParaRPr>
          </a:p>
        </p:txBody>
      </p:sp>
    </p:spTree>
    <p:extLst>
      <p:ext uri="{BB962C8B-B14F-4D97-AF65-F5344CB8AC3E}">
        <p14:creationId xmlns:p14="http://schemas.microsoft.com/office/powerpoint/2010/main" val="36816996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57150" y="606144"/>
            <a:ext cx="9144000" cy="1143000"/>
          </a:xfrm>
        </p:spPr>
        <p:txBody>
          <a:bodyPr>
            <a:noAutofit/>
          </a:bodyPr>
          <a:lstStyle/>
          <a:p>
            <a:r>
              <a:rPr lang="en-US" sz="3200" b="1" dirty="0" smtClean="0">
                <a:solidFill>
                  <a:srgbClr val="003366"/>
                </a:solidFill>
              </a:rPr>
              <a:t>Sustained Virologic Response (SVR) to </a:t>
            </a:r>
            <a:br>
              <a:rPr lang="en-US" sz="3200" b="1" dirty="0" smtClean="0">
                <a:solidFill>
                  <a:srgbClr val="003366"/>
                </a:solidFill>
              </a:rPr>
            </a:br>
            <a:r>
              <a:rPr lang="en-US" sz="3200" b="1" dirty="0" smtClean="0">
                <a:solidFill>
                  <a:srgbClr val="003366"/>
                </a:solidFill>
              </a:rPr>
              <a:t>All-Oral Antiviral Treatment for Hepatitis C</a:t>
            </a:r>
            <a:endParaRPr lang="en-US" sz="3200" b="1" dirty="0">
              <a:solidFill>
                <a:srgbClr val="003366"/>
              </a:solidFill>
            </a:endParaRPr>
          </a:p>
        </p:txBody>
      </p:sp>
      <p:sp>
        <p:nvSpPr>
          <p:cNvPr id="10" name="Title 2"/>
          <p:cNvSpPr>
            <a:spLocks noGrp="1"/>
          </p:cNvSpPr>
          <p:nvPr>
            <p:ph type="title" idx="4294967295"/>
          </p:nvPr>
        </p:nvSpPr>
        <p:spPr>
          <a:xfrm>
            <a:off x="1403561" y="3564083"/>
            <a:ext cx="838200" cy="685800"/>
          </a:xfrm>
        </p:spPr>
        <p:txBody>
          <a:bodyPr>
            <a:noAutofit/>
          </a:bodyPr>
          <a:lstStyle/>
          <a:p>
            <a:r>
              <a:rPr lang="en-US" sz="2000" dirty="0" smtClean="0">
                <a:solidFill>
                  <a:srgbClr val="111111"/>
                </a:solidFill>
              </a:rPr>
              <a:t>SVR (%)</a:t>
            </a:r>
            <a:endParaRPr lang="en-US" sz="2000" dirty="0">
              <a:solidFill>
                <a:srgbClr val="111111"/>
              </a:solidFill>
            </a:endParaRPr>
          </a:p>
        </p:txBody>
      </p:sp>
      <p:sp>
        <p:nvSpPr>
          <p:cNvPr id="11" name="Title 2"/>
          <p:cNvSpPr>
            <a:spLocks noGrp="1"/>
          </p:cNvSpPr>
          <p:nvPr>
            <p:ph type="title" idx="4294967295"/>
          </p:nvPr>
        </p:nvSpPr>
        <p:spPr>
          <a:xfrm>
            <a:off x="0" y="6248400"/>
            <a:ext cx="6400800" cy="609600"/>
          </a:xfrm>
        </p:spPr>
        <p:txBody>
          <a:bodyPr>
            <a:noAutofit/>
          </a:bodyPr>
          <a:lstStyle/>
          <a:p>
            <a:pPr algn="l"/>
            <a:r>
              <a:rPr lang="en-US" sz="1600" dirty="0">
                <a:solidFill>
                  <a:srgbClr val="111111"/>
                </a:solidFill>
              </a:rPr>
              <a:t>SMV= </a:t>
            </a:r>
            <a:r>
              <a:rPr lang="en-US" sz="1600" dirty="0" err="1" smtClean="0">
                <a:solidFill>
                  <a:srgbClr val="111111"/>
                </a:solidFill>
              </a:rPr>
              <a:t>simeprevir</a:t>
            </a:r>
            <a:r>
              <a:rPr lang="en-US" sz="1600" dirty="0" smtClean="0">
                <a:solidFill>
                  <a:srgbClr val="111111"/>
                </a:solidFill>
              </a:rPr>
              <a:t>; SOF=</a:t>
            </a:r>
            <a:r>
              <a:rPr lang="en-US" sz="1600" dirty="0" err="1" smtClean="0">
                <a:solidFill>
                  <a:srgbClr val="111111"/>
                </a:solidFill>
              </a:rPr>
              <a:t>sofosbuvir</a:t>
            </a:r>
            <a:r>
              <a:rPr lang="en-US" sz="1600" dirty="0" smtClean="0">
                <a:solidFill>
                  <a:srgbClr val="111111"/>
                </a:solidFill>
              </a:rPr>
              <a:t>; LDV=</a:t>
            </a:r>
            <a:r>
              <a:rPr lang="en-US" sz="1600" dirty="0" err="1" smtClean="0">
                <a:solidFill>
                  <a:srgbClr val="111111"/>
                </a:solidFill>
              </a:rPr>
              <a:t>ledipasvir</a:t>
            </a:r>
            <a:r>
              <a:rPr lang="en-US" sz="1600" dirty="0" smtClean="0">
                <a:solidFill>
                  <a:srgbClr val="111111"/>
                </a:solidFill>
              </a:rPr>
              <a:t>; </a:t>
            </a:r>
            <a:br>
              <a:rPr lang="en-US" sz="1600" dirty="0" smtClean="0">
                <a:solidFill>
                  <a:srgbClr val="111111"/>
                </a:solidFill>
              </a:rPr>
            </a:br>
            <a:r>
              <a:rPr lang="en-US" sz="1600" dirty="0" smtClean="0">
                <a:solidFill>
                  <a:srgbClr val="111111"/>
                </a:solidFill>
              </a:rPr>
              <a:t>3D=</a:t>
            </a:r>
            <a:r>
              <a:rPr lang="en-US" sz="1600" dirty="0" err="1" smtClean="0">
                <a:solidFill>
                  <a:srgbClr val="111111"/>
                </a:solidFill>
              </a:rPr>
              <a:t>paritaprevir</a:t>
            </a:r>
            <a:r>
              <a:rPr lang="en-US" sz="1600" dirty="0">
                <a:solidFill>
                  <a:srgbClr val="111111"/>
                </a:solidFill>
              </a:rPr>
              <a:t>, </a:t>
            </a:r>
            <a:r>
              <a:rPr lang="pt-BR" sz="1600" dirty="0">
                <a:solidFill>
                  <a:srgbClr val="111111"/>
                </a:solidFill>
              </a:rPr>
              <a:t>ritonavir, ombitasvir, and </a:t>
            </a:r>
            <a:r>
              <a:rPr lang="pt-BR" sz="1600" dirty="0" smtClean="0">
                <a:solidFill>
                  <a:srgbClr val="111111"/>
                </a:solidFill>
              </a:rPr>
              <a:t>dasabuvir;</a:t>
            </a:r>
            <a:r>
              <a:rPr lang="en-US" sz="1600" dirty="0" smtClean="0">
                <a:solidFill>
                  <a:srgbClr val="111111"/>
                </a:solidFill>
              </a:rPr>
              <a:t> R=ribavirin</a:t>
            </a:r>
            <a:endParaRPr lang="en-US" sz="1600" dirty="0">
              <a:solidFill>
                <a:srgbClr val="111111"/>
              </a:solidFill>
            </a:endParaRPr>
          </a:p>
        </p:txBody>
      </p:sp>
      <p:grpSp>
        <p:nvGrpSpPr>
          <p:cNvPr id="12" name="Group 11"/>
          <p:cNvGrpSpPr/>
          <p:nvPr/>
        </p:nvGrpSpPr>
        <p:grpSpPr>
          <a:xfrm>
            <a:off x="4777965" y="2566555"/>
            <a:ext cx="2308635" cy="3733800"/>
            <a:chOff x="4870764" y="2133600"/>
            <a:chExt cx="2308634" cy="3733800"/>
          </a:xfrm>
        </p:grpSpPr>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458"/>
            <a:stretch/>
          </p:blipFill>
          <p:spPr bwMode="auto">
            <a:xfrm>
              <a:off x="6248400" y="2133600"/>
              <a:ext cx="93099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341" r="14131"/>
            <a:stretch/>
          </p:blipFill>
          <p:spPr bwMode="auto">
            <a:xfrm>
              <a:off x="5486400" y="2133600"/>
              <a:ext cx="80575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839" r="43174" b="17813"/>
            <a:stretch/>
          </p:blipFill>
          <p:spPr bwMode="auto">
            <a:xfrm>
              <a:off x="4870764" y="2133600"/>
              <a:ext cx="615636" cy="306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2096287" y="2566555"/>
            <a:ext cx="2101641" cy="3733800"/>
            <a:chOff x="1263984" y="2133600"/>
            <a:chExt cx="2101641" cy="3733800"/>
          </a:xfrm>
        </p:grpSpPr>
        <p:pic>
          <p:nvPicPr>
            <p:cNvPr id="1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350" r="51756"/>
            <a:stretch/>
          </p:blipFill>
          <p:spPr bwMode="auto">
            <a:xfrm>
              <a:off x="2514600" y="2133600"/>
              <a:ext cx="8510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888" r="72144"/>
            <a:stretch/>
          </p:blipFill>
          <p:spPr bwMode="auto">
            <a:xfrm>
              <a:off x="1676400" y="2133600"/>
              <a:ext cx="8600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94807" b="17813"/>
            <a:stretch/>
          </p:blipFill>
          <p:spPr bwMode="auto">
            <a:xfrm>
              <a:off x="1263984" y="2133600"/>
              <a:ext cx="641016" cy="306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Title 2"/>
          <p:cNvSpPr txBox="1">
            <a:spLocks/>
          </p:cNvSpPr>
          <p:nvPr/>
        </p:nvSpPr>
        <p:spPr>
          <a:xfrm>
            <a:off x="1735282" y="2227127"/>
            <a:ext cx="5787736" cy="2715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000" b="1" dirty="0" smtClean="0">
                <a:solidFill>
                  <a:schemeClr val="accent1"/>
                </a:solidFill>
              </a:rPr>
              <a:t>No Cirrhosis                       </a:t>
            </a:r>
            <a:r>
              <a:rPr lang="en-US" sz="2000" b="1" dirty="0" err="1" smtClean="0">
                <a:solidFill>
                  <a:schemeClr val="accent1"/>
                </a:solidFill>
              </a:rPr>
              <a:t>Cirrhosis</a:t>
            </a:r>
            <a:endParaRPr lang="en-US" sz="2000" b="1" dirty="0">
              <a:solidFill>
                <a:schemeClr val="accent1"/>
              </a:solidFill>
            </a:endParaRPr>
          </a:p>
        </p:txBody>
      </p:sp>
      <p:sp>
        <p:nvSpPr>
          <p:cNvPr id="20" name="Title 2"/>
          <p:cNvSpPr txBox="1">
            <a:spLocks/>
          </p:cNvSpPr>
          <p:nvPr/>
        </p:nvSpPr>
        <p:spPr>
          <a:xfrm>
            <a:off x="1569027" y="1752608"/>
            <a:ext cx="6224155"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000" i="1" dirty="0" smtClean="0"/>
              <a:t>Genotype 1 (treatment-</a:t>
            </a:r>
            <a:r>
              <a:rPr lang="en-US" sz="2000" b="1" i="1" u="sng" dirty="0" smtClean="0"/>
              <a:t>experienced</a:t>
            </a:r>
            <a:r>
              <a:rPr lang="en-US" sz="2000" i="1" dirty="0" smtClean="0"/>
              <a:t> patients)</a:t>
            </a:r>
            <a:endParaRPr lang="en-US" sz="2000" i="1" dirty="0"/>
          </a:p>
        </p:txBody>
      </p:sp>
      <p:sp>
        <p:nvSpPr>
          <p:cNvPr id="21" name="Slide Number Placeholder 3"/>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110</a:t>
            </a:fld>
            <a:endParaRPr lang="en-US" dirty="0">
              <a:solidFill>
                <a:srgbClr val="000000"/>
              </a:solidFill>
            </a:endParaRPr>
          </a:p>
        </p:txBody>
      </p:sp>
    </p:spTree>
    <p:extLst>
      <p:ext uri="{BB962C8B-B14F-4D97-AF65-F5344CB8AC3E}">
        <p14:creationId xmlns:p14="http://schemas.microsoft.com/office/powerpoint/2010/main" val="37877233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927" y="765464"/>
            <a:ext cx="7772400" cy="762000"/>
          </a:xfrm>
        </p:spPr>
        <p:txBody>
          <a:bodyPr>
            <a:normAutofit/>
          </a:bodyPr>
          <a:lstStyle/>
          <a:p>
            <a:r>
              <a:rPr lang="en-US" b="1" dirty="0">
                <a:solidFill>
                  <a:srgbClr val="003366"/>
                </a:solidFill>
              </a:rPr>
              <a:t>HIV and HCV </a:t>
            </a:r>
            <a:r>
              <a:rPr lang="en-US" b="1" dirty="0" smtClean="0">
                <a:solidFill>
                  <a:srgbClr val="003366"/>
                </a:solidFill>
              </a:rPr>
              <a:t>Co-Infection</a:t>
            </a:r>
            <a:endParaRPr lang="en-US" b="1" dirty="0">
              <a:solidFill>
                <a:srgbClr val="003366"/>
              </a:solidFill>
            </a:endParaRPr>
          </a:p>
        </p:txBody>
      </p:sp>
      <p:sp>
        <p:nvSpPr>
          <p:cNvPr id="3" name="Content Placeholder 2"/>
          <p:cNvSpPr>
            <a:spLocks noGrp="1"/>
          </p:cNvSpPr>
          <p:nvPr>
            <p:ph idx="1"/>
          </p:nvPr>
        </p:nvSpPr>
        <p:spPr>
          <a:xfrm>
            <a:off x="605306" y="1687132"/>
            <a:ext cx="8081493" cy="4503755"/>
          </a:xfrm>
        </p:spPr>
        <p:txBody>
          <a:bodyPr>
            <a:normAutofit/>
          </a:bodyPr>
          <a:lstStyle/>
          <a:p>
            <a:pPr marL="228600" indent="-228600">
              <a:spcBef>
                <a:spcPts val="0"/>
              </a:spcBef>
              <a:spcAft>
                <a:spcPts val="1800"/>
              </a:spcAft>
              <a:buFont typeface="Arial" pitchFamily="34" charset="0"/>
              <a:buChar char="•"/>
              <a:tabLst>
                <a:tab pos="228600" algn="l"/>
              </a:tabLst>
            </a:pPr>
            <a:r>
              <a:rPr lang="en-US" sz="3000" dirty="0" smtClean="0"/>
              <a:t>Consultation between </a:t>
            </a:r>
            <a:r>
              <a:rPr lang="en-US" sz="3000" dirty="0" smtClean="0">
                <a:solidFill>
                  <a:schemeClr val="accent1"/>
                </a:solidFill>
              </a:rPr>
              <a:t>HCV </a:t>
            </a:r>
            <a:r>
              <a:rPr lang="en-US" sz="3000" dirty="0" smtClean="0"/>
              <a:t>and </a:t>
            </a:r>
            <a:r>
              <a:rPr lang="en-US" sz="3000" dirty="0" smtClean="0">
                <a:solidFill>
                  <a:schemeClr val="accent1"/>
                </a:solidFill>
              </a:rPr>
              <a:t>HIV </a:t>
            </a:r>
            <a:r>
              <a:rPr lang="en-US" sz="3000" dirty="0" smtClean="0"/>
              <a:t>practitioners </a:t>
            </a:r>
          </a:p>
          <a:p>
            <a:pPr marL="228600" indent="-228600">
              <a:spcBef>
                <a:spcPts val="0"/>
              </a:spcBef>
              <a:spcAft>
                <a:spcPts val="1800"/>
              </a:spcAft>
              <a:tabLst>
                <a:tab pos="228600" algn="l"/>
              </a:tabLst>
            </a:pPr>
            <a:r>
              <a:rPr lang="en-US" sz="3000" dirty="0" smtClean="0"/>
              <a:t>Potential </a:t>
            </a:r>
            <a:r>
              <a:rPr lang="en-US" sz="3000" u="sng" dirty="0" smtClean="0"/>
              <a:t>drug-drug interactions </a:t>
            </a:r>
            <a:r>
              <a:rPr lang="en-US" sz="3000" dirty="0" smtClean="0"/>
              <a:t>should be assessed (eg.,</a:t>
            </a:r>
            <a:r>
              <a:rPr lang="en-US" sz="3000" dirty="0" smtClean="0">
                <a:solidFill>
                  <a:srgbClr val="4F81BD"/>
                </a:solidFill>
              </a:rPr>
              <a:t> </a:t>
            </a:r>
            <a:r>
              <a:rPr lang="en-US" sz="3000" i="1" dirty="0" smtClean="0">
                <a:solidFill>
                  <a:srgbClr val="4F81BD"/>
                </a:solidFill>
              </a:rPr>
              <a:t>sofosbuvir, ledipasvir, and simeprevir </a:t>
            </a:r>
            <a:r>
              <a:rPr lang="en-US" sz="3000" dirty="0" smtClean="0"/>
              <a:t>interact with some </a:t>
            </a:r>
            <a:r>
              <a:rPr lang="en-US" sz="3000" dirty="0" err="1" smtClean="0"/>
              <a:t>antiretrovirals</a:t>
            </a:r>
            <a:r>
              <a:rPr lang="en-US" sz="3000" dirty="0" smtClean="0"/>
              <a:t>)</a:t>
            </a:r>
          </a:p>
          <a:p>
            <a:pPr marL="228600" indent="-228600">
              <a:spcBef>
                <a:spcPts val="0"/>
              </a:spcBef>
              <a:spcAft>
                <a:spcPts val="1800"/>
              </a:spcAft>
              <a:tabLst>
                <a:tab pos="228600" algn="l"/>
              </a:tabLst>
            </a:pPr>
            <a:r>
              <a:rPr lang="en-US" sz="3000" dirty="0" smtClean="0"/>
              <a:t>Treatment recommendations should follow the recommendations for </a:t>
            </a:r>
            <a:r>
              <a:rPr lang="en-US" sz="3000" dirty="0" smtClean="0">
                <a:solidFill>
                  <a:schemeClr val="accent1"/>
                </a:solidFill>
              </a:rPr>
              <a:t>mono-infection specific to genotype</a:t>
            </a:r>
            <a:endParaRPr lang="en-US" sz="3000" dirty="0">
              <a:solidFill>
                <a:schemeClr val="accent1"/>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111</a:t>
            </a:fld>
            <a:endParaRPr lang="en-US" dirty="0">
              <a:solidFill>
                <a:srgbClr val="000000"/>
              </a:solidFill>
            </a:endParaRPr>
          </a:p>
        </p:txBody>
      </p:sp>
      <p:sp>
        <p:nvSpPr>
          <p:cNvPr id="5" name="TextBox 4"/>
          <p:cNvSpPr txBox="1"/>
          <p:nvPr/>
        </p:nvSpPr>
        <p:spPr>
          <a:xfrm>
            <a:off x="-10391" y="6292949"/>
            <a:ext cx="8458200"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a:t>
            </a:r>
            <a:r>
              <a:rPr lang="en-US" sz="1000" dirty="0" smtClean="0">
                <a:solidFill>
                  <a:srgbClr val="000000"/>
                </a:solidFill>
                <a:latin typeface="Arial" panose="020B0604020202020204" pitchFamily="34" charset="0"/>
                <a:cs typeface="Arial" panose="020B0604020202020204" pitchFamily="34" charset="0"/>
              </a:rPr>
              <a:t> NYSDOH AIDS Institute, Office of the Medical Director &amp; Johns Hopkins University,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Division of Infectious Disease. (2010). </a:t>
            </a:r>
            <a:r>
              <a:rPr lang="en-US" sz="1000" i="1" dirty="0" smtClean="0">
                <a:solidFill>
                  <a:srgbClr val="000000"/>
                </a:solidFill>
                <a:latin typeface="Arial" panose="020B0604020202020204" pitchFamily="34" charset="0"/>
                <a:cs typeface="Arial" panose="020B0604020202020204" pitchFamily="34" charset="0"/>
              </a:rPr>
              <a:t>HCV Clinical Resource, Hepatitis C Virus. </a:t>
            </a:r>
          </a:p>
          <a:p>
            <a:pPr defTabSz="914400"/>
            <a:r>
              <a:rPr lang="en-US" sz="1000" dirty="0" smtClean="0">
                <a:solidFill>
                  <a:srgbClr val="000000"/>
                </a:solidFill>
                <a:latin typeface="Arial" panose="020B0604020202020204" pitchFamily="34" charset="0"/>
                <a:cs typeface="Arial" panose="020B0604020202020204" pitchFamily="34" charset="0"/>
                <a:hlinkClick r:id="rId5"/>
              </a:rPr>
              <a:t>http://www.hivguidelines.org/clinical-guidelines/adults/hepatitis-c-virus</a:t>
            </a:r>
            <a:r>
              <a:rPr lang="en-US" sz="1000" dirty="0" smtClean="0">
                <a:solidFill>
                  <a:srgbClr val="000000"/>
                </a:solidFill>
                <a:latin typeface="Arial" panose="020B0604020202020204" pitchFamily="34" charset="0"/>
                <a:cs typeface="Arial" panose="020B0604020202020204" pitchFamily="34" charset="0"/>
              </a:rPr>
              <a:t>.</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33871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7890" name="Picture 2" descr="C:\Users\owner\Desktop\HCV ppt images\med staff.jpeg"/>
          <p:cNvPicPr>
            <a:picLocks noChangeAspect="1" noChangeArrowheads="1"/>
          </p:cNvPicPr>
          <p:nvPr/>
        </p:nvPicPr>
        <p:blipFill>
          <a:blip r:embed="rId5"/>
          <a:srcRect/>
          <a:stretch>
            <a:fillRect/>
          </a:stretch>
        </p:blipFill>
        <p:spPr bwMode="auto">
          <a:xfrm>
            <a:off x="3071812" y="4271962"/>
            <a:ext cx="3000375" cy="1685925"/>
          </a:xfrm>
          <a:prstGeom prst="rect">
            <a:avLst/>
          </a:prstGeom>
          <a:noFill/>
        </p:spPr>
      </p:pic>
      <p:sp>
        <p:nvSpPr>
          <p:cNvPr id="4" name="Title 3"/>
          <p:cNvSpPr>
            <a:spLocks noGrp="1"/>
          </p:cNvSpPr>
          <p:nvPr>
            <p:ph type="title"/>
          </p:nvPr>
        </p:nvSpPr>
        <p:spPr>
          <a:xfrm>
            <a:off x="0" y="3101546"/>
            <a:ext cx="9144000" cy="1322173"/>
          </a:xfrm>
        </p:spPr>
        <p:txBody>
          <a:bodyPr>
            <a:noAutofit/>
          </a:bodyPr>
          <a:lstStyle/>
          <a:p>
            <a:pPr algn="ctr"/>
            <a:r>
              <a:rPr lang="en-US" cap="none" dirty="0" smtClean="0">
                <a:solidFill>
                  <a:srgbClr val="003366"/>
                </a:solidFill>
                <a:latin typeface="Arial"/>
                <a:cs typeface="Arial"/>
              </a:rPr>
              <a:t>Linking Patients Infected with Hepatitis C to Health Care Services</a:t>
            </a:r>
            <a:endParaRPr lang="en-US" cap="none" dirty="0">
              <a:solidFill>
                <a:srgbClr val="003366"/>
              </a:solidFill>
              <a:latin typeface="Arial"/>
              <a:cs typeface="Arial"/>
            </a:endParaRPr>
          </a:p>
        </p:txBody>
      </p:sp>
      <p:sp>
        <p:nvSpPr>
          <p:cNvPr id="5" name="Text Placeholder 4"/>
          <p:cNvSpPr>
            <a:spLocks noGrp="1"/>
          </p:cNvSpPr>
          <p:nvPr>
            <p:ph type="body" idx="1"/>
          </p:nvPr>
        </p:nvSpPr>
        <p:spPr>
          <a:xfrm>
            <a:off x="722313" y="2022964"/>
            <a:ext cx="7772400" cy="883749"/>
          </a:xfrm>
        </p:spPr>
        <p:txBody>
          <a:bodyPr>
            <a:normAutofit/>
          </a:bodyPr>
          <a:lstStyle/>
          <a:p>
            <a:pPr algn="ctr"/>
            <a:r>
              <a:rPr lang="en-US" sz="3600" b="1" dirty="0" smtClean="0">
                <a:latin typeface="Arial"/>
                <a:cs typeface="Arial"/>
              </a:rPr>
              <a:t>Module 5</a:t>
            </a:r>
            <a:endParaRPr lang="en-US" sz="3600" b="1" dirty="0">
              <a:latin typeface="Arial"/>
              <a:cs typeface="Arial"/>
            </a:endParaRPr>
          </a:p>
        </p:txBody>
      </p:sp>
      <p:sp>
        <p:nvSpPr>
          <p:cNvPr id="6"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112</a:t>
            </a:fld>
            <a:endParaRPr lang="en-US" dirty="0">
              <a:solidFill>
                <a:srgbClr val="000000"/>
              </a:solidFill>
            </a:endParaRPr>
          </a:p>
        </p:txBody>
      </p:sp>
    </p:spTree>
    <p:extLst>
      <p:ext uri="{BB962C8B-B14F-4D97-AF65-F5344CB8AC3E}">
        <p14:creationId xmlns:p14="http://schemas.microsoft.com/office/powerpoint/2010/main" val="403347336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pPr algn="ctr"/>
            <a:r>
              <a:rPr lang="en-US" b="1" dirty="0" smtClean="0">
                <a:solidFill>
                  <a:srgbClr val="003366"/>
                </a:solidFill>
              </a:rPr>
              <a:t>Linkage to Hepatitis C Care</a:t>
            </a:r>
            <a:endParaRPr lang="en-US" b="1" dirty="0">
              <a:solidFill>
                <a:srgbClr val="003366"/>
              </a:solidFill>
            </a:endParaRPr>
          </a:p>
        </p:txBody>
      </p:sp>
      <p:sp>
        <p:nvSpPr>
          <p:cNvPr id="3" name="Content Placeholder 2"/>
          <p:cNvSpPr>
            <a:spLocks noGrp="1"/>
          </p:cNvSpPr>
          <p:nvPr>
            <p:ph idx="1"/>
          </p:nvPr>
        </p:nvSpPr>
        <p:spPr>
          <a:xfrm>
            <a:off x="381000" y="1447800"/>
            <a:ext cx="8534400" cy="5233556"/>
          </a:xfrm>
        </p:spPr>
        <p:txBody>
          <a:bodyPr>
            <a:noAutofit/>
          </a:bodyPr>
          <a:lstStyle/>
          <a:p>
            <a:pPr marL="0" indent="0">
              <a:buNone/>
            </a:pPr>
            <a:r>
              <a:rPr lang="en-US" sz="2000" dirty="0" smtClean="0"/>
              <a:t>Promoting and linking persons infected with hepatitis C to appropriate health care services can be initiated at various points of patient contact and in a variety of care settings, including:</a:t>
            </a:r>
          </a:p>
          <a:p>
            <a:pPr marL="346075" indent="-234950">
              <a:buSzPct val="90000"/>
            </a:pPr>
            <a:r>
              <a:rPr lang="en-US" sz="2000" dirty="0" smtClean="0">
                <a:solidFill>
                  <a:schemeClr val="accent1"/>
                </a:solidFill>
              </a:rPr>
              <a:t>Primary care</a:t>
            </a:r>
          </a:p>
          <a:p>
            <a:pPr marL="346075" indent="-234950">
              <a:buSzPct val="90000"/>
            </a:pPr>
            <a:r>
              <a:rPr lang="en-US" sz="2000" dirty="0" smtClean="0"/>
              <a:t>Emergency rooms</a:t>
            </a:r>
          </a:p>
          <a:p>
            <a:pPr marL="346075" indent="-234950">
              <a:buSzPct val="90000"/>
            </a:pPr>
            <a:r>
              <a:rPr lang="en-US" sz="2000" dirty="0" smtClean="0">
                <a:solidFill>
                  <a:schemeClr val="accent1"/>
                </a:solidFill>
              </a:rPr>
              <a:t>HIV testing sites</a:t>
            </a:r>
          </a:p>
          <a:p>
            <a:pPr marL="346075" indent="-234950">
              <a:buSzPct val="90000"/>
            </a:pPr>
            <a:r>
              <a:rPr lang="en-US" sz="2000" dirty="0" smtClean="0"/>
              <a:t>Syringe exchange programs (SEPs) </a:t>
            </a:r>
          </a:p>
          <a:p>
            <a:pPr marL="346075" indent="-234950">
              <a:buSzPct val="90000"/>
            </a:pPr>
            <a:r>
              <a:rPr lang="en-US" sz="2000" dirty="0" smtClean="0">
                <a:solidFill>
                  <a:schemeClr val="accent1"/>
                </a:solidFill>
              </a:rPr>
              <a:t>Substance use disorder treatment programs</a:t>
            </a:r>
          </a:p>
          <a:p>
            <a:pPr marL="346075" indent="-234950">
              <a:buSzPct val="90000"/>
            </a:pPr>
            <a:r>
              <a:rPr lang="en-US" sz="2000" dirty="0" smtClean="0"/>
              <a:t>Mental health treatment programs</a:t>
            </a:r>
          </a:p>
          <a:p>
            <a:pPr marL="346075" indent="-234950">
              <a:buSzPct val="90000"/>
            </a:pPr>
            <a:r>
              <a:rPr lang="en-US" sz="2000" dirty="0" smtClean="0">
                <a:solidFill>
                  <a:schemeClr val="accent1"/>
                </a:solidFill>
              </a:rPr>
              <a:t>Methadone maintenance clinics</a:t>
            </a:r>
          </a:p>
          <a:p>
            <a:pPr marL="346075" indent="-234950">
              <a:buSzPct val="90000"/>
            </a:pPr>
            <a:r>
              <a:rPr lang="en-US" sz="2000" dirty="0" smtClean="0"/>
              <a:t>STI clinics</a:t>
            </a:r>
          </a:p>
          <a:p>
            <a:pPr marL="346075" indent="-234950">
              <a:buSzPct val="90000"/>
            </a:pPr>
            <a:r>
              <a:rPr lang="en-US" sz="2000" dirty="0" smtClean="0">
                <a:solidFill>
                  <a:schemeClr val="accent1"/>
                </a:solidFill>
              </a:rPr>
              <a:t>Community-based outreach to active IDUs</a:t>
            </a:r>
          </a:p>
          <a:p>
            <a:pPr marL="346075" indent="-234950">
              <a:buSzPct val="90000"/>
            </a:pPr>
            <a:r>
              <a:rPr lang="en-US" sz="2000" dirty="0" smtClean="0"/>
              <a:t>Homeless shelters</a:t>
            </a:r>
          </a:p>
          <a:p>
            <a:pPr marL="346075" indent="-234950">
              <a:buSzPct val="90000"/>
            </a:pPr>
            <a:r>
              <a:rPr lang="en-US" sz="2000" dirty="0" smtClean="0">
                <a:solidFill>
                  <a:schemeClr val="accent1"/>
                </a:solidFill>
              </a:rPr>
              <a:t>Others?</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113</a:t>
            </a:fld>
            <a:endParaRPr lang="en-US" dirty="0">
              <a:solidFill>
                <a:srgbClr val="000000"/>
              </a:solidFill>
            </a:endParaRPr>
          </a:p>
        </p:txBody>
      </p:sp>
      <p:pic>
        <p:nvPicPr>
          <p:cNvPr id="5" name="Picture 1" descr="C:\Users\owner\Desktop\HCV ppt images\th-5.jpeg"/>
          <p:cNvPicPr>
            <a:picLocks noChangeAspect="1" noChangeArrowheads="1"/>
          </p:cNvPicPr>
          <p:nvPr/>
        </p:nvPicPr>
        <p:blipFill>
          <a:blip r:embed="rId5"/>
          <a:srcRect/>
          <a:stretch>
            <a:fillRect/>
          </a:stretch>
        </p:blipFill>
        <p:spPr bwMode="auto">
          <a:xfrm>
            <a:off x="6070076" y="3089191"/>
            <a:ext cx="2616723" cy="1779372"/>
          </a:xfrm>
          <a:prstGeom prst="rect">
            <a:avLst/>
          </a:prstGeom>
          <a:noFill/>
        </p:spPr>
      </p:pic>
    </p:spTree>
    <p:extLst>
      <p:ext uri="{BB962C8B-B14F-4D97-AF65-F5344CB8AC3E}">
        <p14:creationId xmlns:p14="http://schemas.microsoft.com/office/powerpoint/2010/main" val="28439675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5800" y="682337"/>
            <a:ext cx="7772400" cy="838200"/>
          </a:xfrm>
        </p:spPr>
        <p:txBody>
          <a:bodyPr/>
          <a:lstStyle/>
          <a:p>
            <a:pPr algn="ctr"/>
            <a:r>
              <a:rPr lang="en-US" b="1" dirty="0" smtClean="0">
                <a:solidFill>
                  <a:srgbClr val="003366"/>
                </a:solidFill>
              </a:rPr>
              <a:t>Linkage to Hepatitis C Care</a:t>
            </a:r>
            <a:endParaRPr lang="en-US" b="1" dirty="0">
              <a:solidFill>
                <a:srgbClr val="003366"/>
              </a:solidFill>
            </a:endParaRPr>
          </a:p>
        </p:txBody>
      </p:sp>
      <p:sp>
        <p:nvSpPr>
          <p:cNvPr id="3" name="Content Placeholder 2"/>
          <p:cNvSpPr>
            <a:spLocks noGrp="1"/>
          </p:cNvSpPr>
          <p:nvPr>
            <p:ph idx="1"/>
          </p:nvPr>
        </p:nvSpPr>
        <p:spPr>
          <a:xfrm>
            <a:off x="685801" y="1701465"/>
            <a:ext cx="8001000" cy="4835813"/>
          </a:xfrm>
        </p:spPr>
        <p:txBody>
          <a:bodyPr>
            <a:normAutofit/>
          </a:bodyPr>
          <a:lstStyle/>
          <a:p>
            <a:pPr marL="231775" indent="-231775">
              <a:spcBef>
                <a:spcPts val="0"/>
              </a:spcBef>
              <a:spcAft>
                <a:spcPts val="0"/>
              </a:spcAft>
              <a:buClr>
                <a:srgbClr val="1F5373"/>
              </a:buClr>
              <a:buFont typeface="Arial" pitchFamily="34" charset="0"/>
              <a:buChar char="•"/>
            </a:pPr>
            <a:r>
              <a:rPr lang="en-US" sz="2800" dirty="0" smtClean="0"/>
              <a:t>Through promotion of HCV screening and testing</a:t>
            </a:r>
          </a:p>
          <a:p>
            <a:pPr lvl="1">
              <a:spcBef>
                <a:spcPts val="0"/>
              </a:spcBef>
              <a:spcAft>
                <a:spcPts val="0"/>
              </a:spcAft>
              <a:buClr>
                <a:srgbClr val="1F5373"/>
              </a:buClr>
              <a:buSzPct val="75000"/>
              <a:buFont typeface="Courier New" pitchFamily="49" charset="0"/>
              <a:buChar char="o"/>
            </a:pPr>
            <a:r>
              <a:rPr lang="en-US" dirty="0" smtClean="0">
                <a:solidFill>
                  <a:schemeClr val="accent1"/>
                </a:solidFill>
              </a:rPr>
              <a:t>One-time testing of people in birth cohort or with identified risk factor</a:t>
            </a:r>
          </a:p>
          <a:p>
            <a:pPr marL="231775" indent="-231775">
              <a:spcBef>
                <a:spcPts val="600"/>
              </a:spcBef>
              <a:spcAft>
                <a:spcPts val="1200"/>
              </a:spcAft>
              <a:buClr>
                <a:srgbClr val="1F5373"/>
              </a:buClr>
              <a:buFont typeface="Arial" pitchFamily="34" charset="0"/>
              <a:buChar char="•"/>
            </a:pPr>
            <a:r>
              <a:rPr lang="en-US" sz="2800" dirty="0" smtClean="0"/>
              <a:t>Referral to health care facility for HCV RNA testing and evaluation for treatment</a:t>
            </a:r>
          </a:p>
          <a:p>
            <a:pPr marL="231775" indent="-231775">
              <a:spcAft>
                <a:spcPts val="1200"/>
              </a:spcAft>
              <a:buClr>
                <a:srgbClr val="1F5373"/>
              </a:buClr>
              <a:buFont typeface="Arial" pitchFamily="34" charset="0"/>
              <a:buChar char="•"/>
            </a:pPr>
            <a:r>
              <a:rPr lang="en-US" sz="2800" dirty="0" smtClean="0"/>
              <a:t>Entering primary care for non-HCV medical issue</a:t>
            </a:r>
          </a:p>
          <a:p>
            <a:pPr marL="231775" indent="-231775">
              <a:spcAft>
                <a:spcPts val="1200"/>
              </a:spcAft>
              <a:buClr>
                <a:srgbClr val="1F5373"/>
              </a:buClr>
              <a:buFont typeface="Arial" pitchFamily="34" charset="0"/>
              <a:buChar char="•"/>
            </a:pPr>
            <a:r>
              <a:rPr lang="en-US" sz="2800" dirty="0" smtClean="0"/>
              <a:t>Already within the continuum of HCV care</a:t>
            </a:r>
          </a:p>
        </p:txBody>
      </p:sp>
      <p:sp>
        <p:nvSpPr>
          <p:cNvPr id="5"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114</a:t>
            </a:fld>
            <a:endParaRPr lang="en-US" dirty="0">
              <a:solidFill>
                <a:srgbClr val="000000"/>
              </a:solidFill>
            </a:endParaRPr>
          </a:p>
        </p:txBody>
      </p:sp>
    </p:spTree>
    <p:extLst>
      <p:ext uri="{BB962C8B-B14F-4D97-AF65-F5344CB8AC3E}">
        <p14:creationId xmlns:p14="http://schemas.microsoft.com/office/powerpoint/2010/main" val="213222406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Picture 3" descr="C:\Users\owner\Downloads\journal.pone.0097317.g001.tif"/>
          <p:cNvPicPr/>
          <p:nvPr/>
        </p:nvPicPr>
        <p:blipFill>
          <a:blip r:embed="rId5" cstate="print"/>
          <a:srcRect/>
          <a:stretch>
            <a:fillRect/>
          </a:stretch>
        </p:blipFill>
        <p:spPr bwMode="auto">
          <a:xfrm>
            <a:off x="0" y="0"/>
            <a:ext cx="6019800"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115</a:t>
            </a:fld>
            <a:endParaRPr lang="en-US" dirty="0">
              <a:solidFill>
                <a:srgbClr val="000000"/>
              </a:solidFill>
            </a:endParaRPr>
          </a:p>
        </p:txBody>
      </p:sp>
      <p:sp>
        <p:nvSpPr>
          <p:cNvPr id="6" name="TextBox 5"/>
          <p:cNvSpPr txBox="1"/>
          <p:nvPr/>
        </p:nvSpPr>
        <p:spPr>
          <a:xfrm>
            <a:off x="3810000" y="439838"/>
            <a:ext cx="4953000" cy="1384995"/>
          </a:xfrm>
          <a:prstGeom prst="rect">
            <a:avLst/>
          </a:prstGeom>
          <a:noFill/>
        </p:spPr>
        <p:txBody>
          <a:bodyPr wrap="square" rtlCol="0">
            <a:spAutoFit/>
          </a:bodyPr>
          <a:lstStyle/>
          <a:p>
            <a:pPr algn="ctr" defTabSz="914400"/>
            <a:r>
              <a:rPr lang="en-US" sz="2800" b="1" dirty="0" smtClean="0">
                <a:solidFill>
                  <a:srgbClr val="003366"/>
                </a:solidFill>
                <a:latin typeface="Arial" panose="020B0604020202020204" pitchFamily="34" charset="0"/>
                <a:cs typeface="Arial" panose="020B0604020202020204" pitchFamily="34" charset="0"/>
              </a:rPr>
              <a:t>Facilitating Linkage to Care      by Promoting                    HCV Screening &amp; Testing</a:t>
            </a:r>
            <a:endParaRPr lang="en-US" sz="2800" b="1" dirty="0">
              <a:solidFill>
                <a:srgbClr val="003366"/>
              </a:solidFill>
              <a:latin typeface="Arial" panose="020B0604020202020204" pitchFamily="34" charset="0"/>
              <a:cs typeface="Arial" panose="020B0604020202020204" pitchFamily="34" charset="0"/>
            </a:endParaRPr>
          </a:p>
        </p:txBody>
      </p:sp>
      <p:sp>
        <p:nvSpPr>
          <p:cNvPr id="2" name="TextBox 1"/>
          <p:cNvSpPr txBox="1"/>
          <p:nvPr/>
        </p:nvSpPr>
        <p:spPr>
          <a:xfrm>
            <a:off x="6019800" y="5488761"/>
            <a:ext cx="3048000"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err="1" smtClean="0">
                <a:solidFill>
                  <a:srgbClr val="000000"/>
                </a:solidFill>
                <a:latin typeface="Arial" panose="020B0604020202020204" pitchFamily="34" charset="0"/>
                <a:cs typeface="Arial" panose="020B0604020202020204" pitchFamily="34" charset="0"/>
              </a:rPr>
              <a:t>Linas</a:t>
            </a:r>
            <a:r>
              <a:rPr lang="en-US" sz="1000" dirty="0" smtClean="0">
                <a:solidFill>
                  <a:srgbClr val="000000"/>
                </a:solidFill>
                <a:latin typeface="Arial" panose="020B0604020202020204" pitchFamily="34" charset="0"/>
                <a:cs typeface="Arial" panose="020B0604020202020204" pitchFamily="34" charset="0"/>
              </a:rPr>
              <a:t> et al. (2014). The hepatitis C cascade of care: Identifying priorities to improve clinical outcomes. </a:t>
            </a:r>
            <a:r>
              <a:rPr lang="en-US" sz="1000" i="1" dirty="0" err="1" smtClean="0">
                <a:solidFill>
                  <a:srgbClr val="000000"/>
                </a:solidFill>
                <a:latin typeface="Arial" panose="020B0604020202020204" pitchFamily="34" charset="0"/>
                <a:cs typeface="Arial" panose="020B0604020202020204" pitchFamily="34" charset="0"/>
              </a:rPr>
              <a:t>PLoS</a:t>
            </a:r>
            <a:r>
              <a:rPr lang="en-US" sz="1000" i="1" dirty="0" smtClean="0">
                <a:solidFill>
                  <a:srgbClr val="000000"/>
                </a:solidFill>
                <a:latin typeface="Arial" panose="020B0604020202020204" pitchFamily="34" charset="0"/>
                <a:cs typeface="Arial" panose="020B0604020202020204" pitchFamily="34" charset="0"/>
              </a:rPr>
              <a:t> One, 9</a:t>
            </a:r>
            <a:r>
              <a:rPr lang="en-US" sz="1000" dirty="0" smtClean="0">
                <a:solidFill>
                  <a:srgbClr val="000000"/>
                </a:solidFill>
                <a:latin typeface="Arial" panose="020B0604020202020204" pitchFamily="34" charset="0"/>
                <a:cs typeface="Arial" panose="020B0604020202020204" pitchFamily="34" charset="0"/>
              </a:rPr>
              <a:t>(5), e97317.</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8696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304801"/>
            <a:ext cx="8280400" cy="874713"/>
          </a:xfrm>
        </p:spPr>
        <p:txBody>
          <a:bodyPr>
            <a:normAutofit fontScale="90000"/>
          </a:bodyPr>
          <a:lstStyle/>
          <a:p>
            <a:pPr algn="r"/>
            <a:r>
              <a:rPr lang="en-US" b="1" dirty="0" smtClean="0">
                <a:solidFill>
                  <a:srgbClr val="003366"/>
                </a:solidFill>
              </a:rPr>
              <a:t>HCV Cascade of Care: Intervention Clinical Outcomes</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116</a:t>
            </a:fld>
            <a:endParaRPr lang="en-US" dirty="0">
              <a:solidFill>
                <a:srgbClr val="000000"/>
              </a:solidFill>
            </a:endParaRPr>
          </a:p>
        </p:txBody>
      </p:sp>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3390" y="1509819"/>
            <a:ext cx="6743700" cy="4846531"/>
          </a:xfrm>
          <a:prstGeom prst="rect">
            <a:avLst/>
          </a:prstGeom>
        </p:spPr>
      </p:pic>
      <p:sp>
        <p:nvSpPr>
          <p:cNvPr id="7" name="TextBox 6"/>
          <p:cNvSpPr txBox="1"/>
          <p:nvPr/>
        </p:nvSpPr>
        <p:spPr>
          <a:xfrm>
            <a:off x="0" y="6446242"/>
            <a:ext cx="5821680" cy="400110"/>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err="1" smtClean="0">
                <a:solidFill>
                  <a:srgbClr val="000000"/>
                </a:solidFill>
                <a:latin typeface="Arial" panose="020B0604020202020204" pitchFamily="34" charset="0"/>
                <a:cs typeface="Arial" panose="020B0604020202020204" pitchFamily="34" charset="0"/>
              </a:rPr>
              <a:t>Linas</a:t>
            </a:r>
            <a:r>
              <a:rPr lang="en-US" sz="1000" dirty="0" smtClean="0">
                <a:solidFill>
                  <a:srgbClr val="000000"/>
                </a:solidFill>
                <a:latin typeface="Arial" panose="020B0604020202020204" pitchFamily="34" charset="0"/>
                <a:cs typeface="Arial" panose="020B0604020202020204" pitchFamily="34" charset="0"/>
              </a:rPr>
              <a:t> et al. (2014). The hepatitis C cascade of care: Identifying priorities to improve clinical outcomes. </a:t>
            </a:r>
            <a:r>
              <a:rPr lang="en-US" sz="1000" i="1" dirty="0" err="1" smtClean="0">
                <a:solidFill>
                  <a:srgbClr val="000000"/>
                </a:solidFill>
                <a:latin typeface="Arial" panose="020B0604020202020204" pitchFamily="34" charset="0"/>
                <a:cs typeface="Arial" panose="020B0604020202020204" pitchFamily="34" charset="0"/>
              </a:rPr>
              <a:t>PLoS</a:t>
            </a:r>
            <a:r>
              <a:rPr lang="en-US" sz="1000" i="1" dirty="0" smtClean="0">
                <a:solidFill>
                  <a:srgbClr val="000000"/>
                </a:solidFill>
                <a:latin typeface="Arial" panose="020B0604020202020204" pitchFamily="34" charset="0"/>
                <a:cs typeface="Arial" panose="020B0604020202020204" pitchFamily="34" charset="0"/>
              </a:rPr>
              <a:t> One, 9</a:t>
            </a:r>
            <a:r>
              <a:rPr lang="en-US" sz="1000" dirty="0" smtClean="0">
                <a:solidFill>
                  <a:srgbClr val="000000"/>
                </a:solidFill>
                <a:latin typeface="Arial" panose="020B0604020202020204" pitchFamily="34" charset="0"/>
                <a:cs typeface="Arial" panose="020B0604020202020204" pitchFamily="34" charset="0"/>
              </a:rPr>
              <a:t>(5), e97317.</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91703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27" y="900794"/>
            <a:ext cx="9144000" cy="895349"/>
          </a:xfrm>
        </p:spPr>
        <p:txBody>
          <a:bodyPr>
            <a:noAutofit/>
          </a:bodyPr>
          <a:lstStyle/>
          <a:p>
            <a:r>
              <a:rPr lang="en-US" sz="4000" b="1" dirty="0" smtClean="0">
                <a:solidFill>
                  <a:srgbClr val="003366"/>
                </a:solidFill>
              </a:rPr>
              <a:t>Strategies for Hepatitis C </a:t>
            </a:r>
            <a:br>
              <a:rPr lang="en-US" sz="4000" b="1" dirty="0" smtClean="0">
                <a:solidFill>
                  <a:srgbClr val="003366"/>
                </a:solidFill>
              </a:rPr>
            </a:br>
            <a:r>
              <a:rPr lang="en-US" sz="4000" b="1" dirty="0" smtClean="0">
                <a:solidFill>
                  <a:srgbClr val="003366"/>
                </a:solidFill>
              </a:rPr>
              <a:t>Testing and Linkage to Care</a:t>
            </a:r>
            <a:endParaRPr lang="en-US" sz="4000" b="1" dirty="0">
              <a:solidFill>
                <a:srgbClr val="003366"/>
              </a:solidFill>
            </a:endParaRPr>
          </a:p>
        </p:txBody>
      </p:sp>
      <p:sp>
        <p:nvSpPr>
          <p:cNvPr id="3" name="Content Placeholder 2"/>
          <p:cNvSpPr>
            <a:spLocks noGrp="1"/>
          </p:cNvSpPr>
          <p:nvPr>
            <p:ph idx="1"/>
          </p:nvPr>
        </p:nvSpPr>
        <p:spPr>
          <a:xfrm>
            <a:off x="555170" y="2111829"/>
            <a:ext cx="8120517" cy="4463430"/>
          </a:xfrm>
        </p:spPr>
        <p:txBody>
          <a:bodyPr/>
          <a:lstStyle/>
          <a:p>
            <a:pPr marL="228600" indent="-228600">
              <a:spcAft>
                <a:spcPts val="1200"/>
              </a:spcAft>
            </a:pPr>
            <a:r>
              <a:rPr lang="en-US" sz="2400" dirty="0"/>
              <a:t>1,345 </a:t>
            </a:r>
            <a:r>
              <a:rPr lang="en-US" sz="2400" dirty="0" smtClean="0"/>
              <a:t>Mobile Medical Clinic (MMC) clients </a:t>
            </a:r>
            <a:r>
              <a:rPr lang="en-US" sz="2400" dirty="0"/>
              <a:t>in New Haven, CT underwent a routine </a:t>
            </a:r>
            <a:r>
              <a:rPr lang="en-US" sz="2400" dirty="0" smtClean="0"/>
              <a:t>health assessment</a:t>
            </a:r>
            <a:r>
              <a:rPr lang="en-US" sz="2400" dirty="0"/>
              <a:t>, including for </a:t>
            </a:r>
            <a:r>
              <a:rPr lang="en-US" sz="2400" dirty="0" smtClean="0"/>
              <a:t>HCV</a:t>
            </a:r>
          </a:p>
          <a:p>
            <a:pPr marL="228600" indent="-228600">
              <a:spcAft>
                <a:spcPts val="1200"/>
              </a:spcAft>
            </a:pPr>
            <a:r>
              <a:rPr lang="en-US" sz="2400" dirty="0" smtClean="0"/>
              <a:t>While </a:t>
            </a:r>
            <a:r>
              <a:rPr lang="en-US" sz="2400" dirty="0"/>
              <a:t>patients equally preferred POC and </a:t>
            </a:r>
            <a:r>
              <a:rPr lang="en-US" sz="2400" dirty="0" smtClean="0"/>
              <a:t>standard HCV </a:t>
            </a:r>
            <a:r>
              <a:rPr lang="en-US" sz="2400" dirty="0"/>
              <a:t>testing strategies, HCV-infected </a:t>
            </a:r>
            <a:r>
              <a:rPr lang="en-US" sz="2400" b="1" dirty="0">
                <a:solidFill>
                  <a:schemeClr val="accent1"/>
                </a:solidFill>
              </a:rPr>
              <a:t>patients </a:t>
            </a:r>
            <a:r>
              <a:rPr lang="en-US" sz="2400" b="1" dirty="0" smtClean="0">
                <a:solidFill>
                  <a:schemeClr val="accent1"/>
                </a:solidFill>
              </a:rPr>
              <a:t>choosing POC </a:t>
            </a:r>
            <a:r>
              <a:rPr lang="en-US" sz="2400" b="1" dirty="0">
                <a:solidFill>
                  <a:schemeClr val="accent1"/>
                </a:solidFill>
              </a:rPr>
              <a:t>testing were significantly more likely to be linked </a:t>
            </a:r>
            <a:r>
              <a:rPr lang="en-US" sz="2400" b="1" dirty="0" smtClean="0">
                <a:solidFill>
                  <a:schemeClr val="accent1"/>
                </a:solidFill>
              </a:rPr>
              <a:t>to HCV treatment</a:t>
            </a:r>
          </a:p>
          <a:p>
            <a:pPr marL="228600" indent="-228600">
              <a:spcAft>
                <a:spcPts val="1200"/>
              </a:spcAft>
            </a:pPr>
            <a:r>
              <a:rPr lang="en-US" sz="2400" dirty="0"/>
              <a:t>HCV testing strategies should be </a:t>
            </a:r>
            <a:r>
              <a:rPr lang="en-US" sz="2400" b="1" dirty="0">
                <a:solidFill>
                  <a:schemeClr val="accent1"/>
                </a:solidFill>
              </a:rPr>
              <a:t>balanced</a:t>
            </a:r>
            <a:r>
              <a:rPr lang="en-US" sz="2400" dirty="0">
                <a:solidFill>
                  <a:schemeClr val="accent1"/>
                </a:solidFill>
              </a:rPr>
              <a:t> </a:t>
            </a:r>
            <a:r>
              <a:rPr lang="en-US" sz="2400" dirty="0" smtClean="0"/>
              <a:t>based on </a:t>
            </a:r>
            <a:r>
              <a:rPr lang="en-US" sz="2400" b="1" dirty="0">
                <a:solidFill>
                  <a:schemeClr val="accent1"/>
                </a:solidFill>
              </a:rPr>
              <a:t>costs</a:t>
            </a:r>
            <a:r>
              <a:rPr lang="en-US" sz="2400" dirty="0">
                <a:solidFill>
                  <a:schemeClr val="accent1"/>
                </a:solidFill>
              </a:rPr>
              <a:t>, </a:t>
            </a:r>
            <a:r>
              <a:rPr lang="en-US" sz="2400" b="1" dirty="0">
                <a:solidFill>
                  <a:schemeClr val="accent1"/>
                </a:solidFill>
              </a:rPr>
              <a:t>convenience</a:t>
            </a:r>
            <a:r>
              <a:rPr lang="en-US" sz="2400" dirty="0"/>
              <a:t>, and </a:t>
            </a:r>
            <a:r>
              <a:rPr lang="en-US" sz="2400" b="1" dirty="0">
                <a:solidFill>
                  <a:schemeClr val="accent1"/>
                </a:solidFill>
              </a:rPr>
              <a:t>ability to link to </a:t>
            </a:r>
            <a:r>
              <a:rPr lang="en-US" sz="2400" b="1" dirty="0" smtClean="0">
                <a:solidFill>
                  <a:schemeClr val="accent1"/>
                </a:solidFill>
              </a:rPr>
              <a:t>HCV treatment</a:t>
            </a:r>
            <a:endParaRPr lang="en-US" sz="24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117</a:t>
            </a:fld>
            <a:endParaRPr lang="en-US" dirty="0">
              <a:solidFill>
                <a:srgbClr val="000000"/>
              </a:solidFill>
            </a:endParaRPr>
          </a:p>
        </p:txBody>
      </p:sp>
      <p:sp>
        <p:nvSpPr>
          <p:cNvPr id="5" name="TextBox 4"/>
          <p:cNvSpPr txBox="1"/>
          <p:nvPr/>
        </p:nvSpPr>
        <p:spPr>
          <a:xfrm>
            <a:off x="-10160" y="6302094"/>
            <a:ext cx="6289040"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err="1" smtClean="0">
                <a:solidFill>
                  <a:srgbClr val="000000"/>
                </a:solidFill>
                <a:latin typeface="Arial" panose="020B0604020202020204" pitchFamily="34" charset="0"/>
                <a:cs typeface="Arial" panose="020B0604020202020204" pitchFamily="34" charset="0"/>
              </a:rPr>
              <a:t>Morano</a:t>
            </a:r>
            <a:r>
              <a:rPr lang="en-US" sz="1000" dirty="0" smtClean="0">
                <a:solidFill>
                  <a:srgbClr val="000000"/>
                </a:solidFill>
                <a:latin typeface="Arial" panose="020B0604020202020204" pitchFamily="34" charset="0"/>
                <a:cs typeface="Arial" panose="020B0604020202020204" pitchFamily="34" charset="0"/>
              </a:rPr>
              <a:t> et al. (2014). Strategies for hepatitis C testing and linkage to care for vulnerable populations: Point-of-care and standard HCV testing in a mobile medical clinic. </a:t>
            </a:r>
            <a:r>
              <a:rPr lang="en-US" sz="1000" i="1" dirty="0" smtClean="0">
                <a:solidFill>
                  <a:srgbClr val="000000"/>
                </a:solidFill>
                <a:latin typeface="Arial" panose="020B0604020202020204" pitchFamily="34" charset="0"/>
                <a:cs typeface="Arial" panose="020B0604020202020204" pitchFamily="34" charset="0"/>
              </a:rPr>
              <a:t>J Community Health,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39</a:t>
            </a:r>
            <a:r>
              <a:rPr lang="en-US" sz="1000" dirty="0" smtClean="0">
                <a:solidFill>
                  <a:srgbClr val="000000"/>
                </a:solidFill>
                <a:latin typeface="Arial" panose="020B0604020202020204" pitchFamily="34" charset="0"/>
                <a:cs typeface="Arial" panose="020B0604020202020204" pitchFamily="34" charset="0"/>
              </a:rPr>
              <a:t>, 922-934. </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38807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40774"/>
            <a:ext cx="9144000" cy="969963"/>
          </a:xfrm>
        </p:spPr>
        <p:txBody>
          <a:bodyPr/>
          <a:lstStyle/>
          <a:p>
            <a:pPr algn="ctr"/>
            <a:r>
              <a:rPr lang="en-US" b="1" dirty="0" smtClean="0">
                <a:solidFill>
                  <a:srgbClr val="003366"/>
                </a:solidFill>
              </a:rPr>
              <a:t>Patient-Focused Interventions</a:t>
            </a:r>
            <a:endParaRPr lang="en-US" b="1" dirty="0">
              <a:solidFill>
                <a:srgbClr val="003366"/>
              </a:solidFill>
            </a:endParaRPr>
          </a:p>
        </p:txBody>
      </p:sp>
      <p:sp>
        <p:nvSpPr>
          <p:cNvPr id="3" name="Content Placeholder 2"/>
          <p:cNvSpPr>
            <a:spLocks noGrp="1"/>
          </p:cNvSpPr>
          <p:nvPr>
            <p:ph idx="1"/>
          </p:nvPr>
        </p:nvSpPr>
        <p:spPr>
          <a:xfrm>
            <a:off x="615779" y="1783732"/>
            <a:ext cx="7799173" cy="4172225"/>
          </a:xfrm>
        </p:spPr>
        <p:txBody>
          <a:bodyPr>
            <a:noAutofit/>
          </a:bodyPr>
          <a:lstStyle/>
          <a:p>
            <a:pPr marL="234950" indent="-234950">
              <a:spcAft>
                <a:spcPts val="1200"/>
              </a:spcAft>
            </a:pPr>
            <a:r>
              <a:rPr lang="en-US" sz="2800" dirty="0" smtClean="0"/>
              <a:t>3 month intervention based on </a:t>
            </a:r>
            <a:r>
              <a:rPr lang="en-US" sz="2800" dirty="0" smtClean="0">
                <a:solidFill>
                  <a:schemeClr val="accent1"/>
                </a:solidFill>
              </a:rPr>
              <a:t>Anti-Retroviral Treatment and Access to Services </a:t>
            </a:r>
            <a:r>
              <a:rPr lang="en-US" sz="2800" dirty="0" smtClean="0"/>
              <a:t>(ARTAS); strength-based case management model.</a:t>
            </a:r>
          </a:p>
          <a:p>
            <a:pPr marL="234950" indent="-234950">
              <a:spcAft>
                <a:spcPts val="1200"/>
              </a:spcAft>
            </a:pPr>
            <a:r>
              <a:rPr lang="en-US" sz="2800" dirty="0" smtClean="0"/>
              <a:t>Patient-centered linkage case management;     staff solely focused on </a:t>
            </a:r>
            <a:r>
              <a:rPr lang="en-US" sz="2800" dirty="0" smtClean="0">
                <a:solidFill>
                  <a:schemeClr val="accent1"/>
                </a:solidFill>
              </a:rPr>
              <a:t>linkage and retention</a:t>
            </a:r>
          </a:p>
          <a:p>
            <a:pPr marL="234950" indent="-234950">
              <a:spcAft>
                <a:spcPts val="1200"/>
              </a:spcAft>
            </a:pPr>
            <a:r>
              <a:rPr lang="en-US" sz="2800" dirty="0" smtClean="0"/>
              <a:t>Peer navigation with patients newly diagnosed with HCV and </a:t>
            </a:r>
            <a:r>
              <a:rPr lang="en-US" sz="2800" dirty="0" smtClean="0">
                <a:solidFill>
                  <a:schemeClr val="accent1"/>
                </a:solidFill>
              </a:rPr>
              <a:t>patient supports </a:t>
            </a:r>
            <a:r>
              <a:rPr lang="en-US" sz="2800" dirty="0" smtClean="0"/>
              <a:t>through completion of HCV treatment</a:t>
            </a:r>
          </a:p>
          <a:p>
            <a:pPr>
              <a:buNone/>
            </a:pPr>
            <a:endParaRPr lang="en-US" sz="2600" dirty="0" smtClean="0"/>
          </a:p>
          <a:p>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118</a:t>
            </a:fld>
            <a:endParaRPr lang="en-US" dirty="0">
              <a:solidFill>
                <a:srgbClr val="000000"/>
              </a:solidFill>
            </a:endParaRPr>
          </a:p>
        </p:txBody>
      </p:sp>
    </p:spTree>
    <p:extLst>
      <p:ext uri="{BB962C8B-B14F-4D97-AF65-F5344CB8AC3E}">
        <p14:creationId xmlns:p14="http://schemas.microsoft.com/office/powerpoint/2010/main" val="28422485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06582"/>
            <a:ext cx="7772400" cy="838200"/>
          </a:xfrm>
        </p:spPr>
        <p:txBody>
          <a:bodyPr/>
          <a:lstStyle/>
          <a:p>
            <a:r>
              <a:rPr lang="en-US" b="1" dirty="0" smtClean="0">
                <a:solidFill>
                  <a:srgbClr val="003366"/>
                </a:solidFill>
              </a:rPr>
              <a:t>Provider-Focused Initiatives</a:t>
            </a:r>
            <a:endParaRPr lang="en-US" b="1" dirty="0">
              <a:solidFill>
                <a:srgbClr val="003366"/>
              </a:solidFill>
            </a:endParaRPr>
          </a:p>
        </p:txBody>
      </p:sp>
      <p:sp>
        <p:nvSpPr>
          <p:cNvPr id="3" name="Content Placeholder 2"/>
          <p:cNvSpPr>
            <a:spLocks noGrp="1"/>
          </p:cNvSpPr>
          <p:nvPr>
            <p:ph idx="1"/>
          </p:nvPr>
        </p:nvSpPr>
        <p:spPr>
          <a:xfrm>
            <a:off x="609599" y="1728354"/>
            <a:ext cx="8077201" cy="5029200"/>
          </a:xfrm>
        </p:spPr>
        <p:txBody>
          <a:bodyPr>
            <a:normAutofit/>
          </a:bodyPr>
          <a:lstStyle/>
          <a:p>
            <a:pPr marL="231775" indent="-231775">
              <a:spcAft>
                <a:spcPts val="600"/>
              </a:spcAft>
            </a:pPr>
            <a:r>
              <a:rPr lang="en-US" sz="2400" dirty="0" smtClean="0"/>
              <a:t>Improve provider education on hepatitis C</a:t>
            </a:r>
          </a:p>
          <a:p>
            <a:pPr marL="231775" indent="-231775">
              <a:spcAft>
                <a:spcPts val="600"/>
              </a:spcAft>
            </a:pPr>
            <a:r>
              <a:rPr lang="en-US" sz="2400" dirty="0" smtClean="0"/>
              <a:t>Incorporate </a:t>
            </a:r>
            <a:r>
              <a:rPr lang="en-US" sz="2400" dirty="0" smtClean="0">
                <a:solidFill>
                  <a:schemeClr val="accent1"/>
                </a:solidFill>
              </a:rPr>
              <a:t>routine screening </a:t>
            </a:r>
            <a:r>
              <a:rPr lang="en-US" sz="2400" dirty="0" smtClean="0"/>
              <a:t>into clinic workflow and implement testing by non-clinical staff</a:t>
            </a:r>
          </a:p>
          <a:p>
            <a:pPr marL="231775" indent="-231775">
              <a:spcAft>
                <a:spcPts val="600"/>
              </a:spcAft>
            </a:pPr>
            <a:r>
              <a:rPr lang="en-US" sz="2400" dirty="0" smtClean="0"/>
              <a:t>Enable providers to apply best practices in </a:t>
            </a:r>
            <a:r>
              <a:rPr lang="en-US" sz="2400" dirty="0" smtClean="0">
                <a:solidFill>
                  <a:schemeClr val="accent1"/>
                </a:solidFill>
              </a:rPr>
              <a:t>monitoring and treating hepatitis C</a:t>
            </a:r>
          </a:p>
          <a:p>
            <a:pPr marL="576263" indent="-238125">
              <a:buFont typeface="Courier New" pitchFamily="49" charset="0"/>
              <a:buChar char="o"/>
            </a:pPr>
            <a:r>
              <a:rPr lang="en-US" sz="2400" b="1" dirty="0" smtClean="0">
                <a:solidFill>
                  <a:schemeClr val="accent1"/>
                </a:solidFill>
              </a:rPr>
              <a:t>Telemedicine</a:t>
            </a:r>
            <a:r>
              <a:rPr lang="en-US" sz="2400" dirty="0" smtClean="0"/>
              <a:t> (e.g., project ECHO) using video conferencing with clinical hepatitis experts</a:t>
            </a:r>
          </a:p>
          <a:p>
            <a:pPr marL="576263" indent="-238125">
              <a:buFont typeface="Courier New" pitchFamily="49" charset="0"/>
              <a:buChar char="o"/>
            </a:pPr>
            <a:r>
              <a:rPr lang="en-US" sz="2400" b="1" dirty="0" smtClean="0">
                <a:solidFill>
                  <a:schemeClr val="accent1"/>
                </a:solidFill>
              </a:rPr>
              <a:t>Data systems </a:t>
            </a:r>
            <a:r>
              <a:rPr lang="en-US" sz="2400" dirty="0" smtClean="0"/>
              <a:t>with centralized database to monitor outcomes</a:t>
            </a:r>
          </a:p>
          <a:p>
            <a:pPr marL="576263" indent="-238125">
              <a:buFont typeface="Courier New" pitchFamily="49" charset="0"/>
              <a:buChar char="o"/>
            </a:pPr>
            <a:r>
              <a:rPr lang="en-US" sz="2400" dirty="0" smtClean="0"/>
              <a:t>Develop </a:t>
            </a:r>
            <a:r>
              <a:rPr lang="en-US" sz="2400" b="1" dirty="0" smtClean="0">
                <a:solidFill>
                  <a:schemeClr val="accent1"/>
                </a:solidFill>
              </a:rPr>
              <a:t>screening indicators </a:t>
            </a:r>
            <a:r>
              <a:rPr lang="en-US" sz="2400" dirty="0" smtClean="0"/>
              <a:t>(EMR) and share     with individual clinics and providers</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119</a:t>
            </a:fld>
            <a:endParaRPr lang="en-US" dirty="0">
              <a:solidFill>
                <a:srgbClr val="000000"/>
              </a:solidFill>
            </a:endParaRPr>
          </a:p>
        </p:txBody>
      </p:sp>
    </p:spTree>
    <p:extLst>
      <p:ext uri="{BB962C8B-B14F-4D97-AF65-F5344CB8AC3E}">
        <p14:creationId xmlns:p14="http://schemas.microsoft.com/office/powerpoint/2010/main" val="406494971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04851"/>
            <a:ext cx="9144000" cy="874713"/>
          </a:xfrm>
        </p:spPr>
        <p:txBody>
          <a:bodyPr>
            <a:normAutofit/>
          </a:bodyPr>
          <a:lstStyle/>
          <a:p>
            <a:r>
              <a:rPr lang="en-US" b="1" dirty="0" smtClean="0">
                <a:solidFill>
                  <a:srgbClr val="003366"/>
                </a:solidFill>
              </a:rPr>
              <a:t>Increase Hepatitis C Prevention</a:t>
            </a:r>
            <a:endParaRPr lang="en-US" b="1" dirty="0">
              <a:solidFill>
                <a:srgbClr val="003366"/>
              </a:solidFill>
            </a:endParaRPr>
          </a:p>
        </p:txBody>
      </p:sp>
      <p:sp>
        <p:nvSpPr>
          <p:cNvPr id="3" name="Content Placeholder 2"/>
          <p:cNvSpPr>
            <a:spLocks noGrp="1"/>
          </p:cNvSpPr>
          <p:nvPr>
            <p:ph idx="1"/>
          </p:nvPr>
        </p:nvSpPr>
        <p:spPr>
          <a:xfrm>
            <a:off x="424953" y="1579564"/>
            <a:ext cx="6128247" cy="4632105"/>
          </a:xfrm>
        </p:spPr>
        <p:txBody>
          <a:bodyPr>
            <a:noAutofit/>
          </a:bodyPr>
          <a:lstStyle/>
          <a:p>
            <a:pPr marL="234950" lvl="0" indent="-234950">
              <a:spcBef>
                <a:spcPts val="600"/>
              </a:spcBef>
              <a:spcAft>
                <a:spcPts val="1200"/>
              </a:spcAft>
            </a:pPr>
            <a:r>
              <a:rPr lang="en-US" sz="2100" dirty="0" smtClean="0"/>
              <a:t>Educate and train primary care providers and healthcare systems in </a:t>
            </a:r>
            <a:r>
              <a:rPr lang="en-US" sz="2100" dirty="0" smtClean="0">
                <a:solidFill>
                  <a:schemeClr val="accent1"/>
                </a:solidFill>
              </a:rPr>
              <a:t>treating hepatitis C </a:t>
            </a:r>
            <a:r>
              <a:rPr lang="en-US" sz="2100" dirty="0" smtClean="0"/>
              <a:t>and </a:t>
            </a:r>
            <a:r>
              <a:rPr lang="en-US" sz="2100" dirty="0" smtClean="0">
                <a:solidFill>
                  <a:schemeClr val="accent1"/>
                </a:solidFill>
              </a:rPr>
              <a:t>caring for stigmatized populations</a:t>
            </a:r>
            <a:r>
              <a:rPr lang="en-US" sz="2100" dirty="0" smtClean="0"/>
              <a:t> including PWID</a:t>
            </a:r>
            <a:endParaRPr lang="en-US" sz="2100" dirty="0"/>
          </a:p>
          <a:p>
            <a:pPr marL="234950" lvl="0" indent="-234950">
              <a:spcBef>
                <a:spcPts val="600"/>
              </a:spcBef>
              <a:spcAft>
                <a:spcPts val="1200"/>
              </a:spcAft>
            </a:pPr>
            <a:r>
              <a:rPr lang="en-US" sz="2100" dirty="0"/>
              <a:t>Improve </a:t>
            </a:r>
            <a:r>
              <a:rPr lang="en-US" sz="2100" dirty="0">
                <a:solidFill>
                  <a:schemeClr val="accent1"/>
                </a:solidFill>
              </a:rPr>
              <a:t>primary and secondary prevention </a:t>
            </a:r>
            <a:r>
              <a:rPr lang="en-US" sz="2100" dirty="0" smtClean="0">
                <a:solidFill>
                  <a:schemeClr val="accent1"/>
                </a:solidFill>
              </a:rPr>
              <a:t>effectiveness, </a:t>
            </a:r>
            <a:r>
              <a:rPr lang="en-US" sz="2100" dirty="0" smtClean="0"/>
              <a:t>policy </a:t>
            </a:r>
            <a:r>
              <a:rPr lang="en-US" sz="2100" dirty="0"/>
              <a:t>development, education and training initiatives, and applied </a:t>
            </a:r>
            <a:r>
              <a:rPr lang="en-US" sz="2100" dirty="0" smtClean="0"/>
              <a:t>research</a:t>
            </a:r>
            <a:endParaRPr lang="en-US" sz="2100" dirty="0"/>
          </a:p>
          <a:p>
            <a:pPr marL="234950" lvl="0" indent="-234950">
              <a:spcBef>
                <a:spcPts val="600"/>
              </a:spcBef>
              <a:spcAft>
                <a:spcPts val="1200"/>
              </a:spcAft>
            </a:pPr>
            <a:r>
              <a:rPr lang="en-US" sz="2100" dirty="0" smtClean="0"/>
              <a:t>Assess and address </a:t>
            </a:r>
            <a:r>
              <a:rPr lang="en-US" sz="2100" dirty="0" smtClean="0">
                <a:solidFill>
                  <a:schemeClr val="accent1"/>
                </a:solidFill>
              </a:rPr>
              <a:t>missed </a:t>
            </a:r>
            <a:r>
              <a:rPr lang="en-US" sz="2100" dirty="0">
                <a:solidFill>
                  <a:schemeClr val="accent1"/>
                </a:solidFill>
              </a:rPr>
              <a:t>opportunities for medical evaluation, care, and treatment</a:t>
            </a:r>
            <a:r>
              <a:rPr lang="en-US" sz="2100" dirty="0"/>
              <a:t>, as well as for </a:t>
            </a:r>
            <a:r>
              <a:rPr lang="en-US" sz="2100" dirty="0">
                <a:solidFill>
                  <a:schemeClr val="accent1"/>
                </a:solidFill>
              </a:rPr>
              <a:t>counseling </a:t>
            </a:r>
            <a:r>
              <a:rPr lang="en-US" sz="2100" dirty="0"/>
              <a:t>to promote </a:t>
            </a:r>
            <a:r>
              <a:rPr lang="en-US" sz="2100" dirty="0">
                <a:solidFill>
                  <a:schemeClr val="accent1"/>
                </a:solidFill>
              </a:rPr>
              <a:t>behavioral changes </a:t>
            </a:r>
            <a:r>
              <a:rPr lang="en-US" sz="2100" dirty="0"/>
              <a:t>that might </a:t>
            </a:r>
            <a:r>
              <a:rPr lang="en-US" sz="2100" dirty="0">
                <a:solidFill>
                  <a:schemeClr val="accent1"/>
                </a:solidFill>
              </a:rPr>
              <a:t>reduce disease progression</a:t>
            </a:r>
            <a:r>
              <a:rPr lang="en-US" sz="2100" dirty="0"/>
              <a:t> and avert </a:t>
            </a:r>
            <a:r>
              <a:rPr lang="en-US" sz="2100" dirty="0">
                <a:solidFill>
                  <a:schemeClr val="accent1"/>
                </a:solidFill>
              </a:rPr>
              <a:t>transmission of </a:t>
            </a:r>
            <a:r>
              <a:rPr lang="en-US" sz="2100" dirty="0" smtClean="0">
                <a:solidFill>
                  <a:schemeClr val="accent1"/>
                </a:solidFill>
              </a:rPr>
              <a:t>infection</a:t>
            </a:r>
            <a:endParaRPr lang="en-US" sz="2100" dirty="0">
              <a:solidFill>
                <a:schemeClr val="accent1"/>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a:t>
            </a:fld>
            <a:endParaRPr lang="en-US" dirty="0">
              <a:solidFill>
                <a:srgbClr val="000000"/>
              </a:solidFill>
            </a:endParaRPr>
          </a:p>
        </p:txBody>
      </p:sp>
      <p:sp>
        <p:nvSpPr>
          <p:cNvPr id="5" name="TextBox 4"/>
          <p:cNvSpPr txBox="1"/>
          <p:nvPr/>
        </p:nvSpPr>
        <p:spPr>
          <a:xfrm>
            <a:off x="-1767" y="6303278"/>
            <a:ext cx="7392473"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SOURCES</a:t>
            </a:r>
            <a:r>
              <a:rPr lang="en-US" sz="1000" dirty="0" smtClean="0">
                <a:solidFill>
                  <a:srgbClr val="000000"/>
                </a:solidFill>
                <a:latin typeface="Arial" panose="020B0604020202020204" pitchFamily="34" charset="0"/>
                <a:cs typeface="Arial" panose="020B0604020202020204" pitchFamily="34" charset="0"/>
              </a:rPr>
              <a:t>: Edlin, B.R., &amp; </a:t>
            </a:r>
            <a:r>
              <a:rPr lang="en-US" sz="1000" dirty="0" err="1" smtClean="0">
                <a:solidFill>
                  <a:srgbClr val="000000"/>
                </a:solidFill>
                <a:latin typeface="Arial" panose="020B0604020202020204" pitchFamily="34" charset="0"/>
                <a:cs typeface="Arial" panose="020B0604020202020204" pitchFamily="34" charset="0"/>
              </a:rPr>
              <a:t>Wilkenstein</a:t>
            </a:r>
            <a:r>
              <a:rPr lang="en-US" sz="1000" dirty="0" smtClean="0">
                <a:solidFill>
                  <a:srgbClr val="000000"/>
                </a:solidFill>
                <a:latin typeface="Arial" panose="020B0604020202020204" pitchFamily="34" charset="0"/>
                <a:cs typeface="Arial" panose="020B0604020202020204" pitchFamily="34" charset="0"/>
              </a:rPr>
              <a:t>, E.R. (2014). Can hepatitis C be eradicated in the United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States? </a:t>
            </a:r>
            <a:r>
              <a:rPr lang="en-US" sz="1000" i="1" dirty="0" smtClean="0">
                <a:solidFill>
                  <a:srgbClr val="000000"/>
                </a:solidFill>
                <a:latin typeface="Arial" panose="020B0604020202020204" pitchFamily="34" charset="0"/>
                <a:cs typeface="Arial" panose="020B0604020202020204" pitchFamily="34" charset="0"/>
              </a:rPr>
              <a:t>Antiviral Research</a:t>
            </a:r>
            <a:r>
              <a:rPr lang="en-US" sz="1000" dirty="0" smtClean="0">
                <a:solidFill>
                  <a:srgbClr val="000000"/>
                </a:solidFill>
                <a:latin typeface="Arial" panose="020B0604020202020204" pitchFamily="34" charset="0"/>
                <a:cs typeface="Arial" panose="020B0604020202020204" pitchFamily="34" charset="0"/>
              </a:rPr>
              <a:t>, 110, 79-93; McGowan, C.E., &amp; Fried, M.W. (2012). Barriers to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hepatitis C treatment. </a:t>
            </a:r>
            <a:r>
              <a:rPr lang="en-US" sz="1000" i="1" dirty="0" smtClean="0">
                <a:solidFill>
                  <a:srgbClr val="000000"/>
                </a:solidFill>
                <a:latin typeface="Arial" panose="020B0604020202020204" pitchFamily="34" charset="0"/>
                <a:cs typeface="Arial" panose="020B0604020202020204" pitchFamily="34" charset="0"/>
              </a:rPr>
              <a:t>Liver  International , 32 </a:t>
            </a:r>
            <a:r>
              <a:rPr lang="en-US" sz="1000" i="1" dirty="0" err="1" smtClean="0">
                <a:solidFill>
                  <a:srgbClr val="000000"/>
                </a:solidFill>
                <a:latin typeface="Arial" panose="020B0604020202020204" pitchFamily="34" charset="0"/>
                <a:cs typeface="Arial" panose="020B0604020202020204" pitchFamily="34" charset="0"/>
              </a:rPr>
              <a:t>Suppl</a:t>
            </a:r>
            <a:r>
              <a:rPr lang="en-US" sz="1000" i="1" dirty="0" smtClean="0">
                <a:solidFill>
                  <a:srgbClr val="000000"/>
                </a:solidFill>
                <a:latin typeface="Arial" panose="020B0604020202020204" pitchFamily="34" charset="0"/>
                <a:cs typeface="Arial" panose="020B0604020202020204" pitchFamily="34" charset="0"/>
              </a:rPr>
              <a:t> 1, 151-156. </a:t>
            </a:r>
            <a:r>
              <a:rPr lang="en-US" sz="1000" dirty="0" smtClean="0">
                <a:solidFill>
                  <a:srgbClr val="000000"/>
                </a:solidFill>
                <a:latin typeface="Arial" panose="020B0604020202020204" pitchFamily="34" charset="0"/>
                <a:cs typeface="Arial" panose="020B0604020202020204" pitchFamily="34" charset="0"/>
              </a:rPr>
              <a:t> </a:t>
            </a:r>
          </a:p>
        </p:txBody>
      </p:sp>
      <p:pic>
        <p:nvPicPr>
          <p:cNvPr id="242693" name="Picture 5"/>
          <p:cNvPicPr>
            <a:picLocks noChangeAspect="1" noChangeArrowheads="1"/>
          </p:cNvPicPr>
          <p:nvPr/>
        </p:nvPicPr>
        <p:blipFill>
          <a:blip r:embed="rId5"/>
          <a:srcRect/>
          <a:stretch>
            <a:fillRect/>
          </a:stretch>
        </p:blipFill>
        <p:spPr bwMode="auto">
          <a:xfrm>
            <a:off x="6719455" y="2280266"/>
            <a:ext cx="1967345" cy="2967143"/>
          </a:xfrm>
          <a:prstGeom prst="rect">
            <a:avLst/>
          </a:prstGeom>
          <a:noFill/>
          <a:ln w="9525">
            <a:noFill/>
            <a:miter lim="800000"/>
            <a:headEnd/>
            <a:tailEnd/>
          </a:ln>
          <a:effectLst/>
        </p:spPr>
      </p:pic>
    </p:spTree>
    <p:extLst>
      <p:ext uri="{BB962C8B-B14F-4D97-AF65-F5344CB8AC3E}">
        <p14:creationId xmlns:p14="http://schemas.microsoft.com/office/powerpoint/2010/main" val="366761622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Picture 1" descr="C:\Users\owner\Desktop\th-1.jpeg"/>
          <p:cNvPicPr>
            <a:picLocks noChangeAspect="1" noChangeArrowheads="1"/>
          </p:cNvPicPr>
          <p:nvPr/>
        </p:nvPicPr>
        <p:blipFill>
          <a:blip r:embed="rId5"/>
          <a:srcRect b="12950"/>
          <a:stretch>
            <a:fillRect/>
          </a:stretch>
        </p:blipFill>
        <p:spPr bwMode="auto">
          <a:xfrm>
            <a:off x="6907684" y="3397029"/>
            <a:ext cx="2124848" cy="1825008"/>
          </a:xfrm>
          <a:prstGeom prst="rect">
            <a:avLst/>
          </a:prstGeom>
          <a:noFill/>
        </p:spPr>
      </p:pic>
      <p:sp>
        <p:nvSpPr>
          <p:cNvPr id="2" name="Title 1"/>
          <p:cNvSpPr>
            <a:spLocks noGrp="1"/>
          </p:cNvSpPr>
          <p:nvPr>
            <p:ph type="title"/>
          </p:nvPr>
        </p:nvSpPr>
        <p:spPr>
          <a:xfrm>
            <a:off x="0" y="789710"/>
            <a:ext cx="9144000" cy="895349"/>
          </a:xfrm>
        </p:spPr>
        <p:txBody>
          <a:bodyPr>
            <a:noAutofit/>
          </a:bodyPr>
          <a:lstStyle/>
          <a:p>
            <a:r>
              <a:rPr lang="en-US" sz="3600" b="1" dirty="0" smtClean="0">
                <a:solidFill>
                  <a:srgbClr val="003366"/>
                </a:solidFill>
              </a:rPr>
              <a:t>Management of HCV via Telemedicine Consultation and Teleconferencing</a:t>
            </a:r>
            <a:endParaRPr lang="en-US" sz="3600" b="1" dirty="0">
              <a:solidFill>
                <a:srgbClr val="003366"/>
              </a:solidFill>
            </a:endParaRPr>
          </a:p>
        </p:txBody>
      </p:sp>
      <p:sp>
        <p:nvSpPr>
          <p:cNvPr id="3" name="Content Placeholder 2"/>
          <p:cNvSpPr>
            <a:spLocks noGrp="1"/>
          </p:cNvSpPr>
          <p:nvPr>
            <p:ph idx="1"/>
          </p:nvPr>
        </p:nvSpPr>
        <p:spPr>
          <a:xfrm>
            <a:off x="395416" y="1897063"/>
            <a:ext cx="7574692" cy="4824412"/>
          </a:xfrm>
        </p:spPr>
        <p:txBody>
          <a:bodyPr/>
          <a:lstStyle/>
          <a:p>
            <a:pPr marL="234950" indent="-234950">
              <a:spcBef>
                <a:spcPts val="600"/>
              </a:spcBef>
              <a:spcAft>
                <a:spcPts val="1800"/>
              </a:spcAft>
            </a:pPr>
            <a:r>
              <a:rPr lang="en-US" sz="2800" dirty="0" smtClean="0"/>
              <a:t>Telemedicine </a:t>
            </a:r>
            <a:r>
              <a:rPr lang="en-US" sz="2800" dirty="0"/>
              <a:t>can be an effective alternative to provide care to patients with </a:t>
            </a:r>
            <a:r>
              <a:rPr lang="en-US" sz="2800" dirty="0" smtClean="0"/>
              <a:t>hepatitis </a:t>
            </a:r>
            <a:r>
              <a:rPr lang="en-US" sz="2800" dirty="0"/>
              <a:t>C, including those who may be </a:t>
            </a:r>
            <a:r>
              <a:rPr lang="en-US" sz="2800" dirty="0">
                <a:solidFill>
                  <a:schemeClr val="accent1"/>
                </a:solidFill>
              </a:rPr>
              <a:t>financially or geographically disadvantaged </a:t>
            </a:r>
          </a:p>
          <a:p>
            <a:pPr marL="234950" indent="-234950"/>
            <a:r>
              <a:rPr lang="en-US" sz="2800" dirty="0" smtClean="0"/>
              <a:t>Through telemedicine, general </a:t>
            </a:r>
            <a:r>
              <a:rPr lang="en-US" sz="2800" dirty="0"/>
              <a:t>health </a:t>
            </a:r>
            <a:r>
              <a:rPr lang="en-US" sz="2800" dirty="0" smtClean="0"/>
              <a:t>            care </a:t>
            </a:r>
            <a:r>
              <a:rPr lang="en-US" sz="2800" dirty="0"/>
              <a:t>providers can learn how to make </a:t>
            </a:r>
            <a:r>
              <a:rPr lang="en-US" sz="2800" dirty="0" smtClean="0"/>
              <a:t> correct </a:t>
            </a:r>
            <a:r>
              <a:rPr lang="en-US" sz="2800" dirty="0">
                <a:solidFill>
                  <a:schemeClr val="accent1"/>
                </a:solidFill>
              </a:rPr>
              <a:t>diagnoses</a:t>
            </a:r>
            <a:r>
              <a:rPr lang="en-US" sz="2800" dirty="0"/>
              <a:t>, </a:t>
            </a:r>
            <a:r>
              <a:rPr lang="en-US" sz="2800" dirty="0">
                <a:solidFill>
                  <a:schemeClr val="accent1"/>
                </a:solidFill>
              </a:rPr>
              <a:t>stage liver disease severity</a:t>
            </a:r>
            <a:r>
              <a:rPr lang="en-US" sz="2800" dirty="0"/>
              <a:t>, decide if </a:t>
            </a:r>
            <a:r>
              <a:rPr lang="en-US" sz="2800" dirty="0">
                <a:solidFill>
                  <a:schemeClr val="accent1"/>
                </a:solidFill>
              </a:rPr>
              <a:t>therapy is indicated</a:t>
            </a:r>
            <a:r>
              <a:rPr lang="en-US" sz="2800" dirty="0"/>
              <a:t>, </a:t>
            </a:r>
            <a:r>
              <a:rPr lang="en-US" sz="2800" dirty="0" smtClean="0"/>
              <a:t>             and </a:t>
            </a:r>
            <a:r>
              <a:rPr lang="en-US" sz="2800" dirty="0"/>
              <a:t>appropriately manage the </a:t>
            </a:r>
            <a:r>
              <a:rPr lang="en-US" sz="2800" dirty="0">
                <a:solidFill>
                  <a:schemeClr val="accent1"/>
                </a:solidFill>
              </a:rPr>
              <a:t>course of treatment</a:t>
            </a:r>
            <a:endParaRPr lang="en-US" sz="3000" dirty="0">
              <a:solidFill>
                <a:schemeClr val="accent1"/>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120</a:t>
            </a:fld>
            <a:endParaRPr lang="en-US" dirty="0">
              <a:solidFill>
                <a:srgbClr val="000000"/>
              </a:solidFill>
            </a:endParaRPr>
          </a:p>
        </p:txBody>
      </p:sp>
      <p:sp>
        <p:nvSpPr>
          <p:cNvPr id="5" name="TextBox 4"/>
          <p:cNvSpPr txBox="1"/>
          <p:nvPr/>
        </p:nvSpPr>
        <p:spPr>
          <a:xfrm>
            <a:off x="0" y="6477003"/>
            <a:ext cx="9144000" cy="400110"/>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a:t>
            </a:r>
            <a:r>
              <a:rPr lang="en-US" sz="1000" dirty="0" smtClean="0">
                <a:solidFill>
                  <a:srgbClr val="000000"/>
                </a:solidFill>
                <a:latin typeface="Arial" panose="020B0604020202020204" pitchFamily="34" charset="0"/>
                <a:cs typeface="Arial" panose="020B0604020202020204" pitchFamily="34" charset="0"/>
              </a:rPr>
              <a:t> </a:t>
            </a:r>
            <a:r>
              <a:rPr lang="en-US" sz="1000" dirty="0" err="1" smtClean="0">
                <a:solidFill>
                  <a:srgbClr val="000000"/>
                </a:solidFill>
                <a:latin typeface="Arial" panose="020B0604020202020204" pitchFamily="34" charset="0"/>
                <a:cs typeface="Arial" panose="020B0604020202020204" pitchFamily="34" charset="0"/>
              </a:rPr>
              <a:t>Rossaro</a:t>
            </a:r>
            <a:r>
              <a:rPr lang="en-US" sz="1000" dirty="0" smtClean="0">
                <a:solidFill>
                  <a:srgbClr val="000000"/>
                </a:solidFill>
                <a:latin typeface="Arial" panose="020B0604020202020204" pitchFamily="34" charset="0"/>
                <a:cs typeface="Arial" panose="020B0604020202020204" pitchFamily="34" charset="0"/>
              </a:rPr>
              <a:t>, L. (</a:t>
            </a:r>
            <a:r>
              <a:rPr lang="en-US" sz="1000" dirty="0" err="1" smtClean="0">
                <a:solidFill>
                  <a:srgbClr val="000000"/>
                </a:solidFill>
                <a:latin typeface="Arial" panose="020B0604020202020204" pitchFamily="34" charset="0"/>
                <a:cs typeface="Arial" panose="020B0604020202020204" pitchFamily="34" charset="0"/>
              </a:rPr>
              <a:t>n.d.</a:t>
            </a:r>
            <a:r>
              <a:rPr lang="en-US" sz="1000" dirty="0" smtClean="0">
                <a:solidFill>
                  <a:srgbClr val="000000"/>
                </a:solidFill>
                <a:latin typeface="Arial" panose="020B0604020202020204" pitchFamily="34" charset="0"/>
                <a:cs typeface="Arial" panose="020B0604020202020204" pitchFamily="34" charset="0"/>
              </a:rPr>
              <a:t>). Management of HCV via Telemedicine Consultation and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Teleconferencing PowerPoint Presentation.</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98714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89710"/>
            <a:ext cx="9144000" cy="895349"/>
          </a:xfrm>
        </p:spPr>
        <p:txBody>
          <a:bodyPr>
            <a:noAutofit/>
          </a:bodyPr>
          <a:lstStyle/>
          <a:p>
            <a:r>
              <a:rPr lang="en-US" sz="3600" b="1" dirty="0" smtClean="0">
                <a:solidFill>
                  <a:srgbClr val="003366"/>
                </a:solidFill>
              </a:rPr>
              <a:t>Management of HCV via Telemedicine Consultation and Teleconferencing</a:t>
            </a:r>
            <a:endParaRPr lang="en-US" sz="3600" b="1" dirty="0">
              <a:solidFill>
                <a:srgbClr val="003366"/>
              </a:solidFill>
            </a:endParaRPr>
          </a:p>
        </p:txBody>
      </p:sp>
      <p:sp>
        <p:nvSpPr>
          <p:cNvPr id="3" name="Content Placeholder 2"/>
          <p:cNvSpPr>
            <a:spLocks noGrp="1"/>
          </p:cNvSpPr>
          <p:nvPr>
            <p:ph idx="1"/>
          </p:nvPr>
        </p:nvSpPr>
        <p:spPr>
          <a:xfrm>
            <a:off x="426244" y="2015838"/>
            <a:ext cx="8291512" cy="4218709"/>
          </a:xfrm>
        </p:spPr>
        <p:txBody>
          <a:bodyPr/>
          <a:lstStyle/>
          <a:p>
            <a:pPr>
              <a:spcBef>
                <a:spcPts val="600"/>
              </a:spcBef>
              <a:spcAft>
                <a:spcPts val="1800"/>
              </a:spcAft>
            </a:pPr>
            <a:r>
              <a:rPr lang="en-US" sz="2800" dirty="0" smtClean="0"/>
              <a:t>Telemedicine </a:t>
            </a:r>
            <a:r>
              <a:rPr lang="en-US" sz="2800" dirty="0"/>
              <a:t>outreach to rural areas and to correctional facilities is developing as an </a:t>
            </a:r>
            <a:r>
              <a:rPr lang="en-US" sz="2800" dirty="0" smtClean="0">
                <a:solidFill>
                  <a:schemeClr val="accent1"/>
                </a:solidFill>
              </a:rPr>
              <a:t>effective and innovative modality </a:t>
            </a:r>
            <a:r>
              <a:rPr lang="en-US" sz="2800" dirty="0">
                <a:solidFill>
                  <a:schemeClr val="accent1"/>
                </a:solidFill>
              </a:rPr>
              <a:t>for closing the disparity </a:t>
            </a:r>
            <a:r>
              <a:rPr lang="en-US" sz="2800" dirty="0" smtClean="0">
                <a:solidFill>
                  <a:schemeClr val="accent1"/>
                </a:solidFill>
              </a:rPr>
              <a:t>gap </a:t>
            </a:r>
            <a:r>
              <a:rPr lang="en-US" sz="2800" dirty="0"/>
              <a:t>in the access to care </a:t>
            </a:r>
          </a:p>
          <a:p>
            <a:r>
              <a:rPr lang="en-US" sz="2800" dirty="0" smtClean="0"/>
              <a:t>The HCV </a:t>
            </a:r>
            <a:r>
              <a:rPr lang="en-US" sz="2800" dirty="0"/>
              <a:t>community should approach this modality of care with an open mind and evaluate the potential </a:t>
            </a:r>
            <a:r>
              <a:rPr lang="en-US" sz="2800" dirty="0">
                <a:solidFill>
                  <a:schemeClr val="accent1"/>
                </a:solidFill>
              </a:rPr>
              <a:t>advantages and long-term benefits </a:t>
            </a:r>
            <a:r>
              <a:rPr lang="en-US" sz="2800" dirty="0"/>
              <a:t>of linking the local PCP to specialty care</a:t>
            </a:r>
            <a:endParaRPr lang="en-US" sz="30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121</a:t>
            </a:fld>
            <a:endParaRPr lang="en-US" dirty="0">
              <a:solidFill>
                <a:srgbClr val="000000"/>
              </a:solidFill>
            </a:endParaRPr>
          </a:p>
        </p:txBody>
      </p:sp>
      <p:sp>
        <p:nvSpPr>
          <p:cNvPr id="7" name="TextBox 6"/>
          <p:cNvSpPr txBox="1"/>
          <p:nvPr/>
        </p:nvSpPr>
        <p:spPr>
          <a:xfrm>
            <a:off x="0" y="6477003"/>
            <a:ext cx="9144000" cy="400110"/>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a:t>
            </a:r>
            <a:r>
              <a:rPr lang="en-US" sz="1000" dirty="0" smtClean="0">
                <a:solidFill>
                  <a:srgbClr val="000000"/>
                </a:solidFill>
                <a:latin typeface="Arial" panose="020B0604020202020204" pitchFamily="34" charset="0"/>
                <a:cs typeface="Arial" panose="020B0604020202020204" pitchFamily="34" charset="0"/>
              </a:rPr>
              <a:t> </a:t>
            </a:r>
            <a:r>
              <a:rPr lang="en-US" sz="1000" dirty="0" err="1" smtClean="0">
                <a:solidFill>
                  <a:srgbClr val="000000"/>
                </a:solidFill>
                <a:latin typeface="Arial" panose="020B0604020202020204" pitchFamily="34" charset="0"/>
                <a:cs typeface="Arial" panose="020B0604020202020204" pitchFamily="34" charset="0"/>
              </a:rPr>
              <a:t>Rossaro</a:t>
            </a:r>
            <a:r>
              <a:rPr lang="en-US" sz="1000" dirty="0" smtClean="0">
                <a:solidFill>
                  <a:srgbClr val="000000"/>
                </a:solidFill>
                <a:latin typeface="Arial" panose="020B0604020202020204" pitchFamily="34" charset="0"/>
                <a:cs typeface="Arial" panose="020B0604020202020204" pitchFamily="34" charset="0"/>
              </a:rPr>
              <a:t>, L. (</a:t>
            </a:r>
            <a:r>
              <a:rPr lang="en-US" sz="1000" dirty="0" err="1" smtClean="0">
                <a:solidFill>
                  <a:srgbClr val="000000"/>
                </a:solidFill>
                <a:latin typeface="Arial" panose="020B0604020202020204" pitchFamily="34" charset="0"/>
                <a:cs typeface="Arial" panose="020B0604020202020204" pitchFamily="34" charset="0"/>
              </a:rPr>
              <a:t>n.d.</a:t>
            </a:r>
            <a:r>
              <a:rPr lang="en-US" sz="1000" dirty="0" smtClean="0">
                <a:solidFill>
                  <a:srgbClr val="000000"/>
                </a:solidFill>
                <a:latin typeface="Arial" panose="020B0604020202020204" pitchFamily="34" charset="0"/>
                <a:cs typeface="Arial" panose="020B0604020202020204" pitchFamily="34" charset="0"/>
              </a:rPr>
              <a:t>). Management of HCV via Telemedicine Consultation and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Teleconferencing PowerPoint Presentation.</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11301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27363"/>
            <a:ext cx="7772400" cy="838200"/>
          </a:xfrm>
        </p:spPr>
        <p:txBody>
          <a:bodyPr/>
          <a:lstStyle/>
          <a:p>
            <a:r>
              <a:rPr lang="en-US" b="1" dirty="0" smtClean="0">
                <a:solidFill>
                  <a:srgbClr val="003366"/>
                </a:solidFill>
              </a:rPr>
              <a:t>Provider-Focused Initiatives</a:t>
            </a:r>
            <a:endParaRPr lang="en-US" b="1" dirty="0">
              <a:solidFill>
                <a:srgbClr val="003366"/>
              </a:solidFill>
            </a:endParaRPr>
          </a:p>
        </p:txBody>
      </p:sp>
      <p:sp>
        <p:nvSpPr>
          <p:cNvPr id="3" name="Content Placeholder 2"/>
          <p:cNvSpPr>
            <a:spLocks noGrp="1"/>
          </p:cNvSpPr>
          <p:nvPr>
            <p:ph idx="1"/>
          </p:nvPr>
        </p:nvSpPr>
        <p:spPr>
          <a:xfrm>
            <a:off x="685800" y="1725769"/>
            <a:ext cx="7772400" cy="4506959"/>
          </a:xfrm>
        </p:spPr>
        <p:txBody>
          <a:bodyPr>
            <a:normAutofit/>
          </a:bodyPr>
          <a:lstStyle/>
          <a:p>
            <a:pPr marL="231775" indent="-231775">
              <a:spcBef>
                <a:spcPts val="0"/>
              </a:spcBef>
            </a:pPr>
            <a:r>
              <a:rPr lang="en-US" sz="2800" dirty="0" smtClean="0"/>
              <a:t>Develop a hepatitis C “champion”</a:t>
            </a:r>
          </a:p>
          <a:p>
            <a:pPr lvl="1">
              <a:spcBef>
                <a:spcPts val="0"/>
              </a:spcBef>
            </a:pPr>
            <a:r>
              <a:rPr lang="en-US" dirty="0" smtClean="0">
                <a:solidFill>
                  <a:schemeClr val="accent1"/>
                </a:solidFill>
              </a:rPr>
              <a:t>Act as a resource for information</a:t>
            </a:r>
          </a:p>
          <a:p>
            <a:pPr lvl="1">
              <a:spcBef>
                <a:spcPts val="0"/>
              </a:spcBef>
            </a:pPr>
            <a:r>
              <a:rPr lang="en-US" dirty="0" smtClean="0">
                <a:solidFill>
                  <a:schemeClr val="accent1"/>
                </a:solidFill>
              </a:rPr>
              <a:t>Monitor screening</a:t>
            </a:r>
          </a:p>
          <a:p>
            <a:pPr lvl="1">
              <a:spcBef>
                <a:spcPts val="0"/>
              </a:spcBef>
              <a:spcAft>
                <a:spcPts val="1800"/>
              </a:spcAft>
            </a:pPr>
            <a:r>
              <a:rPr lang="en-US" dirty="0" smtClean="0">
                <a:solidFill>
                  <a:schemeClr val="accent1"/>
                </a:solidFill>
              </a:rPr>
              <a:t>Monitor follow-up and cascade of care</a:t>
            </a:r>
          </a:p>
          <a:p>
            <a:pPr marL="231775" indent="-231775">
              <a:spcBef>
                <a:spcPts val="0"/>
              </a:spcBef>
              <a:spcAft>
                <a:spcPts val="1800"/>
              </a:spcAft>
            </a:pPr>
            <a:r>
              <a:rPr lang="en-US" sz="2800" dirty="0" smtClean="0"/>
              <a:t>Designate a lead clinician who will take on   the primary responsibility of HCV treatment and monitoring, or establish and organize a system for evaluation, treatment, and monitoring. </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122</a:t>
            </a:fld>
            <a:endParaRPr lang="en-US" dirty="0">
              <a:solidFill>
                <a:srgbClr val="000000"/>
              </a:solidFill>
            </a:endParaRPr>
          </a:p>
        </p:txBody>
      </p:sp>
      <p:sp>
        <p:nvSpPr>
          <p:cNvPr id="5" name="Rectangle 4"/>
          <p:cNvSpPr/>
          <p:nvPr/>
        </p:nvSpPr>
        <p:spPr>
          <a:xfrm>
            <a:off x="0" y="6304002"/>
            <a:ext cx="8915400" cy="553998"/>
          </a:xfrm>
          <a:prstGeom prst="rect">
            <a:avLst/>
          </a:prstGeom>
        </p:spPr>
        <p:txBody>
          <a:bodyPr wrap="square">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 </a:t>
            </a:r>
            <a:r>
              <a:rPr lang="en-US" sz="1000" dirty="0" smtClean="0">
                <a:solidFill>
                  <a:srgbClr val="000000"/>
                </a:solidFill>
                <a:latin typeface="Arial" panose="020B0604020202020204" pitchFamily="34" charset="0"/>
                <a:cs typeface="Arial" panose="020B0604020202020204" pitchFamily="34" charset="0"/>
              </a:rPr>
              <a:t>US Dept of Health &amp; Human Services, Health Resources and Services Administration,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HIV/AIDS Bureau. (2011</a:t>
            </a:r>
            <a:r>
              <a:rPr lang="en-US" sz="1000" i="1" dirty="0" smtClean="0">
                <a:solidFill>
                  <a:srgbClr val="000000"/>
                </a:solidFill>
                <a:latin typeface="Arial" panose="020B0604020202020204" pitchFamily="34" charset="0"/>
                <a:cs typeface="Arial" panose="020B0604020202020204" pitchFamily="34" charset="0"/>
              </a:rPr>
              <a:t>). Integrating Hepatitis C Treatment into Ryan White Clinics, Models &amp;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Steps</a:t>
            </a:r>
            <a:r>
              <a:rPr lang="en-US" sz="1000" dirty="0" smtClean="0">
                <a:solidFill>
                  <a:srgbClr val="000000"/>
                </a:solidFill>
                <a:latin typeface="Arial" panose="020B0604020202020204" pitchFamily="34" charset="0"/>
                <a:cs typeface="Arial" panose="020B0604020202020204" pitchFamily="34" charset="0"/>
              </a:rPr>
              <a:t>. Available at: </a:t>
            </a:r>
            <a:r>
              <a:rPr lang="en-US" sz="1000" dirty="0" smtClean="0">
                <a:solidFill>
                  <a:srgbClr val="000000"/>
                </a:solidFill>
                <a:latin typeface="Arial" panose="020B0604020202020204" pitchFamily="34" charset="0"/>
                <a:cs typeface="Arial" panose="020B0604020202020204" pitchFamily="34" charset="0"/>
                <a:hlinkClick r:id="rId5"/>
              </a:rPr>
              <a:t>http</a:t>
            </a:r>
            <a:r>
              <a:rPr lang="en-US" sz="1000" dirty="0">
                <a:solidFill>
                  <a:srgbClr val="000000"/>
                </a:solidFill>
                <a:latin typeface="Arial" panose="020B0604020202020204" pitchFamily="34" charset="0"/>
                <a:cs typeface="Arial" panose="020B0604020202020204" pitchFamily="34" charset="0"/>
                <a:hlinkClick r:id="rId5"/>
              </a:rPr>
              <a:t>://</a:t>
            </a:r>
            <a:r>
              <a:rPr lang="en-US" sz="1000" dirty="0" smtClean="0">
                <a:solidFill>
                  <a:srgbClr val="000000"/>
                </a:solidFill>
                <a:latin typeface="Arial" panose="020B0604020202020204" pitchFamily="34" charset="0"/>
                <a:cs typeface="Arial" panose="020B0604020202020204" pitchFamily="34" charset="0"/>
                <a:hlinkClick r:id="rId5"/>
              </a:rPr>
              <a:t>hab.hrsa.gov/files/hepatitiscmodelstools.pdf</a:t>
            </a:r>
            <a:r>
              <a:rPr lang="en-US" sz="1000" dirty="0" smtClean="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8507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2337"/>
            <a:ext cx="7772400" cy="838200"/>
          </a:xfrm>
        </p:spPr>
        <p:txBody>
          <a:bodyPr>
            <a:normAutofit fontScale="90000"/>
          </a:bodyPr>
          <a:lstStyle/>
          <a:p>
            <a:r>
              <a:rPr lang="en-US" b="1" dirty="0" smtClean="0">
                <a:solidFill>
                  <a:srgbClr val="003366"/>
                </a:solidFill>
              </a:rPr>
              <a:t>Community-Focused Forums</a:t>
            </a:r>
            <a:endParaRPr lang="en-US" b="1" dirty="0">
              <a:solidFill>
                <a:srgbClr val="003366"/>
              </a:solidFill>
            </a:endParaRPr>
          </a:p>
        </p:txBody>
      </p:sp>
      <p:sp>
        <p:nvSpPr>
          <p:cNvPr id="3" name="Content Placeholder 2"/>
          <p:cNvSpPr>
            <a:spLocks noGrp="1"/>
          </p:cNvSpPr>
          <p:nvPr>
            <p:ph idx="1"/>
          </p:nvPr>
        </p:nvSpPr>
        <p:spPr>
          <a:xfrm>
            <a:off x="685800" y="1692275"/>
            <a:ext cx="7772400" cy="4664075"/>
          </a:xfrm>
        </p:spPr>
        <p:txBody>
          <a:bodyPr>
            <a:normAutofit/>
          </a:bodyPr>
          <a:lstStyle/>
          <a:p>
            <a:pPr marL="231775" indent="-231775">
              <a:spcAft>
                <a:spcPts val="1200"/>
              </a:spcAft>
            </a:pPr>
            <a:r>
              <a:rPr lang="en-US" sz="2800" dirty="0" smtClean="0"/>
              <a:t>Increase public awareness through </a:t>
            </a:r>
            <a:r>
              <a:rPr lang="en-US" sz="2800" dirty="0" smtClean="0">
                <a:solidFill>
                  <a:schemeClr val="accent1"/>
                </a:solidFill>
              </a:rPr>
              <a:t>educational seminars </a:t>
            </a:r>
            <a:r>
              <a:rPr lang="en-US" sz="2800" dirty="0" smtClean="0"/>
              <a:t>with parent-teacher groups, faith-based communities, presentations on hepatitis C provided by clinics, etc.</a:t>
            </a:r>
          </a:p>
          <a:p>
            <a:pPr marL="231775" indent="-231775">
              <a:spcAft>
                <a:spcPts val="1200"/>
              </a:spcAft>
            </a:pPr>
            <a:r>
              <a:rPr lang="en-US" sz="2800" dirty="0" smtClean="0"/>
              <a:t>Collaborate with community-based providers through a </a:t>
            </a:r>
            <a:r>
              <a:rPr lang="en-US" sz="2800" dirty="0" smtClean="0">
                <a:solidFill>
                  <a:schemeClr val="accent1"/>
                </a:solidFill>
              </a:rPr>
              <a:t>memorandum of understanding</a:t>
            </a:r>
            <a:r>
              <a:rPr lang="en-US" sz="2800" dirty="0" smtClean="0"/>
              <a:t> (MOU)</a:t>
            </a: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123</a:t>
            </a:fld>
            <a:endParaRPr lang="en-US" dirty="0">
              <a:solidFill>
                <a:srgbClr val="000000"/>
              </a:solidFill>
            </a:endParaRPr>
          </a:p>
        </p:txBody>
      </p:sp>
    </p:spTree>
    <p:extLst>
      <p:ext uri="{BB962C8B-B14F-4D97-AF65-F5344CB8AC3E}">
        <p14:creationId xmlns:p14="http://schemas.microsoft.com/office/powerpoint/2010/main" val="134154220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2337"/>
            <a:ext cx="7772400" cy="838200"/>
          </a:xfrm>
        </p:spPr>
        <p:txBody>
          <a:bodyPr>
            <a:normAutofit/>
          </a:bodyPr>
          <a:lstStyle/>
          <a:p>
            <a:r>
              <a:rPr lang="en-US" b="1" dirty="0" smtClean="0">
                <a:solidFill>
                  <a:srgbClr val="003366"/>
                </a:solidFill>
              </a:rPr>
              <a:t>Update Standards</a:t>
            </a:r>
            <a:endParaRPr lang="en-US" b="1" dirty="0">
              <a:solidFill>
                <a:srgbClr val="003366"/>
              </a:solidFill>
            </a:endParaRPr>
          </a:p>
        </p:txBody>
      </p:sp>
      <p:sp>
        <p:nvSpPr>
          <p:cNvPr id="3" name="Content Placeholder 2"/>
          <p:cNvSpPr>
            <a:spLocks noGrp="1"/>
          </p:cNvSpPr>
          <p:nvPr>
            <p:ph idx="1"/>
          </p:nvPr>
        </p:nvSpPr>
        <p:spPr>
          <a:xfrm>
            <a:off x="685800" y="1692275"/>
            <a:ext cx="7772400" cy="4664075"/>
          </a:xfrm>
        </p:spPr>
        <p:txBody>
          <a:bodyPr>
            <a:normAutofit/>
          </a:bodyPr>
          <a:lstStyle/>
          <a:p>
            <a:pPr marL="0" indent="0">
              <a:buNone/>
            </a:pPr>
            <a:r>
              <a:rPr lang="en-US" sz="2400" dirty="0" smtClean="0"/>
              <a:t>Promoting HCV screening and testing with everyone is key to identifying persons potentially infected with HCV</a:t>
            </a:r>
          </a:p>
          <a:p>
            <a:pPr marL="0" indent="0">
              <a:buNone/>
            </a:pPr>
            <a:endParaRPr lang="en-US" sz="2400" dirty="0" smtClean="0"/>
          </a:p>
          <a:p>
            <a:pPr marL="0" indent="0">
              <a:buNone/>
            </a:pPr>
            <a:r>
              <a:rPr lang="en-US" sz="2400" dirty="0" smtClean="0"/>
              <a:t>Include on forms:</a:t>
            </a:r>
          </a:p>
          <a:p>
            <a:pPr marL="0" indent="0">
              <a:buNone/>
            </a:pPr>
            <a:r>
              <a:rPr lang="en-US" sz="2400" dirty="0" smtClean="0"/>
              <a:t>“</a:t>
            </a:r>
            <a:r>
              <a:rPr lang="en-US" sz="2400" i="1" dirty="0" smtClean="0"/>
              <a:t>We believe that everyone should have a blood test for hepatitis C at least once in their lives if they haven't had one already. Would you like a hepatitis C test?</a:t>
            </a:r>
            <a:r>
              <a:rPr lang="en-US" sz="2400" dirty="0" smtClean="0"/>
              <a:t>”  </a:t>
            </a:r>
            <a:br>
              <a:rPr lang="en-US" sz="2400" dirty="0" smtClean="0"/>
            </a:br>
            <a:r>
              <a:rPr lang="en-US" sz="2400" dirty="0" smtClean="0"/>
              <a:t>____ Yes    ____ No</a:t>
            </a:r>
          </a:p>
          <a:p>
            <a:pPr marL="231775" indent="-231775">
              <a:spcAft>
                <a:spcPts val="1200"/>
              </a:spcAft>
            </a:pP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124</a:t>
            </a:fld>
            <a:endParaRPr lang="en-US" dirty="0">
              <a:solidFill>
                <a:srgbClr val="000000"/>
              </a:solidFill>
            </a:endParaRPr>
          </a:p>
        </p:txBody>
      </p:sp>
    </p:spTree>
    <p:extLst>
      <p:ext uri="{BB962C8B-B14F-4D97-AF65-F5344CB8AC3E}">
        <p14:creationId xmlns:p14="http://schemas.microsoft.com/office/powerpoint/2010/main" val="134154220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125</a:t>
            </a:fld>
            <a:endParaRPr lang="en-US" dirty="0">
              <a:solidFill>
                <a:srgbClr val="000000"/>
              </a:solidFill>
            </a:endParaRPr>
          </a:p>
        </p:txBody>
      </p:sp>
      <p:sp>
        <p:nvSpPr>
          <p:cNvPr id="7" name="Rounded Rectangle 6"/>
          <p:cNvSpPr/>
          <p:nvPr/>
        </p:nvSpPr>
        <p:spPr>
          <a:xfrm>
            <a:off x="3828288" y="353568"/>
            <a:ext cx="1219200" cy="573024"/>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Referral/ Walk in</a:t>
            </a:r>
            <a:endParaRPr lang="en-US" sz="1600" dirty="0"/>
          </a:p>
        </p:txBody>
      </p:sp>
      <p:sp>
        <p:nvSpPr>
          <p:cNvPr id="8" name="Rounded Rectangle 7"/>
          <p:cNvSpPr/>
          <p:nvPr/>
        </p:nvSpPr>
        <p:spPr>
          <a:xfrm>
            <a:off x="3603009" y="1184564"/>
            <a:ext cx="1705970" cy="573024"/>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Reception</a:t>
            </a:r>
          </a:p>
          <a:p>
            <a:pPr algn="ctr"/>
            <a:r>
              <a:rPr lang="en-US" sz="1600" dirty="0" smtClean="0"/>
              <a:t>(updated forms)</a:t>
            </a:r>
            <a:endParaRPr lang="en-US" sz="1600" dirty="0"/>
          </a:p>
        </p:txBody>
      </p:sp>
      <p:sp>
        <p:nvSpPr>
          <p:cNvPr id="9" name="Rounded Rectangle 8"/>
          <p:cNvSpPr/>
          <p:nvPr/>
        </p:nvSpPr>
        <p:spPr>
          <a:xfrm>
            <a:off x="2814771" y="2021379"/>
            <a:ext cx="3104309" cy="500431"/>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1600" dirty="0" smtClean="0"/>
              <a:t>Physical  exam &amp;  reason for visit</a:t>
            </a:r>
          </a:p>
          <a:p>
            <a:pPr algn="ctr"/>
            <a:endParaRPr lang="en-US" dirty="0"/>
          </a:p>
        </p:txBody>
      </p:sp>
      <p:sp>
        <p:nvSpPr>
          <p:cNvPr id="11" name="Rounded Rectangle 10"/>
          <p:cNvSpPr/>
          <p:nvPr/>
        </p:nvSpPr>
        <p:spPr>
          <a:xfrm>
            <a:off x="2814772" y="2804731"/>
            <a:ext cx="3104308" cy="841248"/>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Lab tests ordered, interim treatment recommendations</a:t>
            </a:r>
            <a:endParaRPr lang="en-US" sz="1600" dirty="0"/>
          </a:p>
        </p:txBody>
      </p:sp>
      <p:cxnSp>
        <p:nvCxnSpPr>
          <p:cNvPr id="17" name="Straight Arrow Connector 16"/>
          <p:cNvCxnSpPr>
            <a:stCxn id="18" idx="1"/>
          </p:cNvCxnSpPr>
          <p:nvPr/>
        </p:nvCxnSpPr>
        <p:spPr>
          <a:xfrm flipH="1">
            <a:off x="5345018" y="1442536"/>
            <a:ext cx="8319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76990" y="1273259"/>
            <a:ext cx="2509810"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innerShdw blurRad="63500" dist="50800" dir="18900000">
              <a:prstClr val="black">
                <a:alpha val="50000"/>
              </a:prstClr>
            </a:innerShdw>
          </a:effectLst>
        </p:spPr>
        <p:txBody>
          <a:bodyPr wrap="square" rtlCol="0">
            <a:spAutoFit/>
          </a:bodyPr>
          <a:lstStyle/>
          <a:p>
            <a:pPr marL="109538" indent="-109538">
              <a:buFont typeface="Arial" pitchFamily="34" charset="0"/>
              <a:buChar char="•"/>
            </a:pPr>
            <a:r>
              <a:rPr lang="en-US" sz="1600" dirty="0" smtClean="0"/>
              <a:t>Include offer of HCV Test </a:t>
            </a:r>
            <a:endParaRPr lang="en-US" sz="1600" dirty="0"/>
          </a:p>
        </p:txBody>
      </p:sp>
      <p:sp>
        <p:nvSpPr>
          <p:cNvPr id="19" name="TextBox 18"/>
          <p:cNvSpPr txBox="1"/>
          <p:nvPr/>
        </p:nvSpPr>
        <p:spPr>
          <a:xfrm>
            <a:off x="6346587" y="1979207"/>
            <a:ext cx="2161309"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innerShdw blurRad="63500" dist="50800" dir="18900000">
              <a:prstClr val="black">
                <a:alpha val="50000"/>
              </a:prstClr>
            </a:innerShdw>
          </a:effectLst>
        </p:spPr>
        <p:txBody>
          <a:bodyPr wrap="square" rtlCol="0">
            <a:spAutoFit/>
          </a:bodyPr>
          <a:lstStyle/>
          <a:p>
            <a:pPr algn="ctr"/>
            <a:r>
              <a:rPr lang="en-US" sz="1600" dirty="0" smtClean="0"/>
              <a:t>Review patient forms, promote HCV screening</a:t>
            </a:r>
            <a:endParaRPr lang="en-US" sz="1600" dirty="0"/>
          </a:p>
        </p:txBody>
      </p:sp>
      <p:cxnSp>
        <p:nvCxnSpPr>
          <p:cNvPr id="20" name="Straight Arrow Connector 19"/>
          <p:cNvCxnSpPr>
            <a:stCxn id="19" idx="1"/>
            <a:endCxn id="9" idx="3"/>
          </p:cNvCxnSpPr>
          <p:nvPr/>
        </p:nvCxnSpPr>
        <p:spPr>
          <a:xfrm flipH="1">
            <a:off x="5919080" y="2271595"/>
            <a:ext cx="4275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2814772" y="3897714"/>
            <a:ext cx="3104308" cy="500431"/>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Primary follow up appointments </a:t>
            </a:r>
            <a:endParaRPr lang="en-US" sz="1600" dirty="0"/>
          </a:p>
        </p:txBody>
      </p:sp>
      <p:sp>
        <p:nvSpPr>
          <p:cNvPr id="24" name="TextBox 23"/>
          <p:cNvSpPr txBox="1"/>
          <p:nvPr/>
        </p:nvSpPr>
        <p:spPr>
          <a:xfrm>
            <a:off x="333421" y="3486210"/>
            <a:ext cx="2161309"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innerShdw blurRad="63500" dist="50800" dir="13500000">
              <a:prstClr val="black">
                <a:alpha val="50000"/>
              </a:prstClr>
            </a:innerShdw>
          </a:effectLst>
        </p:spPr>
        <p:txBody>
          <a:bodyPr wrap="square" rtlCol="0">
            <a:spAutoFit/>
          </a:bodyPr>
          <a:lstStyle/>
          <a:p>
            <a:pPr algn="ctr"/>
            <a:r>
              <a:rPr lang="en-US" sz="1600" dirty="0" smtClean="0"/>
              <a:t>Counsel on HCV test result, reiterate risk reduction, refer for HCV RNA if appropriate, link to HCV health care</a:t>
            </a:r>
            <a:endParaRPr lang="en-US" sz="1600" dirty="0"/>
          </a:p>
        </p:txBody>
      </p:sp>
      <p:cxnSp>
        <p:nvCxnSpPr>
          <p:cNvPr id="26" name="Straight Arrow Connector 25"/>
          <p:cNvCxnSpPr/>
          <p:nvPr/>
        </p:nvCxnSpPr>
        <p:spPr>
          <a:xfrm>
            <a:off x="4426226" y="2534618"/>
            <a:ext cx="0" cy="270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4426226" y="3645979"/>
            <a:ext cx="0" cy="270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45571" y="4731815"/>
            <a:ext cx="2161309"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innerShdw blurRad="114300">
              <a:prstClr val="black"/>
            </a:innerShdw>
          </a:effectLst>
        </p:spPr>
        <p:txBody>
          <a:bodyPr wrap="square" rtlCol="0">
            <a:spAutoFit/>
          </a:bodyPr>
          <a:lstStyle/>
          <a:p>
            <a:pPr algn="ctr"/>
            <a:r>
              <a:rPr lang="en-US" sz="1600" dirty="0" smtClean="0"/>
              <a:t>HCV health care, HCV RNA detected, Evaluation for treatment eligibility,</a:t>
            </a:r>
          </a:p>
          <a:p>
            <a:pPr algn="ctr"/>
            <a:r>
              <a:rPr lang="en-US" sz="1600" dirty="0" smtClean="0"/>
              <a:t>Initiate treatment</a:t>
            </a:r>
          </a:p>
        </p:txBody>
      </p:sp>
      <p:cxnSp>
        <p:nvCxnSpPr>
          <p:cNvPr id="40" name="Straight Arrow Connector 39"/>
          <p:cNvCxnSpPr>
            <a:stCxn id="39" idx="3"/>
          </p:cNvCxnSpPr>
          <p:nvPr/>
        </p:nvCxnSpPr>
        <p:spPr>
          <a:xfrm flipV="1">
            <a:off x="5506880" y="5393534"/>
            <a:ext cx="83205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39" idx="1"/>
          </p:cNvCxnSpPr>
          <p:nvPr/>
        </p:nvCxnSpPr>
        <p:spPr>
          <a:xfrm>
            <a:off x="2494730" y="4809649"/>
            <a:ext cx="850841" cy="5838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496720" y="3291688"/>
            <a:ext cx="318052" cy="1945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368209" y="1611813"/>
            <a:ext cx="0" cy="367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Pentagon 21"/>
          <p:cNvSpPr/>
          <p:nvPr/>
        </p:nvSpPr>
        <p:spPr>
          <a:xfrm>
            <a:off x="-1" y="5512305"/>
            <a:ext cx="1251857" cy="583695"/>
          </a:xfrm>
          <a:prstGeom prst="homePlate">
            <a:avLst>
              <a:gd name="adj" fmla="val 3469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Medical model</a:t>
            </a:r>
            <a:endParaRPr lang="en-US" sz="1400" dirty="0">
              <a:solidFill>
                <a:schemeClr val="tx1"/>
              </a:solidFill>
            </a:endParaRPr>
          </a:p>
        </p:txBody>
      </p:sp>
      <p:sp>
        <p:nvSpPr>
          <p:cNvPr id="27" name="Rectangle 26"/>
          <p:cNvSpPr/>
          <p:nvPr/>
        </p:nvSpPr>
        <p:spPr>
          <a:xfrm>
            <a:off x="-1" y="6096000"/>
            <a:ext cx="2764675"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Promoting HCV Screening and testing as standard of care</a:t>
            </a:r>
            <a:endParaRPr lang="en-US" sz="1600" dirty="0">
              <a:solidFill>
                <a:schemeClr val="tx1"/>
              </a:solidFill>
            </a:endParaRPr>
          </a:p>
        </p:txBody>
      </p:sp>
      <p:sp>
        <p:nvSpPr>
          <p:cNvPr id="35" name="Oval 34"/>
          <p:cNvSpPr/>
          <p:nvPr/>
        </p:nvSpPr>
        <p:spPr>
          <a:xfrm>
            <a:off x="6338933" y="4825566"/>
            <a:ext cx="1253621" cy="1135936"/>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SVR</a:t>
            </a:r>
            <a:endParaRPr lang="en-US" b="1" dirty="0">
              <a:solidFill>
                <a:schemeClr val="tx1"/>
              </a:solidFill>
            </a:endParaRPr>
          </a:p>
        </p:txBody>
      </p:sp>
      <p:cxnSp>
        <p:nvCxnSpPr>
          <p:cNvPr id="36" name="Straight Arrow Connector 35"/>
          <p:cNvCxnSpPr/>
          <p:nvPr/>
        </p:nvCxnSpPr>
        <p:spPr>
          <a:xfrm>
            <a:off x="4426226" y="1757588"/>
            <a:ext cx="0" cy="270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54220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126</a:t>
            </a:fld>
            <a:endParaRPr lang="en-US" dirty="0">
              <a:solidFill>
                <a:srgbClr val="000000"/>
              </a:solidFill>
            </a:endParaRPr>
          </a:p>
        </p:txBody>
      </p:sp>
      <p:sp>
        <p:nvSpPr>
          <p:cNvPr id="7" name="Rounded Rectangle 6"/>
          <p:cNvSpPr/>
          <p:nvPr/>
        </p:nvSpPr>
        <p:spPr>
          <a:xfrm>
            <a:off x="3828288" y="353568"/>
            <a:ext cx="1219200" cy="573024"/>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Referral Walk in</a:t>
            </a:r>
            <a:endParaRPr lang="en-US" sz="1600" dirty="0"/>
          </a:p>
        </p:txBody>
      </p:sp>
      <p:sp>
        <p:nvSpPr>
          <p:cNvPr id="10" name="Rounded Rectangle 9"/>
          <p:cNvSpPr/>
          <p:nvPr/>
        </p:nvSpPr>
        <p:spPr>
          <a:xfrm>
            <a:off x="3243072" y="1883664"/>
            <a:ext cx="2414016" cy="546977"/>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Medical and </a:t>
            </a:r>
          </a:p>
          <a:p>
            <a:pPr algn="ctr"/>
            <a:r>
              <a:rPr lang="en-US" sz="1600" dirty="0" smtClean="0"/>
              <a:t>Psychiatric evaluations</a:t>
            </a:r>
          </a:p>
        </p:txBody>
      </p:sp>
      <p:sp>
        <p:nvSpPr>
          <p:cNvPr id="15" name="Rounded Rectangle 14"/>
          <p:cNvSpPr/>
          <p:nvPr/>
        </p:nvSpPr>
        <p:spPr>
          <a:xfrm>
            <a:off x="3218688" y="3476621"/>
            <a:ext cx="2426208" cy="525444"/>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Counselor develops treatment plan</a:t>
            </a:r>
            <a:endParaRPr lang="en-US" sz="1600" dirty="0"/>
          </a:p>
        </p:txBody>
      </p:sp>
      <p:sp>
        <p:nvSpPr>
          <p:cNvPr id="16" name="Rounded Rectangle 15"/>
          <p:cNvSpPr/>
          <p:nvPr/>
        </p:nvSpPr>
        <p:spPr>
          <a:xfrm>
            <a:off x="3243072" y="2652603"/>
            <a:ext cx="2438400" cy="611501"/>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Counselor conducts assessment</a:t>
            </a:r>
            <a:endParaRPr lang="en-US" sz="1600" dirty="0"/>
          </a:p>
        </p:txBody>
      </p:sp>
      <p:cxnSp>
        <p:nvCxnSpPr>
          <p:cNvPr id="17" name="Straight Arrow Connector 16"/>
          <p:cNvCxnSpPr/>
          <p:nvPr/>
        </p:nvCxnSpPr>
        <p:spPr>
          <a:xfrm>
            <a:off x="4486656" y="973420"/>
            <a:ext cx="0" cy="9102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681472" y="2298745"/>
            <a:ext cx="411795" cy="263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Pentagon 21"/>
          <p:cNvSpPr/>
          <p:nvPr/>
        </p:nvSpPr>
        <p:spPr>
          <a:xfrm>
            <a:off x="0" y="5553051"/>
            <a:ext cx="1382486" cy="542949"/>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SA treatment model</a:t>
            </a:r>
            <a:endParaRPr lang="en-US" sz="1400" dirty="0">
              <a:solidFill>
                <a:schemeClr val="tx1"/>
              </a:solidFill>
            </a:endParaRPr>
          </a:p>
        </p:txBody>
      </p:sp>
      <p:sp>
        <p:nvSpPr>
          <p:cNvPr id="23" name="Rounded Rectangle 22"/>
          <p:cNvSpPr/>
          <p:nvPr/>
        </p:nvSpPr>
        <p:spPr>
          <a:xfrm>
            <a:off x="1108558" y="4389416"/>
            <a:ext cx="2426208" cy="830997"/>
          </a:xfrm>
          <a:prstGeom prst="roundRect">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Client adheres to treatment plan</a:t>
            </a:r>
            <a:endParaRPr lang="en-US" sz="1600" dirty="0"/>
          </a:p>
        </p:txBody>
      </p:sp>
      <p:sp>
        <p:nvSpPr>
          <p:cNvPr id="24" name="TextBox 23"/>
          <p:cNvSpPr txBox="1"/>
          <p:nvPr/>
        </p:nvSpPr>
        <p:spPr>
          <a:xfrm>
            <a:off x="603365" y="2652603"/>
            <a:ext cx="2161309"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innerShdw blurRad="63500" dist="50800" dir="13500000">
              <a:prstClr val="black">
                <a:alpha val="50000"/>
              </a:prstClr>
            </a:innerShdw>
          </a:effectLst>
        </p:spPr>
        <p:txBody>
          <a:bodyPr wrap="square" rtlCol="0">
            <a:spAutoFit/>
          </a:bodyPr>
          <a:lstStyle/>
          <a:p>
            <a:pPr algn="ctr"/>
            <a:r>
              <a:rPr lang="en-US" sz="1600" dirty="0" smtClean="0"/>
              <a:t>Counsel on HCV test result, reiterate risk reduction, refer for HCV RNA if appropriate, link to HCV health care</a:t>
            </a:r>
            <a:endParaRPr lang="en-US" sz="1600" dirty="0"/>
          </a:p>
        </p:txBody>
      </p:sp>
      <p:sp>
        <p:nvSpPr>
          <p:cNvPr id="25" name="TextBox 24"/>
          <p:cNvSpPr txBox="1"/>
          <p:nvPr/>
        </p:nvSpPr>
        <p:spPr>
          <a:xfrm>
            <a:off x="6068883" y="2155823"/>
            <a:ext cx="2161309"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innerShdw blurRad="63500" dist="50800" dir="18900000">
              <a:prstClr val="black">
                <a:alpha val="50000"/>
              </a:prstClr>
            </a:innerShdw>
          </a:effectLst>
        </p:spPr>
        <p:txBody>
          <a:bodyPr wrap="square" rtlCol="0">
            <a:spAutoFit/>
          </a:bodyPr>
          <a:lstStyle/>
          <a:p>
            <a:pPr algn="ctr"/>
            <a:r>
              <a:rPr lang="en-US" sz="1600" dirty="0" smtClean="0"/>
              <a:t>Review patient forms, promote HCV screening</a:t>
            </a:r>
            <a:endParaRPr lang="en-US" sz="1600" dirty="0"/>
          </a:p>
        </p:txBody>
      </p:sp>
      <p:cxnSp>
        <p:nvCxnSpPr>
          <p:cNvPr id="31" name="Straight Arrow Connector 30"/>
          <p:cNvCxnSpPr>
            <a:stCxn id="16" idx="1"/>
          </p:cNvCxnSpPr>
          <p:nvPr/>
        </p:nvCxnSpPr>
        <p:spPr>
          <a:xfrm flipH="1">
            <a:off x="2764675" y="2958354"/>
            <a:ext cx="478397" cy="221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15" idx="1"/>
          </p:cNvCxnSpPr>
          <p:nvPr/>
        </p:nvCxnSpPr>
        <p:spPr>
          <a:xfrm>
            <a:off x="2764674" y="3403729"/>
            <a:ext cx="454014" cy="335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047488" y="4389418"/>
            <a:ext cx="318880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innerShdw blurRad="114300">
              <a:prstClr val="black"/>
            </a:innerShdw>
          </a:effectLst>
        </p:spPr>
        <p:txBody>
          <a:bodyPr wrap="square" rtlCol="0">
            <a:spAutoFit/>
          </a:bodyPr>
          <a:lstStyle/>
          <a:p>
            <a:pPr algn="ctr"/>
            <a:r>
              <a:rPr lang="en-US" sz="1600" dirty="0" smtClean="0"/>
              <a:t>HCV health care, HCV RNA detected, evaluate for treatment eligibility,</a:t>
            </a:r>
          </a:p>
          <a:p>
            <a:pPr algn="ctr"/>
            <a:r>
              <a:rPr lang="en-US" sz="1600" dirty="0" smtClean="0"/>
              <a:t>initiate treatment</a:t>
            </a:r>
          </a:p>
        </p:txBody>
      </p:sp>
      <p:cxnSp>
        <p:nvCxnSpPr>
          <p:cNvPr id="35" name="Straight Arrow Connector 34"/>
          <p:cNvCxnSpPr/>
          <p:nvPr/>
        </p:nvCxnSpPr>
        <p:spPr>
          <a:xfrm flipH="1">
            <a:off x="3176469" y="4002065"/>
            <a:ext cx="358298" cy="387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226352" y="3976042"/>
            <a:ext cx="411795" cy="413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5681473" y="2740598"/>
            <a:ext cx="387410" cy="327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3787771" y="5220415"/>
            <a:ext cx="1253621" cy="1135936"/>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SVR</a:t>
            </a:r>
            <a:endParaRPr lang="en-US" b="1" dirty="0">
              <a:solidFill>
                <a:schemeClr val="tx1"/>
              </a:solidFill>
            </a:endParaRPr>
          </a:p>
        </p:txBody>
      </p:sp>
      <p:cxnSp>
        <p:nvCxnSpPr>
          <p:cNvPr id="72" name="Straight Arrow Connector 71"/>
          <p:cNvCxnSpPr/>
          <p:nvPr/>
        </p:nvCxnSpPr>
        <p:spPr>
          <a:xfrm flipH="1">
            <a:off x="5033971" y="5220415"/>
            <a:ext cx="604176" cy="5071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3243072" y="5220414"/>
            <a:ext cx="579120" cy="349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 y="6096000"/>
            <a:ext cx="2764675"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Promoting HCV Screening and testing as standard of care</a:t>
            </a:r>
            <a:endParaRPr lang="en-US" sz="1600" dirty="0">
              <a:solidFill>
                <a:schemeClr val="tx1"/>
              </a:solidFill>
            </a:endParaRPr>
          </a:p>
        </p:txBody>
      </p:sp>
      <p:sp>
        <p:nvSpPr>
          <p:cNvPr id="28" name="TextBox 27"/>
          <p:cNvSpPr txBox="1"/>
          <p:nvPr/>
        </p:nvSpPr>
        <p:spPr>
          <a:xfrm>
            <a:off x="6176990" y="1273259"/>
            <a:ext cx="2509810"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innerShdw blurRad="63500" dist="50800" dir="18900000">
              <a:prstClr val="black">
                <a:alpha val="50000"/>
              </a:prstClr>
            </a:innerShdw>
          </a:effectLst>
        </p:spPr>
        <p:txBody>
          <a:bodyPr wrap="square" rtlCol="0">
            <a:spAutoFit/>
          </a:bodyPr>
          <a:lstStyle/>
          <a:p>
            <a:pPr marL="109538" indent="-109538">
              <a:buFont typeface="Arial" pitchFamily="34" charset="0"/>
              <a:buChar char="•"/>
            </a:pPr>
            <a:r>
              <a:rPr lang="en-US" sz="1600" dirty="0" smtClean="0"/>
              <a:t>Include offer of HCV Test </a:t>
            </a:r>
            <a:endParaRPr lang="en-US" sz="1600" dirty="0"/>
          </a:p>
        </p:txBody>
      </p:sp>
      <p:cxnSp>
        <p:nvCxnSpPr>
          <p:cNvPr id="29" name="Straight Arrow Connector 28"/>
          <p:cNvCxnSpPr/>
          <p:nvPr/>
        </p:nvCxnSpPr>
        <p:spPr>
          <a:xfrm flipH="1">
            <a:off x="5681473" y="1611813"/>
            <a:ext cx="495517" cy="327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486656" y="2430641"/>
            <a:ext cx="0" cy="2219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486656" y="3264104"/>
            <a:ext cx="0" cy="2219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54220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19991"/>
            <a:ext cx="7772400" cy="838200"/>
          </a:xfrm>
        </p:spPr>
        <p:txBody>
          <a:bodyPr/>
          <a:lstStyle/>
          <a:p>
            <a:pPr algn="ctr"/>
            <a:r>
              <a:rPr lang="en-US" b="1" dirty="0" smtClean="0">
                <a:solidFill>
                  <a:srgbClr val="003366"/>
                </a:solidFill>
              </a:rPr>
              <a:t>Integration Activity</a:t>
            </a:r>
            <a:endParaRPr lang="en-US" b="1" dirty="0">
              <a:solidFill>
                <a:srgbClr val="003366"/>
              </a:solidFill>
            </a:endParaRPr>
          </a:p>
        </p:txBody>
      </p:sp>
      <p:sp>
        <p:nvSpPr>
          <p:cNvPr id="3" name="Content Placeholder 2"/>
          <p:cNvSpPr>
            <a:spLocks noGrp="1"/>
          </p:cNvSpPr>
          <p:nvPr>
            <p:ph idx="1"/>
          </p:nvPr>
        </p:nvSpPr>
        <p:spPr>
          <a:xfrm>
            <a:off x="381000" y="1752600"/>
            <a:ext cx="8305800" cy="5105400"/>
          </a:xfrm>
        </p:spPr>
        <p:txBody>
          <a:bodyPr/>
          <a:lstStyle/>
          <a:p>
            <a:pPr marL="119063" indent="0">
              <a:spcAft>
                <a:spcPts val="600"/>
              </a:spcAft>
              <a:buNone/>
            </a:pPr>
            <a:r>
              <a:rPr lang="en-US" dirty="0" smtClean="0"/>
              <a:t>Discuss these two questions, and list at least 2 strategies by practice setting:</a:t>
            </a:r>
          </a:p>
          <a:p>
            <a:pPr marL="633413" indent="-514350">
              <a:spcAft>
                <a:spcPts val="1200"/>
              </a:spcAft>
              <a:buFont typeface="+mj-lt"/>
              <a:buAutoNum type="arabicPeriod"/>
            </a:pPr>
            <a:r>
              <a:rPr lang="en-US" sz="2800" i="1" dirty="0" smtClean="0">
                <a:solidFill>
                  <a:schemeClr val="accent1"/>
                </a:solidFill>
              </a:rPr>
              <a:t>How can screening be incorporated at your practice setting and at various patient contact points, with those entering or already in care? </a:t>
            </a:r>
          </a:p>
          <a:p>
            <a:pPr marL="633413" indent="-514350">
              <a:spcAft>
                <a:spcPts val="1200"/>
              </a:spcAft>
              <a:buFont typeface="+mj-lt"/>
              <a:buAutoNum type="arabicPeriod"/>
            </a:pPr>
            <a:r>
              <a:rPr lang="en-US" sz="2800" i="1" dirty="0" smtClean="0">
                <a:solidFill>
                  <a:schemeClr val="accent1"/>
                </a:solidFill>
              </a:rPr>
              <a:t>Does anyone at your practice treat hepatitis C or do you have a place to refer out, and do those patients who are referred go?</a:t>
            </a:r>
          </a:p>
          <a:p>
            <a:pPr marL="633413" indent="-514350">
              <a:spcAft>
                <a:spcPts val="1200"/>
              </a:spcAft>
              <a:buNone/>
            </a:pPr>
            <a:r>
              <a:rPr lang="en-US" sz="2400" dirty="0" smtClean="0"/>
              <a:t>(Handout: HCV cascade of care)</a:t>
            </a:r>
            <a:endParaRPr lang="en-US" sz="24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127</a:t>
            </a:fld>
            <a:endParaRPr lang="en-US" dirty="0">
              <a:solidFill>
                <a:srgbClr val="000000"/>
              </a:solidFill>
            </a:endParaRPr>
          </a:p>
        </p:txBody>
      </p:sp>
    </p:spTree>
    <p:extLst>
      <p:ext uri="{BB962C8B-B14F-4D97-AF65-F5344CB8AC3E}">
        <p14:creationId xmlns:p14="http://schemas.microsoft.com/office/powerpoint/2010/main" val="376926967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04852"/>
            <a:ext cx="8991600" cy="819149"/>
          </a:xfrm>
        </p:spPr>
        <p:txBody>
          <a:bodyPr/>
          <a:lstStyle/>
          <a:p>
            <a:r>
              <a:rPr lang="en-US" b="1" dirty="0" smtClean="0">
                <a:solidFill>
                  <a:srgbClr val="003366"/>
                </a:solidFill>
              </a:rPr>
              <a:t>HCV Resources for Patients</a:t>
            </a:r>
            <a:endParaRPr lang="en-US" b="1" dirty="0">
              <a:solidFill>
                <a:srgbClr val="003366"/>
              </a:solidFill>
            </a:endParaRPr>
          </a:p>
        </p:txBody>
      </p:sp>
      <p:sp>
        <p:nvSpPr>
          <p:cNvPr id="3" name="Content Placeholder 2"/>
          <p:cNvSpPr>
            <a:spLocks noGrp="1"/>
          </p:cNvSpPr>
          <p:nvPr>
            <p:ph idx="1"/>
          </p:nvPr>
        </p:nvSpPr>
        <p:spPr>
          <a:xfrm>
            <a:off x="688006" y="1745673"/>
            <a:ext cx="7998794" cy="4610677"/>
          </a:xfrm>
        </p:spPr>
        <p:txBody>
          <a:bodyPr>
            <a:normAutofit/>
          </a:bodyPr>
          <a:lstStyle/>
          <a:p>
            <a:pPr marL="225425" indent="-225425">
              <a:spcBef>
                <a:spcPts val="600"/>
              </a:spcBef>
              <a:spcAft>
                <a:spcPts val="1200"/>
              </a:spcAft>
            </a:pPr>
            <a:r>
              <a:rPr lang="en-US" sz="2600" dirty="0" smtClean="0"/>
              <a:t>Caring Ambassadors</a:t>
            </a:r>
            <a:r>
              <a:rPr lang="en-US" sz="2600" dirty="0"/>
              <a:t>, </a:t>
            </a:r>
            <a:r>
              <a:rPr lang="en-US" sz="2600" dirty="0">
                <a:hlinkClick r:id="rId5"/>
              </a:rPr>
              <a:t>http://caringambassadors.org</a:t>
            </a:r>
            <a:r>
              <a:rPr lang="en-US" sz="2600" dirty="0" smtClean="0">
                <a:hlinkClick r:id="rId5"/>
              </a:rPr>
              <a:t>/</a:t>
            </a:r>
            <a:r>
              <a:rPr lang="en-US" sz="2600" dirty="0" smtClean="0"/>
              <a:t> </a:t>
            </a:r>
          </a:p>
          <a:p>
            <a:pPr marL="225425" indent="-225425">
              <a:spcBef>
                <a:spcPts val="600"/>
              </a:spcBef>
              <a:spcAft>
                <a:spcPts val="1200"/>
              </a:spcAft>
            </a:pPr>
            <a:r>
              <a:rPr lang="en-US" sz="2600" dirty="0" smtClean="0"/>
              <a:t>National Viral </a:t>
            </a:r>
            <a:r>
              <a:rPr lang="en-US" sz="2600" dirty="0"/>
              <a:t>Hepatitis Roundtable, </a:t>
            </a:r>
            <a:r>
              <a:rPr lang="en-US" sz="2600" dirty="0">
                <a:hlinkClick r:id="rId6"/>
              </a:rPr>
              <a:t>http://nvhr.org/</a:t>
            </a:r>
            <a:r>
              <a:rPr lang="en-US" sz="2600" dirty="0"/>
              <a:t> </a:t>
            </a:r>
          </a:p>
          <a:p>
            <a:pPr marL="225425" indent="-225425">
              <a:spcBef>
                <a:spcPts val="600"/>
              </a:spcBef>
              <a:spcAft>
                <a:spcPts val="1200"/>
              </a:spcAft>
            </a:pPr>
            <a:r>
              <a:rPr lang="en-US" sz="2600" dirty="0" smtClean="0"/>
              <a:t>Help-4-Hep, </a:t>
            </a:r>
            <a:r>
              <a:rPr lang="en-US" sz="2600" u="sng" dirty="0">
                <a:hlinkClick r:id="rId7"/>
              </a:rPr>
              <a:t>http://help4hep.org</a:t>
            </a:r>
            <a:r>
              <a:rPr lang="en-US" sz="2600" u="sng" dirty="0" smtClean="0">
                <a:hlinkClick r:id="rId7"/>
              </a:rPr>
              <a:t>/</a:t>
            </a:r>
            <a:r>
              <a:rPr lang="en-US" sz="2600" dirty="0" smtClean="0"/>
              <a:t> </a:t>
            </a:r>
          </a:p>
          <a:p>
            <a:pPr marL="225425" lvl="0" indent="-225425">
              <a:spcBef>
                <a:spcPts val="600"/>
              </a:spcBef>
              <a:spcAft>
                <a:spcPts val="1200"/>
              </a:spcAft>
            </a:pPr>
            <a:r>
              <a:rPr lang="en-US" sz="2600" dirty="0" smtClean="0"/>
              <a:t>HCV Advocate: Hepatitis C  – Living with Hepatitis C,  </a:t>
            </a:r>
            <a:r>
              <a:rPr lang="en-US" sz="2600" u="sng" dirty="0" smtClean="0">
                <a:hlinkClick r:id="rId8"/>
              </a:rPr>
              <a:t>http://www.hcvadvocate.org</a:t>
            </a:r>
            <a:endParaRPr lang="en-US" sz="2600" u="sng" dirty="0" smtClean="0"/>
          </a:p>
          <a:p>
            <a:pPr marL="225425" lvl="0" indent="-225425">
              <a:spcBef>
                <a:spcPts val="600"/>
              </a:spcBef>
              <a:spcAft>
                <a:spcPts val="1200"/>
              </a:spcAft>
            </a:pPr>
            <a:r>
              <a:rPr lang="en-US" sz="2600" dirty="0" smtClean="0"/>
              <a:t>American Liver Foundation Support Services, </a:t>
            </a:r>
            <a:r>
              <a:rPr lang="en-US" sz="2600" dirty="0" smtClean="0">
                <a:hlinkClick r:id="rId9"/>
              </a:rPr>
              <a:t>http://www.liverfoundation.org/support</a:t>
            </a:r>
            <a:endParaRPr lang="en-US" sz="2600" u="sng"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128</a:t>
            </a:fld>
            <a:endParaRPr lang="en-US" dirty="0">
              <a:solidFill>
                <a:srgbClr val="000000"/>
              </a:solidFill>
            </a:endParaRPr>
          </a:p>
        </p:txBody>
      </p:sp>
    </p:spTree>
    <p:extLst>
      <p:ext uri="{BB962C8B-B14F-4D97-AF65-F5344CB8AC3E}">
        <p14:creationId xmlns:p14="http://schemas.microsoft.com/office/powerpoint/2010/main" val="360161306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818" y="786245"/>
            <a:ext cx="8801100" cy="762000"/>
          </a:xfrm>
        </p:spPr>
        <p:txBody>
          <a:bodyPr>
            <a:noAutofit/>
          </a:bodyPr>
          <a:lstStyle/>
          <a:p>
            <a:pPr algn="ctr"/>
            <a:r>
              <a:rPr lang="en-US" b="1" dirty="0" smtClean="0">
                <a:solidFill>
                  <a:srgbClr val="003366"/>
                </a:solidFill>
              </a:rPr>
              <a:t>HCV Resources for Providers</a:t>
            </a:r>
            <a:endParaRPr lang="en-US" b="1" dirty="0">
              <a:solidFill>
                <a:srgbClr val="003366"/>
              </a:solidFill>
            </a:endParaRPr>
          </a:p>
        </p:txBody>
      </p:sp>
      <p:sp>
        <p:nvSpPr>
          <p:cNvPr id="3" name="Content Placeholder 2"/>
          <p:cNvSpPr>
            <a:spLocks noGrp="1"/>
          </p:cNvSpPr>
          <p:nvPr>
            <p:ph idx="1"/>
          </p:nvPr>
        </p:nvSpPr>
        <p:spPr>
          <a:xfrm>
            <a:off x="304800" y="1828800"/>
            <a:ext cx="8534400" cy="4572000"/>
          </a:xfrm>
        </p:spPr>
        <p:txBody>
          <a:bodyPr>
            <a:normAutofit fontScale="92500"/>
          </a:bodyPr>
          <a:lstStyle/>
          <a:p>
            <a:pPr>
              <a:spcBef>
                <a:spcPts val="600"/>
              </a:spcBef>
              <a:spcAft>
                <a:spcPts val="1800"/>
              </a:spcAft>
            </a:pPr>
            <a:r>
              <a:rPr lang="en-US" sz="2800" dirty="0" smtClean="0"/>
              <a:t>AASLD &amp; IDSA, </a:t>
            </a:r>
            <a:r>
              <a:rPr lang="en-US" sz="2800" u="sng" dirty="0" smtClean="0">
                <a:hlinkClick r:id="rId5"/>
              </a:rPr>
              <a:t>www.hcvguidelines.org</a:t>
            </a:r>
            <a:r>
              <a:rPr lang="en-US" sz="2800" dirty="0" smtClean="0"/>
              <a:t> </a:t>
            </a:r>
          </a:p>
          <a:p>
            <a:pPr lvl="0">
              <a:spcBef>
                <a:spcPts val="600"/>
              </a:spcBef>
              <a:spcAft>
                <a:spcPts val="1800"/>
              </a:spcAft>
            </a:pPr>
            <a:r>
              <a:rPr lang="en-US" sz="2800" dirty="0" smtClean="0"/>
              <a:t>CDC, Center for Disease Control and Prevention, Viral Hepatitis, </a:t>
            </a:r>
            <a:r>
              <a:rPr lang="en-US" sz="2800" u="sng" dirty="0" smtClean="0">
                <a:hlinkClick r:id="rId6"/>
              </a:rPr>
              <a:t>http://www.cdc.gov/hepatitis</a:t>
            </a:r>
            <a:r>
              <a:rPr lang="en-US" sz="2800" dirty="0" smtClean="0"/>
              <a:t> </a:t>
            </a:r>
          </a:p>
          <a:p>
            <a:pPr lvl="0">
              <a:spcBef>
                <a:spcPts val="600"/>
              </a:spcBef>
              <a:spcAft>
                <a:spcPts val="1800"/>
              </a:spcAft>
            </a:pPr>
            <a:r>
              <a:rPr lang="en-US" sz="2800" dirty="0" smtClean="0"/>
              <a:t>US Department of Veteran Affairs, Viral Hepatitis, </a:t>
            </a:r>
            <a:r>
              <a:rPr lang="en-US" sz="2800" u="sng" dirty="0" smtClean="0">
                <a:hlinkClick r:id="rId7"/>
              </a:rPr>
              <a:t>www.hepatitis.va.gov</a:t>
            </a:r>
            <a:endParaRPr lang="en-US" sz="2800" u="sng" dirty="0" smtClean="0"/>
          </a:p>
          <a:p>
            <a:pPr lvl="0">
              <a:spcBef>
                <a:spcPts val="600"/>
              </a:spcBef>
              <a:spcAft>
                <a:spcPts val="1800"/>
              </a:spcAft>
            </a:pPr>
            <a:r>
              <a:rPr lang="en-US" sz="2800" dirty="0" smtClean="0"/>
              <a:t>Stakeholders’ Workbook: Exploring Vital Roles and Opportunities to Break </a:t>
            </a:r>
            <a:r>
              <a:rPr lang="en-US" sz="2800" dirty="0"/>
              <a:t>the Silence, </a:t>
            </a:r>
            <a:r>
              <a:rPr lang="en-US" sz="2800" dirty="0">
                <a:hlinkClick r:id="rId8"/>
              </a:rPr>
              <a:t>http://</a:t>
            </a:r>
            <a:r>
              <a:rPr lang="en-US" sz="2800" dirty="0" smtClean="0">
                <a:hlinkClick r:id="rId8"/>
              </a:rPr>
              <a:t>aids.gov/pdf/vhap-workbook-for-stakeholders.pdf</a:t>
            </a:r>
            <a:r>
              <a:rPr lang="en-US" sz="2800" dirty="0" smtClean="0"/>
              <a:t>  </a:t>
            </a:r>
            <a:endParaRPr lang="en-US" sz="2800" dirty="0"/>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129</a:t>
            </a:fld>
            <a:endParaRPr lang="en-US" dirty="0">
              <a:solidFill>
                <a:srgbClr val="000000"/>
              </a:solidFill>
            </a:endParaRPr>
          </a:p>
        </p:txBody>
      </p:sp>
    </p:spTree>
    <p:extLst>
      <p:ext uri="{BB962C8B-B14F-4D97-AF65-F5344CB8AC3E}">
        <p14:creationId xmlns:p14="http://schemas.microsoft.com/office/powerpoint/2010/main" val="193633248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13</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367181"/>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smtClean="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2688" y="3096768"/>
            <a:ext cx="7772400" cy="1470025"/>
          </a:xfrm>
        </p:spPr>
        <p:txBody>
          <a:bodyPr>
            <a:normAutofit/>
          </a:bodyPr>
          <a:lstStyle/>
          <a:p>
            <a:r>
              <a:rPr lang="en-US" sz="3600" b="1" dirty="0" smtClean="0">
                <a:solidFill>
                  <a:srgbClr val="003366"/>
                </a:solidFill>
              </a:rPr>
              <a:t>Thank you for your time!</a:t>
            </a:r>
            <a:endParaRPr lang="en-US" sz="3600" b="1" dirty="0">
              <a:solidFill>
                <a:srgbClr val="003366"/>
              </a:solidFill>
            </a:endParaRPr>
          </a:p>
        </p:txBody>
      </p:sp>
      <p:sp>
        <p:nvSpPr>
          <p:cNvPr id="3" name="Subtitle 2"/>
          <p:cNvSpPr>
            <a:spLocks noGrp="1"/>
          </p:cNvSpPr>
          <p:nvPr>
            <p:ph type="subTitle" idx="1"/>
          </p:nvPr>
        </p:nvSpPr>
        <p:spPr>
          <a:xfrm>
            <a:off x="685800" y="2200657"/>
            <a:ext cx="8019288" cy="646176"/>
          </a:xfrm>
        </p:spPr>
        <p:txBody>
          <a:bodyPr>
            <a:normAutofit/>
          </a:bodyPr>
          <a:lstStyle/>
          <a:p>
            <a:r>
              <a:rPr lang="en-US" sz="3000" dirty="0" smtClean="0">
                <a:hlinkClick r:id="rId5"/>
              </a:rPr>
              <a:t>http://www.nattc.org/projects/HCV_Home.aspx</a:t>
            </a:r>
            <a:r>
              <a:rPr lang="en-US" sz="3000" dirty="0" smtClean="0"/>
              <a:t> </a:t>
            </a:r>
            <a:endParaRPr lang="en-US" sz="3000" dirty="0"/>
          </a:p>
        </p:txBody>
      </p:sp>
      <p:sp>
        <p:nvSpPr>
          <p:cNvPr id="4" name="Slide Number Placeholder 3"/>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130</a:t>
            </a:fld>
            <a:endParaRPr lang="en-US" dirty="0">
              <a:solidFill>
                <a:srgbClr val="000000"/>
              </a:solidFill>
            </a:endParaRPr>
          </a:p>
        </p:txBody>
      </p:sp>
    </p:spTree>
    <p:extLst>
      <p:ext uri="{BB962C8B-B14F-4D97-AF65-F5344CB8AC3E}">
        <p14:creationId xmlns:p14="http://schemas.microsoft.com/office/powerpoint/2010/main" val="189460159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14</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367181"/>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smtClean="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15</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93453463"/>
              </p:ext>
            </p:extLst>
          </p:nvPr>
        </p:nvGraphicFramePr>
        <p:xfrm>
          <a:off x="161058" y="2117558"/>
          <a:ext cx="8821885" cy="3367181"/>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smtClean="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16</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1907543"/>
              </p:ext>
            </p:extLst>
          </p:nvPr>
        </p:nvGraphicFramePr>
        <p:xfrm>
          <a:off x="161058" y="2117558"/>
          <a:ext cx="8821885" cy="3367181"/>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17</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59351996"/>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18</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19</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37438"/>
            <a:ext cx="8641080" cy="2370288"/>
          </a:xfrm>
        </p:spPr>
        <p:txBody>
          <a:bodyPr>
            <a:normAutofit/>
          </a:bodyPr>
          <a:lstStyle/>
          <a:p>
            <a:pPr marL="0" indent="0">
              <a:spcBef>
                <a:spcPts val="0"/>
              </a:spcBef>
              <a:spcAft>
                <a:spcPts val="600"/>
              </a:spcAft>
              <a:buNone/>
            </a:pPr>
            <a:r>
              <a:rPr lang="en-US" sz="1800" b="1" i="1" dirty="0" smtClean="0">
                <a:solidFill>
                  <a:srgbClr val="003366"/>
                </a:solidFill>
              </a:rPr>
              <a:t>HCV Current </a:t>
            </a:r>
            <a:r>
              <a:rPr lang="en-US" sz="1800" dirty="0" smtClean="0"/>
              <a:t>is a national initiative developed by the ATTC Regional Centers,  funded by Substance Abuse and Mental Health Services Administration (SAMHSA) as a comprehensive response to the hepatitis C (HCV) epidemic in the US. </a:t>
            </a:r>
          </a:p>
          <a:p>
            <a:pPr marL="0" indent="0">
              <a:spcBef>
                <a:spcPts val="0"/>
              </a:spcBef>
              <a:spcAft>
                <a:spcPts val="600"/>
              </a:spcAft>
              <a:buNone/>
            </a:pPr>
            <a:r>
              <a:rPr lang="en-US" sz="1800" b="1" i="1" dirty="0" smtClean="0">
                <a:solidFill>
                  <a:srgbClr val="003366"/>
                </a:solidFill>
              </a:rPr>
              <a:t>HCV Current </a:t>
            </a:r>
            <a:r>
              <a:rPr lang="en-US" sz="1800" dirty="0" smtClean="0"/>
              <a:t>is designed to help increase HCV knowledge among medical and behavioral health professionals, especially staff at federally qualified health centers. The project offers an array of resources and tools for health professionals, including online and in-person curriculum and training, downloadable provider tools, and region-specific resources. </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a:t>
            </a:fld>
            <a:endParaRPr lang="en-US" dirty="0">
              <a:solidFill>
                <a:srgbClr val="000000"/>
              </a:solidFill>
            </a:endParaRPr>
          </a:p>
        </p:txBody>
      </p:sp>
      <p:sp>
        <p:nvSpPr>
          <p:cNvPr id="5" name="Subtitle 2"/>
          <p:cNvSpPr txBox="1">
            <a:spLocks/>
          </p:cNvSpPr>
          <p:nvPr/>
        </p:nvSpPr>
        <p:spPr bwMode="auto">
          <a:xfrm>
            <a:off x="312420" y="3960126"/>
            <a:ext cx="416052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defTabSz="914400" fontAlgn="base">
              <a:spcAft>
                <a:spcPct val="0"/>
              </a:spcAft>
              <a:buClr>
                <a:srgbClr val="009999"/>
              </a:buClr>
              <a:buSzPct val="75000"/>
              <a:defRPr/>
            </a:pPr>
            <a:r>
              <a:rPr kumimoji="1" lang="en-US" sz="1600" b="1" kern="0" dirty="0" smtClean="0">
                <a:solidFill>
                  <a:schemeClr val="accent1"/>
                </a:solidFill>
                <a:latin typeface="Arial" pitchFamily="34" charset="0"/>
                <a:cs typeface="Arial" pitchFamily="34" charset="0"/>
              </a:rPr>
              <a:t>Brian R. </a:t>
            </a:r>
            <a:r>
              <a:rPr kumimoji="1" lang="en-US" sz="1600" b="1" kern="0" dirty="0" err="1" smtClean="0">
                <a:solidFill>
                  <a:schemeClr val="accent1"/>
                </a:solidFill>
                <a:latin typeface="Arial" pitchFamily="34" charset="0"/>
                <a:cs typeface="Arial" pitchFamily="34" charset="0"/>
              </a:rPr>
              <a:t>Edlin</a:t>
            </a:r>
            <a:r>
              <a:rPr kumimoji="1" lang="en-US" sz="1600" b="1" kern="0" dirty="0" smtClean="0">
                <a:solidFill>
                  <a:schemeClr val="accent1"/>
                </a:solidFill>
                <a:latin typeface="Arial" pitchFamily="34" charset="0"/>
                <a:cs typeface="Arial" pitchFamily="34" charset="0"/>
              </a:rPr>
              <a:t>, MD, FACP, FIDSA</a:t>
            </a:r>
          </a:p>
          <a:p>
            <a:pPr marL="342900" indent="-342900" defTabSz="914400" fontAlgn="base">
              <a:spcAft>
                <a:spcPct val="0"/>
              </a:spcAft>
              <a:buClr>
                <a:srgbClr val="009999"/>
              </a:buClr>
              <a:buSzPct val="75000"/>
              <a:defRPr/>
            </a:pPr>
            <a:r>
              <a:rPr kumimoji="1" lang="en-US" sz="1600" kern="0" dirty="0" smtClean="0">
                <a:solidFill>
                  <a:srgbClr val="000000"/>
                </a:solidFill>
                <a:latin typeface="Arial" pitchFamily="34" charset="0"/>
                <a:cs typeface="Arial" pitchFamily="34" charset="0"/>
              </a:rPr>
              <a:t>Senior Principal Investigator, NDRI</a:t>
            </a:r>
          </a:p>
          <a:p>
            <a:pPr marL="342900" indent="-342900" defTabSz="914400" fontAlgn="base">
              <a:spcAft>
                <a:spcPct val="0"/>
              </a:spcAft>
              <a:buClr>
                <a:srgbClr val="009999"/>
              </a:buClr>
              <a:buSzPct val="75000"/>
              <a:defRPr/>
            </a:pPr>
            <a:r>
              <a:rPr kumimoji="1" lang="en-US" sz="1600" kern="0" dirty="0" smtClean="0">
                <a:solidFill>
                  <a:srgbClr val="000000"/>
                </a:solidFill>
                <a:latin typeface="Arial" pitchFamily="34" charset="0"/>
                <a:cs typeface="Arial" pitchFamily="34" charset="0"/>
              </a:rPr>
              <a:t>Institute for Infectious Disease Research</a:t>
            </a:r>
          </a:p>
        </p:txBody>
      </p:sp>
      <p:sp>
        <p:nvSpPr>
          <p:cNvPr id="6" name="Subtitle 2"/>
          <p:cNvSpPr txBox="1">
            <a:spLocks/>
          </p:cNvSpPr>
          <p:nvPr/>
        </p:nvSpPr>
        <p:spPr bwMode="auto">
          <a:xfrm>
            <a:off x="304800" y="4798326"/>
            <a:ext cx="7051040" cy="8686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defTabSz="914400" fontAlgn="base">
              <a:spcAft>
                <a:spcPct val="0"/>
              </a:spcAft>
              <a:buClr>
                <a:srgbClr val="009999"/>
              </a:buClr>
              <a:buSzPct val="75000"/>
              <a:buFont typeface="Wingdings" pitchFamily="2" charset="2"/>
              <a:buNone/>
              <a:defRPr/>
            </a:pPr>
            <a:r>
              <a:rPr kumimoji="1" lang="en-US" sz="1600" b="1" kern="0" dirty="0" smtClean="0">
                <a:solidFill>
                  <a:schemeClr val="accent1"/>
                </a:solidFill>
                <a:latin typeface="Arial" panose="020B0604020202020204" pitchFamily="34" charset="0"/>
                <a:cs typeface="Arial" panose="020B0604020202020204" pitchFamily="34" charset="0"/>
              </a:rPr>
              <a:t>Diana Padilla </a:t>
            </a:r>
          </a:p>
          <a:p>
            <a:pPr defTabSz="914400" fontAlgn="base">
              <a:spcAft>
                <a:spcPct val="0"/>
              </a:spcAft>
              <a:buClr>
                <a:srgbClr val="009999"/>
              </a:buClr>
              <a:buSzPct val="75000"/>
              <a:buFont typeface="Wingdings" pitchFamily="2" charset="2"/>
              <a:buNone/>
              <a:defRPr/>
            </a:pPr>
            <a:r>
              <a:rPr kumimoji="1" lang="en-US" sz="1600" kern="0" dirty="0" smtClean="0">
                <a:solidFill>
                  <a:srgbClr val="000000"/>
                </a:solidFill>
                <a:latin typeface="Arial" panose="020B0604020202020204" pitchFamily="34" charset="0"/>
                <a:cs typeface="Arial" panose="020B0604020202020204" pitchFamily="34" charset="0"/>
              </a:rPr>
              <a:t>Program Manager, NDRI USA</a:t>
            </a:r>
          </a:p>
          <a:p>
            <a:pPr defTabSz="914400" fontAlgn="base">
              <a:spcAft>
                <a:spcPct val="0"/>
              </a:spcAft>
              <a:buClr>
                <a:srgbClr val="009999"/>
              </a:buClr>
              <a:buSzPct val="75000"/>
              <a:buFont typeface="Wingdings" pitchFamily="2" charset="2"/>
              <a:buNone/>
              <a:defRPr/>
            </a:pPr>
            <a:r>
              <a:rPr kumimoji="1" lang="en-US" sz="1600" kern="0" dirty="0" smtClean="0">
                <a:solidFill>
                  <a:srgbClr val="000000"/>
                </a:solidFill>
                <a:latin typeface="Arial" panose="020B0604020202020204" pitchFamily="34" charset="0"/>
                <a:cs typeface="Arial" panose="020B0604020202020204" pitchFamily="34" charset="0"/>
              </a:rPr>
              <a:t>Hepatitis C Specialist, Northeast and Caribbean ATTC </a:t>
            </a:r>
            <a:endParaRPr kumimoji="1" lang="en-US" sz="1600" kern="0" dirty="0">
              <a:solidFill>
                <a:srgbClr val="000000"/>
              </a:solidFill>
              <a:latin typeface="Arial" panose="020B0604020202020204" pitchFamily="34" charset="0"/>
              <a:cs typeface="Arial" panose="020B0604020202020204" pitchFamily="34" charset="0"/>
            </a:endParaRPr>
          </a:p>
        </p:txBody>
      </p:sp>
      <p:sp>
        <p:nvSpPr>
          <p:cNvPr id="7" name="Subtitle 2"/>
          <p:cNvSpPr txBox="1">
            <a:spLocks/>
          </p:cNvSpPr>
          <p:nvPr/>
        </p:nvSpPr>
        <p:spPr bwMode="auto">
          <a:xfrm>
            <a:off x="304800" y="5704764"/>
            <a:ext cx="5410200" cy="7401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defTabSz="914400"/>
            <a:r>
              <a:rPr lang="en-US" sz="1600" b="1" dirty="0" smtClean="0">
                <a:solidFill>
                  <a:schemeClr val="accent1"/>
                </a:solidFill>
                <a:latin typeface="Arial" panose="020B0604020202020204" pitchFamily="34" charset="0"/>
                <a:cs typeface="Arial" panose="020B0604020202020204" pitchFamily="34" charset="0"/>
              </a:rPr>
              <a:t>Beth A. Rutkowski, MPH </a:t>
            </a:r>
            <a:endParaRPr lang="en-US" sz="1600" dirty="0" smtClean="0">
              <a:solidFill>
                <a:schemeClr val="accent1"/>
              </a:solidFill>
              <a:latin typeface="Arial" panose="020B0604020202020204" pitchFamily="34" charset="0"/>
              <a:cs typeface="Arial" panose="020B0604020202020204" pitchFamily="34" charset="0"/>
            </a:endParaRPr>
          </a:p>
          <a:p>
            <a:pPr defTabSz="914400"/>
            <a:r>
              <a:rPr lang="en-US" sz="1600" dirty="0" smtClean="0">
                <a:solidFill>
                  <a:srgbClr val="000000"/>
                </a:solidFill>
                <a:latin typeface="Arial" panose="020B0604020202020204" pitchFamily="34" charset="0"/>
                <a:cs typeface="Arial" panose="020B0604020202020204" pitchFamily="34" charset="0"/>
              </a:rPr>
              <a:t>Associate Director of Training and Epidemiologist</a:t>
            </a:r>
          </a:p>
          <a:p>
            <a:pPr defTabSz="914400"/>
            <a:r>
              <a:rPr lang="en-US" sz="1600" dirty="0" smtClean="0">
                <a:solidFill>
                  <a:srgbClr val="000000"/>
                </a:solidFill>
                <a:latin typeface="Arial" panose="020B0604020202020204" pitchFamily="34" charset="0"/>
                <a:cs typeface="Arial" panose="020B0604020202020204" pitchFamily="34" charset="0"/>
              </a:rPr>
              <a:t>Pacific Southwest ATTC and UCLA Integrated Substance Abuse Programs</a:t>
            </a:r>
            <a:endParaRPr lang="en-US" sz="1600" dirty="0">
              <a:solidFill>
                <a:srgbClr val="00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0" y="708067"/>
            <a:ext cx="9144000" cy="902524"/>
          </a:xfrm>
        </p:spPr>
        <p:txBody>
          <a:bodyPr>
            <a:normAutofit/>
          </a:bodyPr>
          <a:lstStyle/>
          <a:p>
            <a:r>
              <a:rPr lang="en-US" sz="3600" b="1" i="1" dirty="0" smtClean="0">
                <a:solidFill>
                  <a:srgbClr val="003366"/>
                </a:solidFill>
                <a:latin typeface="Arial"/>
                <a:cs typeface="Arial"/>
              </a:rPr>
              <a:t>HCV Current </a:t>
            </a:r>
            <a:r>
              <a:rPr lang="en-US" sz="3600" b="1" dirty="0" smtClean="0">
                <a:solidFill>
                  <a:srgbClr val="003366"/>
                </a:solidFill>
                <a:latin typeface="Arial"/>
                <a:cs typeface="Arial"/>
              </a:rPr>
              <a:t>and Curriculum Authors</a:t>
            </a:r>
            <a:endParaRPr lang="en-US" sz="3600" b="1" dirty="0">
              <a:solidFill>
                <a:srgbClr val="003366"/>
              </a:solidFill>
              <a:latin typeface="Arial"/>
              <a:cs typeface="Arial"/>
            </a:endParaRPr>
          </a:p>
        </p:txBody>
      </p:sp>
    </p:spTree>
    <p:extLst>
      <p:ext uri="{BB962C8B-B14F-4D97-AF65-F5344CB8AC3E}">
        <p14:creationId xmlns:p14="http://schemas.microsoft.com/office/powerpoint/2010/main" val="419166886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20</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21</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22</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23</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24</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25</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smtClean="0">
                <a:solidFill>
                  <a:srgbClr val="003366"/>
                </a:solidFill>
              </a:rPr>
              <a:t>HIV </a:t>
            </a:r>
            <a:r>
              <a:rPr lang="en-US" b="1" dirty="0" smtClean="0">
                <a:solidFill>
                  <a:srgbClr val="003366"/>
                </a:solidFill>
              </a:rPr>
              <a:t>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26</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27</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28</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29</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DNA</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1757972" y="623708"/>
            <a:ext cx="7848600" cy="585787"/>
          </a:xfrm>
        </p:spPr>
        <p:txBody>
          <a:bodyPr>
            <a:noAutofit/>
          </a:bodyPr>
          <a:lstStyle/>
          <a:p>
            <a:pPr>
              <a:defRPr/>
            </a:pPr>
            <a:r>
              <a:rPr lang="en-US" sz="4000" b="1" dirty="0" smtClean="0">
                <a:solidFill>
                  <a:srgbClr val="003366"/>
                </a:solidFill>
              </a:rPr>
              <a:t>The ATTC Network</a:t>
            </a:r>
          </a:p>
        </p:txBody>
      </p:sp>
      <p:sp>
        <p:nvSpPr>
          <p:cNvPr id="13315" name="Slide Number Placeholder 97"/>
          <p:cNvSpPr txBox="1">
            <a:spLocks noGrp="1"/>
          </p:cNvSpPr>
          <p:nvPr/>
        </p:nvSpPr>
        <p:spPr bwMode="auto">
          <a:xfrm>
            <a:off x="7280275" y="6456363"/>
            <a:ext cx="1819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pitchFamily="34" charset="0"/>
              <a:buChar char="•"/>
              <a:defRPr sz="2800">
                <a:solidFill>
                  <a:schemeClr val="bg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buChar char="–"/>
              <a:defRPr sz="2600">
                <a:solidFill>
                  <a:schemeClr val="bg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buChar char="•"/>
              <a:defRPr sz="2400">
                <a:solidFill>
                  <a:schemeClr val="bg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buChar char="–"/>
              <a:defRPr sz="2000">
                <a:solidFill>
                  <a:schemeClr val="bg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buChar char="»"/>
              <a:defRPr sz="2000">
                <a:solidFill>
                  <a:schemeClr val="bg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bg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bg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bg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bg1"/>
                </a:solidFill>
                <a:latin typeface="Calibri" pitchFamily="34" charset="0"/>
                <a:ea typeface="ＭＳ Ｐゴシック" pitchFamily="34" charset="-128"/>
              </a:defRPr>
            </a:lvl9pPr>
          </a:lstStyle>
          <a:p>
            <a:pPr algn="r" eaLnBrk="1" hangingPunct="1">
              <a:spcBef>
                <a:spcPct val="0"/>
              </a:spcBef>
              <a:buFontTx/>
              <a:buNone/>
            </a:pPr>
            <a:endParaRPr lang="en-US" altLang="en-US" sz="1200"/>
          </a:p>
        </p:txBody>
      </p:sp>
      <p:grpSp>
        <p:nvGrpSpPr>
          <p:cNvPr id="7" name="Group 6"/>
          <p:cNvGrpSpPr/>
          <p:nvPr/>
        </p:nvGrpSpPr>
        <p:grpSpPr>
          <a:xfrm>
            <a:off x="355753" y="767395"/>
            <a:ext cx="7884208" cy="5835758"/>
            <a:chOff x="573992" y="954945"/>
            <a:chExt cx="7884208" cy="5835758"/>
          </a:xfrm>
        </p:grpSpPr>
        <p:sp>
          <p:nvSpPr>
            <p:cNvPr id="105" name="Text Box 263"/>
            <p:cNvSpPr txBox="1">
              <a:spLocks noChangeArrowheads="1"/>
            </p:cNvSpPr>
            <p:nvPr/>
          </p:nvSpPr>
          <p:spPr bwMode="auto">
            <a:xfrm>
              <a:off x="573992" y="3978364"/>
              <a:ext cx="13096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smtClean="0">
                  <a:ea typeface="+mn-ea"/>
                </a:rPr>
                <a:t>National </a:t>
              </a:r>
              <a:r>
                <a:rPr lang="en-US" altLang="en-US" sz="1400" b="1" kern="0" dirty="0">
                  <a:ea typeface="+mn-ea"/>
                </a:rPr>
                <a:t/>
              </a:r>
              <a:br>
                <a:rPr lang="en-US" altLang="en-US" sz="1400" b="1" kern="0" dirty="0">
                  <a:ea typeface="+mn-ea"/>
                </a:rPr>
              </a:br>
              <a:r>
                <a:rPr lang="en-US" altLang="en-US" sz="1400" b="1" kern="0" dirty="0" smtClean="0">
                  <a:ea typeface="+mn-ea"/>
                </a:rPr>
                <a:t>Frontier and Rural ATTC</a:t>
              </a:r>
              <a:endParaRPr lang="en-US" altLang="en-US" sz="1400" b="1" kern="0" dirty="0">
                <a:ea typeface="+mn-ea"/>
              </a:endParaRPr>
            </a:p>
          </p:txBody>
        </p:sp>
        <p:grpSp>
          <p:nvGrpSpPr>
            <p:cNvPr id="5" name="Group 4"/>
            <p:cNvGrpSpPr/>
            <p:nvPr/>
          </p:nvGrpSpPr>
          <p:grpSpPr>
            <a:xfrm>
              <a:off x="6847641" y="3334274"/>
              <a:ext cx="1610559" cy="3150395"/>
              <a:chOff x="6720681" y="3014588"/>
              <a:chExt cx="1737519" cy="3441775"/>
            </a:xfrm>
          </p:grpSpPr>
          <p:sp>
            <p:nvSpPr>
              <p:cNvPr id="112" name="Text Box 263"/>
              <p:cNvSpPr txBox="1">
                <a:spLocks noChangeArrowheads="1"/>
              </p:cNvSpPr>
              <p:nvPr/>
            </p:nvSpPr>
            <p:spPr bwMode="auto">
              <a:xfrm>
                <a:off x="7127082" y="3014588"/>
                <a:ext cx="1309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smtClean="0">
                    <a:ea typeface="+mn-ea"/>
                  </a:rPr>
                  <a:t>National </a:t>
                </a:r>
                <a:r>
                  <a:rPr lang="en-US" altLang="en-US" sz="1400" b="1" kern="0" dirty="0">
                    <a:ea typeface="+mn-ea"/>
                  </a:rPr>
                  <a:t/>
                </a:r>
                <a:br>
                  <a:rPr lang="en-US" altLang="en-US" sz="1400" b="1" kern="0" dirty="0">
                    <a:ea typeface="+mn-ea"/>
                  </a:rPr>
                </a:br>
                <a:r>
                  <a:rPr lang="en-US" altLang="en-US" sz="1400" b="1" kern="0" dirty="0" smtClean="0">
                    <a:ea typeface="+mn-ea"/>
                  </a:rPr>
                  <a:t>SBIRT ATTC</a:t>
                </a:r>
                <a:endParaRPr lang="en-US" altLang="en-US" sz="1400" b="1" kern="0" dirty="0">
                  <a:ea typeface="+mn-ea"/>
                </a:endParaRPr>
              </a:p>
            </p:txBody>
          </p:sp>
          <p:sp>
            <p:nvSpPr>
              <p:cNvPr id="114" name="Text Box 263"/>
              <p:cNvSpPr txBox="1">
                <a:spLocks noChangeArrowheads="1"/>
              </p:cNvSpPr>
              <p:nvPr/>
            </p:nvSpPr>
            <p:spPr bwMode="auto">
              <a:xfrm>
                <a:off x="6720681" y="5933143"/>
                <a:ext cx="1737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smtClean="0">
                    <a:ea typeface="+mn-ea"/>
                  </a:rPr>
                  <a:t>National Hispanic and Latino ATTC</a:t>
                </a:r>
                <a:endParaRPr lang="en-US" altLang="en-US" sz="1400" b="1" kern="0" dirty="0">
                  <a:ea typeface="+mn-ea"/>
                </a:endParaRPr>
              </a:p>
            </p:txBody>
          </p:sp>
        </p:grpSp>
        <p:grpSp>
          <p:nvGrpSpPr>
            <p:cNvPr id="3" name="Group 2"/>
            <p:cNvGrpSpPr/>
            <p:nvPr/>
          </p:nvGrpSpPr>
          <p:grpSpPr>
            <a:xfrm>
              <a:off x="790890" y="954945"/>
              <a:ext cx="7429699" cy="5835758"/>
              <a:chOff x="175845" y="415195"/>
              <a:chExt cx="8015380" cy="6375508"/>
            </a:xfrm>
          </p:grpSpPr>
          <p:sp>
            <p:nvSpPr>
              <p:cNvPr id="125" name="Freeform 189"/>
              <p:cNvSpPr>
                <a:spLocks/>
              </p:cNvSpPr>
              <p:nvPr/>
            </p:nvSpPr>
            <p:spPr bwMode="auto">
              <a:xfrm>
                <a:off x="7163594" y="2342420"/>
                <a:ext cx="292100" cy="403225"/>
              </a:xfrm>
              <a:custGeom>
                <a:avLst/>
                <a:gdLst>
                  <a:gd name="T0" fmla="*/ 10 w 155"/>
                  <a:gd name="T1" fmla="*/ 0 h 189"/>
                  <a:gd name="T2" fmla="*/ 155 w 155"/>
                  <a:gd name="T3" fmla="*/ 0 h 189"/>
                  <a:gd name="T4" fmla="*/ 149 w 155"/>
                  <a:gd name="T5" fmla="*/ 46 h 189"/>
                  <a:gd name="T6" fmla="*/ 123 w 155"/>
                  <a:gd name="T7" fmla="*/ 56 h 189"/>
                  <a:gd name="T8" fmla="*/ 83 w 155"/>
                  <a:gd name="T9" fmla="*/ 189 h 189"/>
                  <a:gd name="T10" fmla="*/ 18 w 155"/>
                  <a:gd name="T11" fmla="*/ 189 h 189"/>
                  <a:gd name="T12" fmla="*/ 18 w 155"/>
                  <a:gd name="T13" fmla="*/ 130 h 189"/>
                  <a:gd name="T14" fmla="*/ 0 w 155"/>
                  <a:gd name="T15" fmla="*/ 116 h 189"/>
                  <a:gd name="T16" fmla="*/ 10 w 15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C2CC98"/>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26" name="Freeform 190"/>
              <p:cNvSpPr>
                <a:spLocks/>
              </p:cNvSpPr>
              <p:nvPr/>
            </p:nvSpPr>
            <p:spPr bwMode="auto">
              <a:xfrm>
                <a:off x="7320757" y="2199545"/>
                <a:ext cx="219075" cy="546100"/>
              </a:xfrm>
              <a:custGeom>
                <a:avLst/>
                <a:gdLst>
                  <a:gd name="T0" fmla="*/ 72 w 116"/>
                  <a:gd name="T1" fmla="*/ 67 h 256"/>
                  <a:gd name="T2" fmla="*/ 116 w 116"/>
                  <a:gd name="T3" fmla="*/ 0 h 256"/>
                  <a:gd name="T4" fmla="*/ 116 w 116"/>
                  <a:gd name="T5" fmla="*/ 234 h 256"/>
                  <a:gd name="T6" fmla="*/ 74 w 116"/>
                  <a:gd name="T7" fmla="*/ 256 h 256"/>
                  <a:gd name="T8" fmla="*/ 0 w 116"/>
                  <a:gd name="T9" fmla="*/ 254 h 256"/>
                  <a:gd name="T10" fmla="*/ 40 w 116"/>
                  <a:gd name="T11" fmla="*/ 125 h 256"/>
                  <a:gd name="T12" fmla="*/ 68 w 116"/>
                  <a:gd name="T13" fmla="*/ 113 h 256"/>
                  <a:gd name="T14" fmla="*/ 72 w 116"/>
                  <a:gd name="T15" fmla="*/ 67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6">
                    <a:moveTo>
                      <a:pt x="72" y="67"/>
                    </a:moveTo>
                    <a:lnTo>
                      <a:pt x="116" y="0"/>
                    </a:lnTo>
                    <a:lnTo>
                      <a:pt x="116" y="234"/>
                    </a:lnTo>
                    <a:lnTo>
                      <a:pt x="74" y="256"/>
                    </a:lnTo>
                    <a:lnTo>
                      <a:pt x="0" y="254"/>
                    </a:lnTo>
                    <a:lnTo>
                      <a:pt x="40" y="125"/>
                    </a:lnTo>
                    <a:lnTo>
                      <a:pt x="68" y="113"/>
                    </a:lnTo>
                    <a:lnTo>
                      <a:pt x="72" y="67"/>
                    </a:lnTo>
                    <a:close/>
                  </a:path>
                </a:pathLst>
              </a:custGeom>
              <a:solidFill>
                <a:srgbClr val="C2CC98"/>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27" name="Freeform 191"/>
              <p:cNvSpPr>
                <a:spLocks/>
              </p:cNvSpPr>
              <p:nvPr/>
            </p:nvSpPr>
            <p:spPr bwMode="auto">
              <a:xfrm>
                <a:off x="7539832" y="1897920"/>
                <a:ext cx="465137" cy="796925"/>
              </a:xfrm>
              <a:custGeom>
                <a:avLst/>
                <a:gdLst>
                  <a:gd name="T0" fmla="*/ 0 w 246"/>
                  <a:gd name="T1" fmla="*/ 145 h 373"/>
                  <a:gd name="T2" fmla="*/ 0 w 246"/>
                  <a:gd name="T3" fmla="*/ 373 h 373"/>
                  <a:gd name="T4" fmla="*/ 59 w 246"/>
                  <a:gd name="T5" fmla="*/ 340 h 373"/>
                  <a:gd name="T6" fmla="*/ 63 w 246"/>
                  <a:gd name="T7" fmla="*/ 310 h 373"/>
                  <a:gd name="T8" fmla="*/ 246 w 246"/>
                  <a:gd name="T9" fmla="*/ 177 h 373"/>
                  <a:gd name="T10" fmla="*/ 236 w 246"/>
                  <a:gd name="T11" fmla="*/ 127 h 373"/>
                  <a:gd name="T12" fmla="*/ 204 w 246"/>
                  <a:gd name="T13" fmla="*/ 113 h 373"/>
                  <a:gd name="T14" fmla="*/ 182 w 246"/>
                  <a:gd name="T15" fmla="*/ 6 h 373"/>
                  <a:gd name="T16" fmla="*/ 133 w 246"/>
                  <a:gd name="T17" fmla="*/ 20 h 373"/>
                  <a:gd name="T18" fmla="*/ 107 w 246"/>
                  <a:gd name="T19" fmla="*/ 0 h 373"/>
                  <a:gd name="T20" fmla="*/ 59 w 246"/>
                  <a:gd name="T21" fmla="*/ 38 h 373"/>
                  <a:gd name="T22" fmla="*/ 0 w 246"/>
                  <a:gd name="T23"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rgbClr val="C2CC98"/>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28" name="Freeform 192"/>
              <p:cNvSpPr>
                <a:spLocks/>
              </p:cNvSpPr>
              <p:nvPr/>
            </p:nvSpPr>
            <p:spPr bwMode="auto">
              <a:xfrm>
                <a:off x="7188994" y="2712308"/>
                <a:ext cx="450850" cy="290512"/>
              </a:xfrm>
              <a:custGeom>
                <a:avLst/>
                <a:gdLst>
                  <a:gd name="T0" fmla="*/ 6 w 238"/>
                  <a:gd name="T1" fmla="*/ 16 h 136"/>
                  <a:gd name="T2" fmla="*/ 143 w 238"/>
                  <a:gd name="T3" fmla="*/ 16 h 136"/>
                  <a:gd name="T4" fmla="*/ 177 w 238"/>
                  <a:gd name="T5" fmla="*/ 0 h 136"/>
                  <a:gd name="T6" fmla="*/ 193 w 238"/>
                  <a:gd name="T7" fmla="*/ 36 h 136"/>
                  <a:gd name="T8" fmla="*/ 171 w 238"/>
                  <a:gd name="T9" fmla="*/ 58 h 136"/>
                  <a:gd name="T10" fmla="*/ 203 w 238"/>
                  <a:gd name="T11" fmla="*/ 116 h 136"/>
                  <a:gd name="T12" fmla="*/ 238 w 238"/>
                  <a:gd name="T13" fmla="*/ 116 h 136"/>
                  <a:gd name="T14" fmla="*/ 187 w 238"/>
                  <a:gd name="T15" fmla="*/ 136 h 136"/>
                  <a:gd name="T16" fmla="*/ 141 w 238"/>
                  <a:gd name="T17" fmla="*/ 90 h 136"/>
                  <a:gd name="T18" fmla="*/ 0 w 238"/>
                  <a:gd name="T19" fmla="*/ 90 h 136"/>
                  <a:gd name="T20" fmla="*/ 6 w 238"/>
                  <a:gd name="T21"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136">
                    <a:moveTo>
                      <a:pt x="6" y="16"/>
                    </a:moveTo>
                    <a:lnTo>
                      <a:pt x="143" y="16"/>
                    </a:lnTo>
                    <a:lnTo>
                      <a:pt x="177" y="0"/>
                    </a:lnTo>
                    <a:lnTo>
                      <a:pt x="193" y="36"/>
                    </a:lnTo>
                    <a:lnTo>
                      <a:pt x="171" y="58"/>
                    </a:lnTo>
                    <a:lnTo>
                      <a:pt x="203" y="116"/>
                    </a:lnTo>
                    <a:lnTo>
                      <a:pt x="238" y="116"/>
                    </a:lnTo>
                    <a:lnTo>
                      <a:pt x="187" y="136"/>
                    </a:lnTo>
                    <a:lnTo>
                      <a:pt x="141" y="90"/>
                    </a:lnTo>
                    <a:lnTo>
                      <a:pt x="0" y="90"/>
                    </a:lnTo>
                    <a:lnTo>
                      <a:pt x="6" y="16"/>
                    </a:lnTo>
                    <a:close/>
                  </a:path>
                </a:pathLst>
              </a:custGeom>
              <a:solidFill>
                <a:srgbClr val="C2CC98"/>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29" name="Freeform 193"/>
              <p:cNvSpPr>
                <a:spLocks/>
              </p:cNvSpPr>
              <p:nvPr/>
            </p:nvSpPr>
            <p:spPr bwMode="auto">
              <a:xfrm>
                <a:off x="7395369" y="2904395"/>
                <a:ext cx="90488" cy="128588"/>
              </a:xfrm>
              <a:custGeom>
                <a:avLst/>
                <a:gdLst>
                  <a:gd name="T0" fmla="*/ 0 w 48"/>
                  <a:gd name="T1" fmla="*/ 0 h 60"/>
                  <a:gd name="T2" fmla="*/ 32 w 48"/>
                  <a:gd name="T3" fmla="*/ 0 h 60"/>
                  <a:gd name="T4" fmla="*/ 48 w 48"/>
                  <a:gd name="T5" fmla="*/ 17 h 60"/>
                  <a:gd name="T6" fmla="*/ 30 w 48"/>
                  <a:gd name="T7" fmla="*/ 56 h 60"/>
                  <a:gd name="T8" fmla="*/ 0 w 48"/>
                  <a:gd name="T9" fmla="*/ 60 h 60"/>
                  <a:gd name="T10" fmla="*/ 0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0" y="0"/>
                    </a:moveTo>
                    <a:lnTo>
                      <a:pt x="32" y="0"/>
                    </a:lnTo>
                    <a:lnTo>
                      <a:pt x="48" y="17"/>
                    </a:lnTo>
                    <a:lnTo>
                      <a:pt x="30" y="56"/>
                    </a:lnTo>
                    <a:lnTo>
                      <a:pt x="0" y="60"/>
                    </a:lnTo>
                    <a:lnTo>
                      <a:pt x="0" y="0"/>
                    </a:lnTo>
                    <a:close/>
                  </a:path>
                </a:pathLst>
              </a:custGeom>
              <a:solidFill>
                <a:srgbClr val="C2CC98"/>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30" name="Freeform 194"/>
              <p:cNvSpPr>
                <a:spLocks/>
              </p:cNvSpPr>
              <p:nvPr/>
            </p:nvSpPr>
            <p:spPr bwMode="auto">
              <a:xfrm>
                <a:off x="7177882" y="2902808"/>
                <a:ext cx="217487" cy="166687"/>
              </a:xfrm>
              <a:custGeom>
                <a:avLst/>
                <a:gdLst>
                  <a:gd name="T0" fmla="*/ 6 w 115"/>
                  <a:gd name="T1" fmla="*/ 0 h 78"/>
                  <a:gd name="T2" fmla="*/ 115 w 115"/>
                  <a:gd name="T3" fmla="*/ 0 h 78"/>
                  <a:gd name="T4" fmla="*/ 115 w 115"/>
                  <a:gd name="T5" fmla="*/ 62 h 78"/>
                  <a:gd name="T6" fmla="*/ 0 w 115"/>
                  <a:gd name="T7" fmla="*/ 78 h 78"/>
                  <a:gd name="T8" fmla="*/ 6 w 115"/>
                  <a:gd name="T9" fmla="*/ 0 h 78"/>
                </a:gdLst>
                <a:ahLst/>
                <a:cxnLst>
                  <a:cxn ang="0">
                    <a:pos x="T0" y="T1"/>
                  </a:cxn>
                  <a:cxn ang="0">
                    <a:pos x="T2" y="T3"/>
                  </a:cxn>
                  <a:cxn ang="0">
                    <a:pos x="T4" y="T5"/>
                  </a:cxn>
                  <a:cxn ang="0">
                    <a:pos x="T6" y="T7"/>
                  </a:cxn>
                  <a:cxn ang="0">
                    <a:pos x="T8" y="T9"/>
                  </a:cxn>
                </a:cxnLst>
                <a:rect l="0" t="0" r="r" b="b"/>
                <a:pathLst>
                  <a:path w="115" h="78">
                    <a:moveTo>
                      <a:pt x="6" y="0"/>
                    </a:moveTo>
                    <a:lnTo>
                      <a:pt x="115" y="0"/>
                    </a:lnTo>
                    <a:lnTo>
                      <a:pt x="115" y="62"/>
                    </a:lnTo>
                    <a:lnTo>
                      <a:pt x="0" y="78"/>
                    </a:lnTo>
                    <a:lnTo>
                      <a:pt x="6" y="0"/>
                    </a:lnTo>
                    <a:close/>
                  </a:path>
                </a:pathLst>
              </a:custGeom>
              <a:solidFill>
                <a:srgbClr val="C2CC98"/>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34" name="Freeform 196"/>
              <p:cNvSpPr>
                <a:spLocks/>
              </p:cNvSpPr>
              <p:nvPr/>
            </p:nvSpPr>
            <p:spPr bwMode="auto">
              <a:xfrm>
                <a:off x="6312694" y="2836133"/>
                <a:ext cx="701675" cy="485775"/>
              </a:xfrm>
              <a:custGeom>
                <a:avLst/>
                <a:gdLst>
                  <a:gd name="T0" fmla="*/ 0 w 371"/>
                  <a:gd name="T1" fmla="*/ 43 h 227"/>
                  <a:gd name="T2" fmla="*/ 53 w 371"/>
                  <a:gd name="T3" fmla="*/ 0 h 227"/>
                  <a:gd name="T4" fmla="*/ 53 w 371"/>
                  <a:gd name="T5" fmla="*/ 41 h 227"/>
                  <a:gd name="T6" fmla="*/ 329 w 371"/>
                  <a:gd name="T7" fmla="*/ 41 h 227"/>
                  <a:gd name="T8" fmla="*/ 371 w 371"/>
                  <a:gd name="T9" fmla="*/ 108 h 227"/>
                  <a:gd name="T10" fmla="*/ 346 w 371"/>
                  <a:gd name="T11" fmla="*/ 128 h 227"/>
                  <a:gd name="T12" fmla="*/ 369 w 371"/>
                  <a:gd name="T13" fmla="*/ 185 h 227"/>
                  <a:gd name="T14" fmla="*/ 347 w 371"/>
                  <a:gd name="T15" fmla="*/ 209 h 227"/>
                  <a:gd name="T16" fmla="*/ 282 w 371"/>
                  <a:gd name="T17" fmla="*/ 209 h 227"/>
                  <a:gd name="T18" fmla="*/ 282 w 371"/>
                  <a:gd name="T19" fmla="*/ 227 h 227"/>
                  <a:gd name="T20" fmla="*/ 0 w 371"/>
                  <a:gd name="T21" fmla="*/ 227 h 227"/>
                  <a:gd name="T22" fmla="*/ 0 w 371"/>
                  <a:gd name="T23" fmla="*/ 4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227">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close/>
                  </a:path>
                </a:pathLst>
              </a:custGeom>
              <a:solidFill>
                <a:srgbClr val="929196"/>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35" name="Freeform 197"/>
              <p:cNvSpPr>
                <a:spLocks/>
              </p:cNvSpPr>
              <p:nvPr/>
            </p:nvSpPr>
            <p:spPr bwMode="auto">
              <a:xfrm>
                <a:off x="6420644" y="2348770"/>
                <a:ext cx="788988" cy="790575"/>
              </a:xfrm>
              <a:custGeom>
                <a:avLst/>
                <a:gdLst>
                  <a:gd name="T0" fmla="*/ 0 w 417"/>
                  <a:gd name="T1" fmla="*/ 234 h 370"/>
                  <a:gd name="T2" fmla="*/ 0 w 417"/>
                  <a:gd name="T3" fmla="*/ 273 h 370"/>
                  <a:gd name="T4" fmla="*/ 274 w 417"/>
                  <a:gd name="T5" fmla="*/ 273 h 370"/>
                  <a:gd name="T6" fmla="*/ 318 w 417"/>
                  <a:gd name="T7" fmla="*/ 340 h 370"/>
                  <a:gd name="T8" fmla="*/ 369 w 417"/>
                  <a:gd name="T9" fmla="*/ 350 h 370"/>
                  <a:gd name="T10" fmla="*/ 371 w 417"/>
                  <a:gd name="T11" fmla="*/ 370 h 370"/>
                  <a:gd name="T12" fmla="*/ 407 w 417"/>
                  <a:gd name="T13" fmla="*/ 342 h 370"/>
                  <a:gd name="T14" fmla="*/ 417 w 417"/>
                  <a:gd name="T15" fmla="*/ 218 h 370"/>
                  <a:gd name="T16" fmla="*/ 417 w 417"/>
                  <a:gd name="T17" fmla="*/ 133 h 370"/>
                  <a:gd name="T18" fmla="*/ 401 w 417"/>
                  <a:gd name="T19" fmla="*/ 119 h 370"/>
                  <a:gd name="T20" fmla="*/ 409 w 417"/>
                  <a:gd name="T21" fmla="*/ 0 h 370"/>
                  <a:gd name="T22" fmla="*/ 320 w 417"/>
                  <a:gd name="T23" fmla="*/ 0 h 370"/>
                  <a:gd name="T24" fmla="*/ 224 w 417"/>
                  <a:gd name="T25" fmla="*/ 95 h 370"/>
                  <a:gd name="T26" fmla="*/ 240 w 417"/>
                  <a:gd name="T27" fmla="*/ 127 h 370"/>
                  <a:gd name="T28" fmla="*/ 181 w 417"/>
                  <a:gd name="T29" fmla="*/ 170 h 370"/>
                  <a:gd name="T30" fmla="*/ 107 w 417"/>
                  <a:gd name="T31" fmla="*/ 160 h 370"/>
                  <a:gd name="T32" fmla="*/ 42 w 417"/>
                  <a:gd name="T33" fmla="*/ 160 h 370"/>
                  <a:gd name="T34" fmla="*/ 28 w 417"/>
                  <a:gd name="T35" fmla="*/ 204 h 370"/>
                  <a:gd name="T36" fmla="*/ 0 w 417"/>
                  <a:gd name="T37"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 h="370">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rgbClr val="B3CFE7"/>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36" name="Freeform 198"/>
              <p:cNvSpPr>
                <a:spLocks/>
              </p:cNvSpPr>
              <p:nvPr/>
            </p:nvSpPr>
            <p:spPr bwMode="auto">
              <a:xfrm>
                <a:off x="6936582" y="3056795"/>
                <a:ext cx="190500" cy="406400"/>
              </a:xfrm>
              <a:custGeom>
                <a:avLst/>
                <a:gdLst>
                  <a:gd name="T0" fmla="*/ 46 w 100"/>
                  <a:gd name="T1" fmla="*/ 0 h 190"/>
                  <a:gd name="T2" fmla="*/ 22 w 100"/>
                  <a:gd name="T3" fmla="*/ 21 h 190"/>
                  <a:gd name="T4" fmla="*/ 43 w 100"/>
                  <a:gd name="T5" fmla="*/ 76 h 190"/>
                  <a:gd name="T6" fmla="*/ 22 w 100"/>
                  <a:gd name="T7" fmla="*/ 102 h 190"/>
                  <a:gd name="T8" fmla="*/ 0 w 100"/>
                  <a:gd name="T9" fmla="*/ 131 h 190"/>
                  <a:gd name="T10" fmla="*/ 43 w 100"/>
                  <a:gd name="T11" fmla="*/ 190 h 190"/>
                  <a:gd name="T12" fmla="*/ 87 w 100"/>
                  <a:gd name="T13" fmla="*/ 131 h 190"/>
                  <a:gd name="T14" fmla="*/ 100 w 100"/>
                  <a:gd name="T15" fmla="*/ 64 h 190"/>
                  <a:gd name="T16" fmla="*/ 84 w 100"/>
                  <a:gd name="T17" fmla="*/ 61 h 190"/>
                  <a:gd name="T18" fmla="*/ 99 w 100"/>
                  <a:gd name="T19" fmla="*/ 27 h 190"/>
                  <a:gd name="T20" fmla="*/ 96 w 100"/>
                  <a:gd name="T21" fmla="*/ 8 h 190"/>
                  <a:gd name="T22" fmla="*/ 46 w 100"/>
                  <a:gd name="T2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0">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close/>
                  </a:path>
                </a:pathLst>
              </a:custGeom>
              <a:solidFill>
                <a:srgbClr val="B3CFE7"/>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33" name="Text Box 261"/>
              <p:cNvSpPr txBox="1">
                <a:spLocks noChangeArrowheads="1"/>
              </p:cNvSpPr>
              <p:nvPr/>
            </p:nvSpPr>
            <p:spPr bwMode="auto">
              <a:xfrm>
                <a:off x="6145517" y="2476444"/>
                <a:ext cx="137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defRPr/>
                </a:pPr>
                <a:r>
                  <a:rPr lang="en-US" altLang="en-US" sz="1400" b="1" kern="0" dirty="0">
                    <a:solidFill>
                      <a:srgbClr val="003366"/>
                    </a:solidFill>
                    <a:ea typeface="+mn-ea"/>
                  </a:rPr>
                  <a:t>Northeast</a:t>
                </a:r>
                <a:br>
                  <a:rPr lang="en-US" altLang="en-US" sz="1400" b="1" kern="0" dirty="0">
                    <a:solidFill>
                      <a:srgbClr val="003366"/>
                    </a:solidFill>
                    <a:ea typeface="+mn-ea"/>
                  </a:rPr>
                </a:br>
                <a:r>
                  <a:rPr lang="en-US" altLang="en-US" sz="1400" b="1" kern="0" dirty="0" smtClean="0">
                    <a:solidFill>
                      <a:srgbClr val="003366"/>
                    </a:solidFill>
                    <a:ea typeface="+mn-ea"/>
                  </a:rPr>
                  <a:t>ATTC (2)</a:t>
                </a:r>
                <a:endParaRPr lang="en-US" altLang="en-US" sz="1400" b="1" kern="0" dirty="0">
                  <a:solidFill>
                    <a:srgbClr val="003366"/>
                  </a:solidFill>
                  <a:ea typeface="+mn-ea"/>
                </a:endParaRPr>
              </a:p>
            </p:txBody>
          </p:sp>
          <p:sp>
            <p:nvSpPr>
              <p:cNvPr id="140" name="Rectangle 278"/>
              <p:cNvSpPr>
                <a:spLocks noChangeArrowheads="1"/>
              </p:cNvSpPr>
              <p:nvPr/>
            </p:nvSpPr>
            <p:spPr bwMode="auto">
              <a:xfrm>
                <a:off x="2772569" y="3082195"/>
                <a:ext cx="846138" cy="708025"/>
              </a:xfrm>
              <a:prstGeom prst="rect">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42" name="Freeform 241"/>
              <p:cNvSpPr>
                <a:spLocks/>
              </p:cNvSpPr>
              <p:nvPr/>
            </p:nvSpPr>
            <p:spPr bwMode="auto">
              <a:xfrm>
                <a:off x="2758282" y="3787045"/>
                <a:ext cx="731837" cy="1041400"/>
              </a:xfrm>
              <a:custGeom>
                <a:avLst/>
                <a:gdLst>
                  <a:gd name="T0" fmla="*/ 0 w 387"/>
                  <a:gd name="T1" fmla="*/ 0 h 487"/>
                  <a:gd name="T2" fmla="*/ 387 w 387"/>
                  <a:gd name="T3" fmla="*/ 0 h 487"/>
                  <a:gd name="T4" fmla="*/ 387 w 387"/>
                  <a:gd name="T5" fmla="*/ 420 h 487"/>
                  <a:gd name="T6" fmla="*/ 135 w 387"/>
                  <a:gd name="T7" fmla="*/ 420 h 487"/>
                  <a:gd name="T8" fmla="*/ 64 w 387"/>
                  <a:gd name="T9" fmla="*/ 420 h 487"/>
                  <a:gd name="T10" fmla="*/ 64 w 387"/>
                  <a:gd name="T11" fmla="*/ 487 h 487"/>
                  <a:gd name="T12" fmla="*/ 0 w 387"/>
                  <a:gd name="T13" fmla="*/ 487 h 487"/>
                  <a:gd name="T14" fmla="*/ 0 w 387"/>
                  <a:gd name="T15" fmla="*/ 0 h 4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487">
                    <a:moveTo>
                      <a:pt x="0" y="0"/>
                    </a:moveTo>
                    <a:lnTo>
                      <a:pt x="387" y="0"/>
                    </a:lnTo>
                    <a:lnTo>
                      <a:pt x="387" y="420"/>
                    </a:lnTo>
                    <a:lnTo>
                      <a:pt x="135" y="420"/>
                    </a:lnTo>
                    <a:lnTo>
                      <a:pt x="64" y="420"/>
                    </a:lnTo>
                    <a:lnTo>
                      <a:pt x="64" y="487"/>
                    </a:lnTo>
                    <a:lnTo>
                      <a:pt x="0" y="487"/>
                    </a:lnTo>
                    <a:lnTo>
                      <a:pt x="0" y="0"/>
                    </a:lnTo>
                    <a:close/>
                  </a:path>
                </a:pathLst>
              </a:custGeom>
              <a:solidFill>
                <a:srgbClr val="FED7A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43" name="Freeform 242"/>
              <p:cNvSpPr>
                <a:spLocks/>
              </p:cNvSpPr>
              <p:nvPr/>
            </p:nvSpPr>
            <p:spPr bwMode="auto">
              <a:xfrm>
                <a:off x="2043907" y="3801333"/>
                <a:ext cx="714375" cy="1031875"/>
              </a:xfrm>
              <a:custGeom>
                <a:avLst/>
                <a:gdLst>
                  <a:gd name="T0" fmla="*/ 41 w 377"/>
                  <a:gd name="T1" fmla="*/ 0 h 483"/>
                  <a:gd name="T2" fmla="*/ 377 w 377"/>
                  <a:gd name="T3" fmla="*/ 0 h 483"/>
                  <a:gd name="T4" fmla="*/ 377 w 377"/>
                  <a:gd name="T5" fmla="*/ 483 h 483"/>
                  <a:gd name="T6" fmla="*/ 260 w 377"/>
                  <a:gd name="T7" fmla="*/ 483 h 483"/>
                  <a:gd name="T8" fmla="*/ 37 w 377"/>
                  <a:gd name="T9" fmla="*/ 376 h 483"/>
                  <a:gd name="T10" fmla="*/ 37 w 377"/>
                  <a:gd name="T11" fmla="*/ 342 h 483"/>
                  <a:gd name="T12" fmla="*/ 51 w 377"/>
                  <a:gd name="T13" fmla="*/ 239 h 483"/>
                  <a:gd name="T14" fmla="*/ 16 w 377"/>
                  <a:gd name="T15" fmla="*/ 191 h 483"/>
                  <a:gd name="T16" fmla="*/ 0 w 377"/>
                  <a:gd name="T17" fmla="*/ 83 h 483"/>
                  <a:gd name="T18" fmla="*/ 41 w 377"/>
                  <a:gd name="T19" fmla="*/ 93 h 483"/>
                  <a:gd name="T20" fmla="*/ 41 w 377"/>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483">
                    <a:moveTo>
                      <a:pt x="41" y="0"/>
                    </a:moveTo>
                    <a:lnTo>
                      <a:pt x="377" y="0"/>
                    </a:lnTo>
                    <a:lnTo>
                      <a:pt x="377" y="483"/>
                    </a:lnTo>
                    <a:lnTo>
                      <a:pt x="260" y="483"/>
                    </a:lnTo>
                    <a:lnTo>
                      <a:pt x="37" y="376"/>
                    </a:lnTo>
                    <a:lnTo>
                      <a:pt x="37" y="342"/>
                    </a:lnTo>
                    <a:lnTo>
                      <a:pt x="51" y="239"/>
                    </a:lnTo>
                    <a:lnTo>
                      <a:pt x="16" y="191"/>
                    </a:lnTo>
                    <a:lnTo>
                      <a:pt x="0" y="83"/>
                    </a:lnTo>
                    <a:lnTo>
                      <a:pt x="41" y="93"/>
                    </a:lnTo>
                    <a:lnTo>
                      <a:pt x="41" y="0"/>
                    </a:lnTo>
                    <a:close/>
                  </a:path>
                </a:pathLst>
              </a:custGeom>
              <a:solidFill>
                <a:srgbClr val="93A444"/>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44" name="Freeform 243"/>
              <p:cNvSpPr>
                <a:spLocks/>
              </p:cNvSpPr>
              <p:nvPr/>
            </p:nvSpPr>
            <p:spPr bwMode="auto">
              <a:xfrm>
                <a:off x="842169" y="2885345"/>
                <a:ext cx="1311275" cy="1651000"/>
              </a:xfrm>
              <a:custGeom>
                <a:avLst/>
                <a:gdLst>
                  <a:gd name="T0" fmla="*/ 16 w 693"/>
                  <a:gd name="T1" fmla="*/ 0 h 772"/>
                  <a:gd name="T2" fmla="*/ 298 w 693"/>
                  <a:gd name="T3" fmla="*/ 0 h 772"/>
                  <a:gd name="T4" fmla="*/ 298 w 693"/>
                  <a:gd name="T5" fmla="*/ 263 h 772"/>
                  <a:gd name="T6" fmla="*/ 661 w 693"/>
                  <a:gd name="T7" fmla="*/ 625 h 772"/>
                  <a:gd name="T8" fmla="*/ 693 w 693"/>
                  <a:gd name="T9" fmla="*/ 667 h 772"/>
                  <a:gd name="T10" fmla="*/ 677 w 693"/>
                  <a:gd name="T11" fmla="*/ 772 h 772"/>
                  <a:gd name="T12" fmla="*/ 495 w 693"/>
                  <a:gd name="T13" fmla="*/ 772 h 772"/>
                  <a:gd name="T14" fmla="*/ 334 w 693"/>
                  <a:gd name="T15" fmla="*/ 642 h 772"/>
                  <a:gd name="T16" fmla="*/ 277 w 693"/>
                  <a:gd name="T17" fmla="*/ 642 h 772"/>
                  <a:gd name="T18" fmla="*/ 140 w 693"/>
                  <a:gd name="T19" fmla="*/ 400 h 772"/>
                  <a:gd name="T20" fmla="*/ 44 w 693"/>
                  <a:gd name="T21" fmla="*/ 251 h 772"/>
                  <a:gd name="T22" fmla="*/ 56 w 693"/>
                  <a:gd name="T23" fmla="*/ 194 h 772"/>
                  <a:gd name="T24" fmla="*/ 0 w 693"/>
                  <a:gd name="T25" fmla="*/ 118 h 772"/>
                  <a:gd name="T26" fmla="*/ 16 w 693"/>
                  <a:gd name="T27"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3" h="772">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close/>
                  </a:path>
                </a:pathLst>
              </a:custGeom>
              <a:solidFill>
                <a:srgbClr val="93A444"/>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48" name="Freeform 204"/>
              <p:cNvSpPr>
                <a:spLocks/>
              </p:cNvSpPr>
              <p:nvPr/>
            </p:nvSpPr>
            <p:spPr bwMode="auto">
              <a:xfrm>
                <a:off x="4550569" y="3894995"/>
                <a:ext cx="641350" cy="647700"/>
              </a:xfrm>
              <a:custGeom>
                <a:avLst/>
                <a:gdLst>
                  <a:gd name="T0" fmla="*/ 0 w 339"/>
                  <a:gd name="T1" fmla="*/ 0 h 303"/>
                  <a:gd name="T2" fmla="*/ 306 w 339"/>
                  <a:gd name="T3" fmla="*/ 0 h 303"/>
                  <a:gd name="T4" fmla="*/ 294 w 339"/>
                  <a:gd name="T5" fmla="*/ 40 h 303"/>
                  <a:gd name="T6" fmla="*/ 339 w 339"/>
                  <a:gd name="T7" fmla="*/ 42 h 303"/>
                  <a:gd name="T8" fmla="*/ 296 w 339"/>
                  <a:gd name="T9" fmla="*/ 147 h 303"/>
                  <a:gd name="T10" fmla="*/ 252 w 339"/>
                  <a:gd name="T11" fmla="*/ 203 h 303"/>
                  <a:gd name="T12" fmla="*/ 222 w 339"/>
                  <a:gd name="T13" fmla="*/ 303 h 303"/>
                  <a:gd name="T14" fmla="*/ 45 w 339"/>
                  <a:gd name="T15" fmla="*/ 303 h 303"/>
                  <a:gd name="T16" fmla="*/ 45 w 339"/>
                  <a:gd name="T17" fmla="*/ 257 h 303"/>
                  <a:gd name="T18" fmla="*/ 12 w 339"/>
                  <a:gd name="T19" fmla="*/ 249 h 303"/>
                  <a:gd name="T20" fmla="*/ 12 w 339"/>
                  <a:gd name="T21" fmla="*/ 62 h 303"/>
                  <a:gd name="T22" fmla="*/ 0 w 339"/>
                  <a:gd name="T2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 h="303">
                    <a:moveTo>
                      <a:pt x="0" y="0"/>
                    </a:moveTo>
                    <a:lnTo>
                      <a:pt x="306" y="0"/>
                    </a:lnTo>
                    <a:lnTo>
                      <a:pt x="294" y="40"/>
                    </a:lnTo>
                    <a:lnTo>
                      <a:pt x="339" y="42"/>
                    </a:lnTo>
                    <a:lnTo>
                      <a:pt x="296" y="147"/>
                    </a:lnTo>
                    <a:lnTo>
                      <a:pt x="252" y="203"/>
                    </a:lnTo>
                    <a:lnTo>
                      <a:pt x="222" y="303"/>
                    </a:lnTo>
                    <a:lnTo>
                      <a:pt x="45" y="303"/>
                    </a:lnTo>
                    <a:lnTo>
                      <a:pt x="45" y="257"/>
                    </a:lnTo>
                    <a:lnTo>
                      <a:pt x="12" y="249"/>
                    </a:lnTo>
                    <a:lnTo>
                      <a:pt x="12" y="62"/>
                    </a:lnTo>
                    <a:lnTo>
                      <a:pt x="0" y="0"/>
                    </a:lnTo>
                    <a:close/>
                  </a:path>
                </a:pathLst>
              </a:custGeom>
              <a:solidFill>
                <a:srgbClr val="FED7A0"/>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49" name="Freeform 205"/>
              <p:cNvSpPr>
                <a:spLocks/>
              </p:cNvSpPr>
              <p:nvPr/>
            </p:nvSpPr>
            <p:spPr bwMode="auto">
              <a:xfrm>
                <a:off x="3483769" y="3806095"/>
                <a:ext cx="1092200" cy="635000"/>
              </a:xfrm>
              <a:custGeom>
                <a:avLst/>
                <a:gdLst>
                  <a:gd name="T0" fmla="*/ 0 w 577"/>
                  <a:gd name="T1" fmla="*/ 0 h 297"/>
                  <a:gd name="T2" fmla="*/ 554 w 577"/>
                  <a:gd name="T3" fmla="*/ 0 h 297"/>
                  <a:gd name="T4" fmla="*/ 569 w 577"/>
                  <a:gd name="T5" fmla="*/ 54 h 297"/>
                  <a:gd name="T6" fmla="*/ 577 w 577"/>
                  <a:gd name="T7" fmla="*/ 115 h 297"/>
                  <a:gd name="T8" fmla="*/ 577 w 577"/>
                  <a:gd name="T9" fmla="*/ 297 h 297"/>
                  <a:gd name="T10" fmla="*/ 482 w 577"/>
                  <a:gd name="T11" fmla="*/ 273 h 297"/>
                  <a:gd name="T12" fmla="*/ 440 w 577"/>
                  <a:gd name="T13" fmla="*/ 281 h 297"/>
                  <a:gd name="T14" fmla="*/ 197 w 577"/>
                  <a:gd name="T15" fmla="*/ 231 h 297"/>
                  <a:gd name="T16" fmla="*/ 197 w 577"/>
                  <a:gd name="T17" fmla="*/ 88 h 297"/>
                  <a:gd name="T18" fmla="*/ 0 w 577"/>
                  <a:gd name="T19" fmla="*/ 86 h 297"/>
                  <a:gd name="T20" fmla="*/ 0 w 577"/>
                  <a:gd name="T2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7" h="297">
                    <a:moveTo>
                      <a:pt x="0" y="0"/>
                    </a:moveTo>
                    <a:lnTo>
                      <a:pt x="554" y="0"/>
                    </a:lnTo>
                    <a:lnTo>
                      <a:pt x="569" y="54"/>
                    </a:lnTo>
                    <a:lnTo>
                      <a:pt x="577" y="115"/>
                    </a:lnTo>
                    <a:lnTo>
                      <a:pt x="577" y="297"/>
                    </a:lnTo>
                    <a:lnTo>
                      <a:pt x="482" y="273"/>
                    </a:lnTo>
                    <a:lnTo>
                      <a:pt x="440" y="281"/>
                    </a:lnTo>
                    <a:lnTo>
                      <a:pt x="197" y="231"/>
                    </a:lnTo>
                    <a:lnTo>
                      <a:pt x="197" y="88"/>
                    </a:lnTo>
                    <a:lnTo>
                      <a:pt x="0" y="86"/>
                    </a:lnTo>
                    <a:lnTo>
                      <a:pt x="0" y="0"/>
                    </a:lnTo>
                    <a:close/>
                  </a:path>
                </a:pathLst>
              </a:custGeom>
              <a:solidFill>
                <a:srgbClr val="FED7A0"/>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50" name="Freeform 206"/>
              <p:cNvSpPr>
                <a:spLocks/>
              </p:cNvSpPr>
              <p:nvPr/>
            </p:nvSpPr>
            <p:spPr bwMode="auto">
              <a:xfrm>
                <a:off x="3606007" y="3267933"/>
                <a:ext cx="920750" cy="539750"/>
              </a:xfrm>
              <a:custGeom>
                <a:avLst/>
                <a:gdLst>
                  <a:gd name="T0" fmla="*/ 0 w 486"/>
                  <a:gd name="T1" fmla="*/ 0 h 252"/>
                  <a:gd name="T2" fmla="*/ 460 w 486"/>
                  <a:gd name="T3" fmla="*/ 0 h 252"/>
                  <a:gd name="T4" fmla="*/ 474 w 486"/>
                  <a:gd name="T5" fmla="*/ 18 h 252"/>
                  <a:gd name="T6" fmla="*/ 454 w 486"/>
                  <a:gd name="T7" fmla="*/ 40 h 252"/>
                  <a:gd name="T8" fmla="*/ 486 w 486"/>
                  <a:gd name="T9" fmla="*/ 70 h 252"/>
                  <a:gd name="T10" fmla="*/ 486 w 486"/>
                  <a:gd name="T11" fmla="*/ 252 h 252"/>
                  <a:gd name="T12" fmla="*/ 0 w 486"/>
                  <a:gd name="T13" fmla="*/ 252 h 252"/>
                  <a:gd name="T14" fmla="*/ 0 w 486"/>
                  <a:gd name="T15" fmla="*/ 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252">
                    <a:moveTo>
                      <a:pt x="0" y="0"/>
                    </a:moveTo>
                    <a:lnTo>
                      <a:pt x="460" y="0"/>
                    </a:lnTo>
                    <a:lnTo>
                      <a:pt x="474" y="18"/>
                    </a:lnTo>
                    <a:lnTo>
                      <a:pt x="454" y="40"/>
                    </a:lnTo>
                    <a:lnTo>
                      <a:pt x="486" y="70"/>
                    </a:lnTo>
                    <a:lnTo>
                      <a:pt x="486" y="252"/>
                    </a:lnTo>
                    <a:lnTo>
                      <a:pt x="0" y="252"/>
                    </a:lnTo>
                    <a:lnTo>
                      <a:pt x="0" y="0"/>
                    </a:lnTo>
                    <a:close/>
                  </a:path>
                </a:pathLst>
              </a:custGeom>
              <a:solidFill>
                <a:srgbClr val="F2E08A"/>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003366"/>
                  </a:solidFill>
                  <a:ea typeface="+mn-ea"/>
                </a:endParaRPr>
              </a:p>
            </p:txBody>
          </p:sp>
          <p:sp>
            <p:nvSpPr>
              <p:cNvPr id="151" name="Freeform 207"/>
              <p:cNvSpPr>
                <a:spLocks/>
              </p:cNvSpPr>
              <p:nvPr/>
            </p:nvSpPr>
            <p:spPr bwMode="auto">
              <a:xfrm>
                <a:off x="4374357" y="3129820"/>
                <a:ext cx="871537" cy="852488"/>
              </a:xfrm>
              <a:custGeom>
                <a:avLst/>
                <a:gdLst>
                  <a:gd name="T0" fmla="*/ 0 w 461"/>
                  <a:gd name="T1" fmla="*/ 0 h 399"/>
                  <a:gd name="T2" fmla="*/ 304 w 461"/>
                  <a:gd name="T3" fmla="*/ 0 h 399"/>
                  <a:gd name="T4" fmla="*/ 300 w 461"/>
                  <a:gd name="T5" fmla="*/ 53 h 399"/>
                  <a:gd name="T6" fmla="*/ 356 w 461"/>
                  <a:gd name="T7" fmla="*/ 149 h 399"/>
                  <a:gd name="T8" fmla="*/ 383 w 461"/>
                  <a:gd name="T9" fmla="*/ 166 h 399"/>
                  <a:gd name="T10" fmla="*/ 366 w 461"/>
                  <a:gd name="T11" fmla="*/ 194 h 399"/>
                  <a:gd name="T12" fmla="*/ 431 w 461"/>
                  <a:gd name="T13" fmla="*/ 293 h 399"/>
                  <a:gd name="T14" fmla="*/ 461 w 461"/>
                  <a:gd name="T15" fmla="*/ 303 h 399"/>
                  <a:gd name="T16" fmla="*/ 421 w 461"/>
                  <a:gd name="T17" fmla="*/ 399 h 399"/>
                  <a:gd name="T18" fmla="*/ 381 w 461"/>
                  <a:gd name="T19" fmla="*/ 399 h 399"/>
                  <a:gd name="T20" fmla="*/ 393 w 461"/>
                  <a:gd name="T21" fmla="*/ 357 h 399"/>
                  <a:gd name="T22" fmla="*/ 87 w 461"/>
                  <a:gd name="T23" fmla="*/ 357 h 399"/>
                  <a:gd name="T24" fmla="*/ 72 w 461"/>
                  <a:gd name="T25" fmla="*/ 313 h 399"/>
                  <a:gd name="T26" fmla="*/ 72 w 461"/>
                  <a:gd name="T27" fmla="*/ 127 h 399"/>
                  <a:gd name="T28" fmla="*/ 40 w 461"/>
                  <a:gd name="T29" fmla="*/ 97 h 399"/>
                  <a:gd name="T30" fmla="*/ 60 w 461"/>
                  <a:gd name="T31" fmla="*/ 75 h 399"/>
                  <a:gd name="T32" fmla="*/ 0 w 461"/>
                  <a:gd name="T3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399">
                    <a:moveTo>
                      <a:pt x="0" y="0"/>
                    </a:moveTo>
                    <a:lnTo>
                      <a:pt x="304" y="0"/>
                    </a:lnTo>
                    <a:lnTo>
                      <a:pt x="300" y="53"/>
                    </a:lnTo>
                    <a:lnTo>
                      <a:pt x="356" y="149"/>
                    </a:lnTo>
                    <a:lnTo>
                      <a:pt x="383" y="166"/>
                    </a:lnTo>
                    <a:lnTo>
                      <a:pt x="366" y="194"/>
                    </a:lnTo>
                    <a:lnTo>
                      <a:pt x="431" y="293"/>
                    </a:lnTo>
                    <a:lnTo>
                      <a:pt x="461" y="303"/>
                    </a:lnTo>
                    <a:lnTo>
                      <a:pt x="421" y="399"/>
                    </a:lnTo>
                    <a:lnTo>
                      <a:pt x="381" y="399"/>
                    </a:lnTo>
                    <a:lnTo>
                      <a:pt x="393" y="357"/>
                    </a:lnTo>
                    <a:lnTo>
                      <a:pt x="87" y="357"/>
                    </a:lnTo>
                    <a:lnTo>
                      <a:pt x="72" y="313"/>
                    </a:lnTo>
                    <a:lnTo>
                      <a:pt x="72" y="127"/>
                    </a:lnTo>
                    <a:lnTo>
                      <a:pt x="40" y="97"/>
                    </a:lnTo>
                    <a:lnTo>
                      <a:pt x="60" y="75"/>
                    </a:lnTo>
                    <a:lnTo>
                      <a:pt x="0" y="0"/>
                    </a:lnTo>
                    <a:close/>
                  </a:path>
                </a:pathLst>
              </a:custGeom>
              <a:solidFill>
                <a:srgbClr val="F2E08A"/>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53" name="Freeform 186"/>
              <p:cNvSpPr>
                <a:spLocks/>
              </p:cNvSpPr>
              <p:nvPr/>
            </p:nvSpPr>
            <p:spPr bwMode="auto">
              <a:xfrm>
                <a:off x="5009357" y="1850295"/>
                <a:ext cx="858837" cy="469900"/>
              </a:xfrm>
              <a:custGeom>
                <a:avLst/>
                <a:gdLst>
                  <a:gd name="T0" fmla="*/ 0 w 454"/>
                  <a:gd name="T1" fmla="*/ 76 h 220"/>
                  <a:gd name="T2" fmla="*/ 141 w 454"/>
                  <a:gd name="T3" fmla="*/ 151 h 220"/>
                  <a:gd name="T4" fmla="*/ 168 w 454"/>
                  <a:gd name="T5" fmla="*/ 187 h 220"/>
                  <a:gd name="T6" fmla="*/ 178 w 454"/>
                  <a:gd name="T7" fmla="*/ 220 h 220"/>
                  <a:gd name="T8" fmla="*/ 256 w 454"/>
                  <a:gd name="T9" fmla="*/ 143 h 220"/>
                  <a:gd name="T10" fmla="*/ 454 w 454"/>
                  <a:gd name="T11" fmla="*/ 113 h 220"/>
                  <a:gd name="T12" fmla="*/ 367 w 454"/>
                  <a:gd name="T13" fmla="*/ 58 h 220"/>
                  <a:gd name="T14" fmla="*/ 250 w 454"/>
                  <a:gd name="T15" fmla="*/ 109 h 220"/>
                  <a:gd name="T16" fmla="*/ 139 w 454"/>
                  <a:gd name="T17" fmla="*/ 64 h 220"/>
                  <a:gd name="T18" fmla="*/ 204 w 454"/>
                  <a:gd name="T19" fmla="*/ 10 h 220"/>
                  <a:gd name="T20" fmla="*/ 147 w 454"/>
                  <a:gd name="T21" fmla="*/ 0 h 220"/>
                  <a:gd name="T22" fmla="*/ 0 w 454"/>
                  <a:gd name="T23" fmla="*/ 7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220">
                    <a:moveTo>
                      <a:pt x="0" y="76"/>
                    </a:moveTo>
                    <a:lnTo>
                      <a:pt x="141" y="151"/>
                    </a:lnTo>
                    <a:lnTo>
                      <a:pt x="168" y="187"/>
                    </a:lnTo>
                    <a:lnTo>
                      <a:pt x="178" y="220"/>
                    </a:lnTo>
                    <a:lnTo>
                      <a:pt x="256" y="143"/>
                    </a:lnTo>
                    <a:lnTo>
                      <a:pt x="454" y="113"/>
                    </a:lnTo>
                    <a:lnTo>
                      <a:pt x="367" y="58"/>
                    </a:lnTo>
                    <a:lnTo>
                      <a:pt x="250" y="109"/>
                    </a:lnTo>
                    <a:lnTo>
                      <a:pt x="139" y="64"/>
                    </a:lnTo>
                    <a:lnTo>
                      <a:pt x="204" y="10"/>
                    </a:lnTo>
                    <a:lnTo>
                      <a:pt x="147" y="0"/>
                    </a:lnTo>
                    <a:lnTo>
                      <a:pt x="0" y="76"/>
                    </a:lnTo>
                    <a:close/>
                  </a:path>
                </a:pathLst>
              </a:custGeom>
              <a:solidFill>
                <a:srgbClr val="FCB040"/>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57" name="Freeform 209"/>
              <p:cNvSpPr>
                <a:spLocks/>
              </p:cNvSpPr>
              <p:nvPr/>
            </p:nvSpPr>
            <p:spPr bwMode="auto">
              <a:xfrm>
                <a:off x="5514182" y="2245583"/>
                <a:ext cx="558800" cy="731837"/>
              </a:xfrm>
              <a:custGeom>
                <a:avLst/>
                <a:gdLst>
                  <a:gd name="T0" fmla="*/ 141 w 295"/>
                  <a:gd name="T1" fmla="*/ 0 h 342"/>
                  <a:gd name="T2" fmla="*/ 235 w 295"/>
                  <a:gd name="T3" fmla="*/ 28 h 342"/>
                  <a:gd name="T4" fmla="*/ 255 w 295"/>
                  <a:gd name="T5" fmla="*/ 95 h 342"/>
                  <a:gd name="T6" fmla="*/ 200 w 295"/>
                  <a:gd name="T7" fmla="*/ 151 h 342"/>
                  <a:gd name="T8" fmla="*/ 214 w 295"/>
                  <a:gd name="T9" fmla="*/ 177 h 342"/>
                  <a:gd name="T10" fmla="*/ 267 w 295"/>
                  <a:gd name="T11" fmla="*/ 147 h 342"/>
                  <a:gd name="T12" fmla="*/ 289 w 295"/>
                  <a:gd name="T13" fmla="*/ 153 h 342"/>
                  <a:gd name="T14" fmla="*/ 295 w 295"/>
                  <a:gd name="T15" fmla="*/ 246 h 342"/>
                  <a:gd name="T16" fmla="*/ 237 w 295"/>
                  <a:gd name="T17" fmla="*/ 323 h 342"/>
                  <a:gd name="T18" fmla="*/ 237 w 295"/>
                  <a:gd name="T19" fmla="*/ 342 h 342"/>
                  <a:gd name="T20" fmla="*/ 0 w 295"/>
                  <a:gd name="T21" fmla="*/ 342 h 342"/>
                  <a:gd name="T22" fmla="*/ 34 w 295"/>
                  <a:gd name="T23" fmla="*/ 246 h 342"/>
                  <a:gd name="T24" fmla="*/ 16 w 295"/>
                  <a:gd name="T25" fmla="*/ 171 h 342"/>
                  <a:gd name="T26" fmla="*/ 47 w 295"/>
                  <a:gd name="T27" fmla="*/ 91 h 342"/>
                  <a:gd name="T28" fmla="*/ 141 w 295"/>
                  <a:gd name="T2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rgbClr val="FCB040"/>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58" name="Freeform 210"/>
              <p:cNvSpPr>
                <a:spLocks/>
              </p:cNvSpPr>
              <p:nvPr/>
            </p:nvSpPr>
            <p:spPr bwMode="auto">
              <a:xfrm>
                <a:off x="5344319" y="2972658"/>
                <a:ext cx="409575" cy="757237"/>
              </a:xfrm>
              <a:custGeom>
                <a:avLst/>
                <a:gdLst>
                  <a:gd name="T0" fmla="*/ 40 w 217"/>
                  <a:gd name="T1" fmla="*/ 0 h 354"/>
                  <a:gd name="T2" fmla="*/ 58 w 217"/>
                  <a:gd name="T3" fmla="*/ 12 h 354"/>
                  <a:gd name="T4" fmla="*/ 88 w 217"/>
                  <a:gd name="T5" fmla="*/ 2 h 354"/>
                  <a:gd name="T6" fmla="*/ 217 w 217"/>
                  <a:gd name="T7" fmla="*/ 2 h 354"/>
                  <a:gd name="T8" fmla="*/ 217 w 217"/>
                  <a:gd name="T9" fmla="*/ 213 h 354"/>
                  <a:gd name="T10" fmla="*/ 137 w 217"/>
                  <a:gd name="T11" fmla="*/ 322 h 354"/>
                  <a:gd name="T12" fmla="*/ 0 w 217"/>
                  <a:gd name="T13" fmla="*/ 354 h 354"/>
                  <a:gd name="T14" fmla="*/ 10 w 217"/>
                  <a:gd name="T15" fmla="*/ 302 h 354"/>
                  <a:gd name="T16" fmla="*/ 40 w 217"/>
                  <a:gd name="T17" fmla="*/ 264 h 354"/>
                  <a:gd name="T18" fmla="*/ 40 w 217"/>
                  <a:gd name="T19"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354">
                    <a:moveTo>
                      <a:pt x="40" y="0"/>
                    </a:moveTo>
                    <a:lnTo>
                      <a:pt x="58" y="12"/>
                    </a:lnTo>
                    <a:lnTo>
                      <a:pt x="88" y="2"/>
                    </a:lnTo>
                    <a:lnTo>
                      <a:pt x="217" y="2"/>
                    </a:lnTo>
                    <a:lnTo>
                      <a:pt x="217" y="213"/>
                    </a:lnTo>
                    <a:lnTo>
                      <a:pt x="137" y="322"/>
                    </a:lnTo>
                    <a:lnTo>
                      <a:pt x="0" y="354"/>
                    </a:lnTo>
                    <a:lnTo>
                      <a:pt x="10" y="302"/>
                    </a:lnTo>
                    <a:lnTo>
                      <a:pt x="40" y="264"/>
                    </a:lnTo>
                    <a:lnTo>
                      <a:pt x="40" y="0"/>
                    </a:lnTo>
                    <a:close/>
                  </a:path>
                </a:pathLst>
              </a:custGeom>
              <a:solidFill>
                <a:srgbClr val="FCB040"/>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59" name="Freeform 211"/>
              <p:cNvSpPr>
                <a:spLocks/>
              </p:cNvSpPr>
              <p:nvPr/>
            </p:nvSpPr>
            <p:spPr bwMode="auto">
              <a:xfrm>
                <a:off x="4777582" y="1977295"/>
                <a:ext cx="742950" cy="860425"/>
              </a:xfrm>
              <a:custGeom>
                <a:avLst/>
                <a:gdLst>
                  <a:gd name="T0" fmla="*/ 25 w 393"/>
                  <a:gd name="T1" fmla="*/ 30 h 403"/>
                  <a:gd name="T2" fmla="*/ 125 w 393"/>
                  <a:gd name="T3" fmla="*/ 0 h 403"/>
                  <a:gd name="T4" fmla="*/ 145 w 393"/>
                  <a:gd name="T5" fmla="*/ 38 h 403"/>
                  <a:gd name="T6" fmla="*/ 280 w 393"/>
                  <a:gd name="T7" fmla="*/ 105 h 403"/>
                  <a:gd name="T8" fmla="*/ 311 w 393"/>
                  <a:gd name="T9" fmla="*/ 143 h 403"/>
                  <a:gd name="T10" fmla="*/ 321 w 393"/>
                  <a:gd name="T11" fmla="*/ 180 h 403"/>
                  <a:gd name="T12" fmla="*/ 373 w 393"/>
                  <a:gd name="T13" fmla="*/ 171 h 403"/>
                  <a:gd name="T14" fmla="*/ 393 w 393"/>
                  <a:gd name="T15" fmla="*/ 188 h 403"/>
                  <a:gd name="T16" fmla="*/ 349 w 393"/>
                  <a:gd name="T17" fmla="*/ 252 h 403"/>
                  <a:gd name="T18" fmla="*/ 327 w 393"/>
                  <a:gd name="T19" fmla="*/ 403 h 403"/>
                  <a:gd name="T20" fmla="*/ 153 w 393"/>
                  <a:gd name="T21" fmla="*/ 403 h 403"/>
                  <a:gd name="T22" fmla="*/ 119 w 393"/>
                  <a:gd name="T23" fmla="*/ 375 h 403"/>
                  <a:gd name="T24" fmla="*/ 121 w 393"/>
                  <a:gd name="T25" fmla="*/ 339 h 403"/>
                  <a:gd name="T26" fmla="*/ 107 w 393"/>
                  <a:gd name="T27" fmla="*/ 306 h 403"/>
                  <a:gd name="T28" fmla="*/ 103 w 393"/>
                  <a:gd name="T29" fmla="*/ 272 h 403"/>
                  <a:gd name="T30" fmla="*/ 0 w 393"/>
                  <a:gd name="T31" fmla="*/ 198 h 403"/>
                  <a:gd name="T32" fmla="*/ 0 w 393"/>
                  <a:gd name="T33" fmla="*/ 123 h 403"/>
                  <a:gd name="T34" fmla="*/ 25 w 393"/>
                  <a:gd name="T35" fmla="*/ 3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 h="403">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close/>
                  </a:path>
                </a:pathLst>
              </a:custGeom>
              <a:solidFill>
                <a:srgbClr val="FCB04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60" name="Freeform 212"/>
              <p:cNvSpPr>
                <a:spLocks/>
              </p:cNvSpPr>
              <p:nvPr/>
            </p:nvSpPr>
            <p:spPr bwMode="auto">
              <a:xfrm>
                <a:off x="4941094" y="2837720"/>
                <a:ext cx="508000" cy="977900"/>
              </a:xfrm>
              <a:custGeom>
                <a:avLst/>
                <a:gdLst>
                  <a:gd name="T0" fmla="*/ 68 w 268"/>
                  <a:gd name="T1" fmla="*/ 0 h 457"/>
                  <a:gd name="T2" fmla="*/ 244 w 268"/>
                  <a:gd name="T3" fmla="*/ 0 h 457"/>
                  <a:gd name="T4" fmla="*/ 266 w 268"/>
                  <a:gd name="T5" fmla="*/ 68 h 457"/>
                  <a:gd name="T6" fmla="*/ 266 w 268"/>
                  <a:gd name="T7" fmla="*/ 303 h 457"/>
                  <a:gd name="T8" fmla="*/ 268 w 268"/>
                  <a:gd name="T9" fmla="*/ 324 h 457"/>
                  <a:gd name="T10" fmla="*/ 234 w 268"/>
                  <a:gd name="T11" fmla="*/ 364 h 457"/>
                  <a:gd name="T12" fmla="*/ 226 w 268"/>
                  <a:gd name="T13" fmla="*/ 412 h 457"/>
                  <a:gd name="T14" fmla="*/ 161 w 268"/>
                  <a:gd name="T15" fmla="*/ 457 h 457"/>
                  <a:gd name="T16" fmla="*/ 131 w 268"/>
                  <a:gd name="T17" fmla="*/ 447 h 457"/>
                  <a:gd name="T18" fmla="*/ 64 w 268"/>
                  <a:gd name="T19" fmla="*/ 350 h 457"/>
                  <a:gd name="T20" fmla="*/ 83 w 268"/>
                  <a:gd name="T21" fmla="*/ 320 h 457"/>
                  <a:gd name="T22" fmla="*/ 56 w 268"/>
                  <a:gd name="T23" fmla="*/ 301 h 457"/>
                  <a:gd name="T24" fmla="*/ 0 w 268"/>
                  <a:gd name="T25" fmla="*/ 209 h 457"/>
                  <a:gd name="T26" fmla="*/ 4 w 268"/>
                  <a:gd name="T27" fmla="*/ 152 h 457"/>
                  <a:gd name="T28" fmla="*/ 44 w 268"/>
                  <a:gd name="T29" fmla="*/ 106 h 457"/>
                  <a:gd name="T30" fmla="*/ 34 w 268"/>
                  <a:gd name="T31" fmla="*/ 80 h 457"/>
                  <a:gd name="T32" fmla="*/ 85 w 268"/>
                  <a:gd name="T33" fmla="*/ 43 h 457"/>
                  <a:gd name="T34" fmla="*/ 68 w 268"/>
                  <a:gd name="T35"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8" h="457">
                    <a:moveTo>
                      <a:pt x="68" y="0"/>
                    </a:moveTo>
                    <a:lnTo>
                      <a:pt x="244" y="0"/>
                    </a:lnTo>
                    <a:lnTo>
                      <a:pt x="266" y="68"/>
                    </a:lnTo>
                    <a:lnTo>
                      <a:pt x="266" y="303"/>
                    </a:lnTo>
                    <a:lnTo>
                      <a:pt x="268" y="324"/>
                    </a:lnTo>
                    <a:lnTo>
                      <a:pt x="234" y="364"/>
                    </a:lnTo>
                    <a:lnTo>
                      <a:pt x="226" y="412"/>
                    </a:lnTo>
                    <a:lnTo>
                      <a:pt x="161" y="457"/>
                    </a:lnTo>
                    <a:lnTo>
                      <a:pt x="131" y="447"/>
                    </a:lnTo>
                    <a:lnTo>
                      <a:pt x="64" y="350"/>
                    </a:lnTo>
                    <a:lnTo>
                      <a:pt x="83" y="320"/>
                    </a:lnTo>
                    <a:lnTo>
                      <a:pt x="56" y="301"/>
                    </a:lnTo>
                    <a:lnTo>
                      <a:pt x="0" y="209"/>
                    </a:lnTo>
                    <a:lnTo>
                      <a:pt x="4" y="152"/>
                    </a:lnTo>
                    <a:lnTo>
                      <a:pt x="44" y="106"/>
                    </a:lnTo>
                    <a:lnTo>
                      <a:pt x="34" y="80"/>
                    </a:lnTo>
                    <a:lnTo>
                      <a:pt x="85" y="43"/>
                    </a:lnTo>
                    <a:lnTo>
                      <a:pt x="68" y="0"/>
                    </a:lnTo>
                    <a:close/>
                  </a:path>
                </a:pathLst>
              </a:custGeom>
              <a:solidFill>
                <a:srgbClr val="FCB04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61" name="Freeform 213"/>
              <p:cNvSpPr>
                <a:spLocks/>
              </p:cNvSpPr>
              <p:nvPr/>
            </p:nvSpPr>
            <p:spPr bwMode="auto">
              <a:xfrm>
                <a:off x="5757069" y="2928208"/>
                <a:ext cx="565150" cy="647700"/>
              </a:xfrm>
              <a:custGeom>
                <a:avLst/>
                <a:gdLst>
                  <a:gd name="T0" fmla="*/ 0 w 299"/>
                  <a:gd name="T1" fmla="*/ 21 h 303"/>
                  <a:gd name="T2" fmla="*/ 112 w 299"/>
                  <a:gd name="T3" fmla="*/ 21 h 303"/>
                  <a:gd name="T4" fmla="*/ 154 w 299"/>
                  <a:gd name="T5" fmla="*/ 41 h 303"/>
                  <a:gd name="T6" fmla="*/ 217 w 299"/>
                  <a:gd name="T7" fmla="*/ 41 h 303"/>
                  <a:gd name="T8" fmla="*/ 299 w 299"/>
                  <a:gd name="T9" fmla="*/ 0 h 303"/>
                  <a:gd name="T10" fmla="*/ 299 w 299"/>
                  <a:gd name="T11" fmla="*/ 132 h 303"/>
                  <a:gd name="T12" fmla="*/ 287 w 299"/>
                  <a:gd name="T13" fmla="*/ 138 h 303"/>
                  <a:gd name="T14" fmla="*/ 247 w 299"/>
                  <a:gd name="T15" fmla="*/ 218 h 303"/>
                  <a:gd name="T16" fmla="*/ 225 w 299"/>
                  <a:gd name="T17" fmla="*/ 218 h 303"/>
                  <a:gd name="T18" fmla="*/ 152 w 299"/>
                  <a:gd name="T19" fmla="*/ 303 h 303"/>
                  <a:gd name="T20" fmla="*/ 128 w 299"/>
                  <a:gd name="T21" fmla="*/ 281 h 303"/>
                  <a:gd name="T22" fmla="*/ 91 w 299"/>
                  <a:gd name="T23" fmla="*/ 291 h 303"/>
                  <a:gd name="T24" fmla="*/ 0 w 299"/>
                  <a:gd name="T25" fmla="*/ 216 h 303"/>
                  <a:gd name="T26" fmla="*/ 0 w 299"/>
                  <a:gd name="T27" fmla="*/ 2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303">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close/>
                  </a:path>
                </a:pathLst>
              </a:custGeom>
              <a:solidFill>
                <a:srgbClr val="FCB04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56" name="Text Box 266"/>
              <p:cNvSpPr txBox="1">
                <a:spLocks noChangeArrowheads="1"/>
              </p:cNvSpPr>
              <p:nvPr/>
            </p:nvSpPr>
            <p:spPr bwMode="auto">
              <a:xfrm>
                <a:off x="5034605" y="2948912"/>
                <a:ext cx="12394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a:solidFill>
                      <a:srgbClr val="003366"/>
                    </a:solidFill>
                    <a:ea typeface="+mn-ea"/>
                  </a:rPr>
                  <a:t>Great Lakes</a:t>
                </a:r>
                <a:br>
                  <a:rPr lang="en-US" altLang="en-US" sz="1400" b="1" kern="0" dirty="0">
                    <a:solidFill>
                      <a:srgbClr val="003366"/>
                    </a:solidFill>
                    <a:ea typeface="+mn-ea"/>
                  </a:rPr>
                </a:br>
                <a:r>
                  <a:rPr lang="en-US" altLang="en-US" sz="1400" b="1" kern="0" dirty="0" smtClean="0">
                    <a:solidFill>
                      <a:srgbClr val="003366"/>
                    </a:solidFill>
                    <a:ea typeface="+mn-ea"/>
                  </a:rPr>
                  <a:t>ATTC (5)</a:t>
                </a:r>
                <a:endParaRPr lang="en-US" altLang="en-US" sz="1400" b="1" kern="0" dirty="0">
                  <a:solidFill>
                    <a:srgbClr val="003366"/>
                  </a:solidFill>
                  <a:ea typeface="+mn-ea"/>
                </a:endParaRPr>
              </a:p>
            </p:txBody>
          </p:sp>
          <p:sp>
            <p:nvSpPr>
              <p:cNvPr id="165" name="Freeform 232"/>
              <p:cNvSpPr>
                <a:spLocks/>
              </p:cNvSpPr>
              <p:nvPr/>
            </p:nvSpPr>
            <p:spPr bwMode="auto">
              <a:xfrm>
                <a:off x="4971257" y="4204558"/>
                <a:ext cx="428625" cy="857250"/>
              </a:xfrm>
              <a:custGeom>
                <a:avLst/>
                <a:gdLst>
                  <a:gd name="T0" fmla="*/ 76 w 227"/>
                  <a:gd name="T1" fmla="*/ 0 h 401"/>
                  <a:gd name="T2" fmla="*/ 227 w 227"/>
                  <a:gd name="T3" fmla="*/ 0 h 401"/>
                  <a:gd name="T4" fmla="*/ 178 w 227"/>
                  <a:gd name="T5" fmla="*/ 267 h 401"/>
                  <a:gd name="T6" fmla="*/ 176 w 227"/>
                  <a:gd name="T7" fmla="*/ 371 h 401"/>
                  <a:gd name="T8" fmla="*/ 129 w 227"/>
                  <a:gd name="T9" fmla="*/ 401 h 401"/>
                  <a:gd name="T10" fmla="*/ 105 w 227"/>
                  <a:gd name="T11" fmla="*/ 332 h 401"/>
                  <a:gd name="T12" fmla="*/ 0 w 227"/>
                  <a:gd name="T13" fmla="*/ 332 h 401"/>
                  <a:gd name="T14" fmla="*/ 33 w 227"/>
                  <a:gd name="T15" fmla="*/ 217 h 401"/>
                  <a:gd name="T16" fmla="*/ 1 w 227"/>
                  <a:gd name="T17" fmla="*/ 157 h 401"/>
                  <a:gd name="T18" fmla="*/ 31 w 227"/>
                  <a:gd name="T19" fmla="*/ 60 h 401"/>
                  <a:gd name="T20" fmla="*/ 76 w 227"/>
                  <a:gd name="T21"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401">
                    <a:moveTo>
                      <a:pt x="76" y="0"/>
                    </a:moveTo>
                    <a:lnTo>
                      <a:pt x="227" y="0"/>
                    </a:lnTo>
                    <a:lnTo>
                      <a:pt x="178" y="267"/>
                    </a:lnTo>
                    <a:lnTo>
                      <a:pt x="176" y="371"/>
                    </a:lnTo>
                    <a:lnTo>
                      <a:pt x="129" y="401"/>
                    </a:lnTo>
                    <a:lnTo>
                      <a:pt x="105" y="332"/>
                    </a:lnTo>
                    <a:lnTo>
                      <a:pt x="0" y="332"/>
                    </a:lnTo>
                    <a:lnTo>
                      <a:pt x="33" y="217"/>
                    </a:lnTo>
                    <a:lnTo>
                      <a:pt x="1" y="157"/>
                    </a:lnTo>
                    <a:lnTo>
                      <a:pt x="31" y="60"/>
                    </a:lnTo>
                    <a:lnTo>
                      <a:pt x="76" y="0"/>
                    </a:lnTo>
                    <a:close/>
                  </a:path>
                </a:pathLst>
              </a:custGeom>
              <a:solidFill>
                <a:srgbClr val="00477F"/>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66" name="Freeform 233"/>
              <p:cNvSpPr>
                <a:spLocks/>
              </p:cNvSpPr>
              <p:nvPr/>
            </p:nvSpPr>
            <p:spPr bwMode="auto">
              <a:xfrm>
                <a:off x="4629944" y="4525233"/>
                <a:ext cx="631825" cy="687387"/>
              </a:xfrm>
              <a:custGeom>
                <a:avLst/>
                <a:gdLst>
                  <a:gd name="T0" fmla="*/ 3 w 334"/>
                  <a:gd name="T1" fmla="*/ 0 h 322"/>
                  <a:gd name="T2" fmla="*/ 182 w 334"/>
                  <a:gd name="T3" fmla="*/ 0 h 322"/>
                  <a:gd name="T4" fmla="*/ 213 w 334"/>
                  <a:gd name="T5" fmla="*/ 62 h 322"/>
                  <a:gd name="T6" fmla="*/ 180 w 334"/>
                  <a:gd name="T7" fmla="*/ 178 h 322"/>
                  <a:gd name="T8" fmla="*/ 285 w 334"/>
                  <a:gd name="T9" fmla="*/ 178 h 322"/>
                  <a:gd name="T10" fmla="*/ 309 w 334"/>
                  <a:gd name="T11" fmla="*/ 249 h 322"/>
                  <a:gd name="T12" fmla="*/ 334 w 334"/>
                  <a:gd name="T13" fmla="*/ 322 h 322"/>
                  <a:gd name="T14" fmla="*/ 193 w 334"/>
                  <a:gd name="T15" fmla="*/ 314 h 322"/>
                  <a:gd name="T16" fmla="*/ 23 w 334"/>
                  <a:gd name="T17" fmla="*/ 250 h 322"/>
                  <a:gd name="T18" fmla="*/ 43 w 334"/>
                  <a:gd name="T19" fmla="*/ 200 h 322"/>
                  <a:gd name="T20" fmla="*/ 0 w 334"/>
                  <a:gd name="T21" fmla="*/ 99 h 322"/>
                  <a:gd name="T22" fmla="*/ 3 w 334"/>
                  <a:gd name="T23"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22">
                    <a:moveTo>
                      <a:pt x="3" y="0"/>
                    </a:moveTo>
                    <a:lnTo>
                      <a:pt x="182" y="0"/>
                    </a:lnTo>
                    <a:lnTo>
                      <a:pt x="213" y="62"/>
                    </a:lnTo>
                    <a:lnTo>
                      <a:pt x="180" y="178"/>
                    </a:lnTo>
                    <a:lnTo>
                      <a:pt x="285" y="178"/>
                    </a:lnTo>
                    <a:lnTo>
                      <a:pt x="309" y="249"/>
                    </a:lnTo>
                    <a:lnTo>
                      <a:pt x="334" y="322"/>
                    </a:lnTo>
                    <a:lnTo>
                      <a:pt x="193" y="314"/>
                    </a:lnTo>
                    <a:lnTo>
                      <a:pt x="23" y="250"/>
                    </a:lnTo>
                    <a:lnTo>
                      <a:pt x="43" y="200"/>
                    </a:lnTo>
                    <a:lnTo>
                      <a:pt x="0" y="99"/>
                    </a:lnTo>
                    <a:lnTo>
                      <a:pt x="3" y="0"/>
                    </a:lnTo>
                    <a:close/>
                  </a:path>
                </a:pathLst>
              </a:custGeom>
              <a:solidFill>
                <a:srgbClr val="FED7A0"/>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67" name="Freeform 234"/>
              <p:cNvSpPr>
                <a:spLocks/>
              </p:cNvSpPr>
              <p:nvPr/>
            </p:nvSpPr>
            <p:spPr bwMode="auto">
              <a:xfrm>
                <a:off x="3001169" y="3980720"/>
                <a:ext cx="1712913" cy="1712913"/>
              </a:xfrm>
              <a:custGeom>
                <a:avLst/>
                <a:gdLst>
                  <a:gd name="T0" fmla="*/ 252 w 905"/>
                  <a:gd name="T1" fmla="*/ 0 h 802"/>
                  <a:gd name="T2" fmla="*/ 449 w 905"/>
                  <a:gd name="T3" fmla="*/ 0 h 802"/>
                  <a:gd name="T4" fmla="*/ 449 w 905"/>
                  <a:gd name="T5" fmla="*/ 143 h 802"/>
                  <a:gd name="T6" fmla="*/ 692 w 905"/>
                  <a:gd name="T7" fmla="*/ 194 h 802"/>
                  <a:gd name="T8" fmla="*/ 732 w 905"/>
                  <a:gd name="T9" fmla="*/ 188 h 802"/>
                  <a:gd name="T10" fmla="*/ 829 w 905"/>
                  <a:gd name="T11" fmla="*/ 211 h 802"/>
                  <a:gd name="T12" fmla="*/ 863 w 905"/>
                  <a:gd name="T13" fmla="*/ 217 h 802"/>
                  <a:gd name="T14" fmla="*/ 861 w 905"/>
                  <a:gd name="T15" fmla="*/ 360 h 802"/>
                  <a:gd name="T16" fmla="*/ 905 w 905"/>
                  <a:gd name="T17" fmla="*/ 460 h 802"/>
                  <a:gd name="T18" fmla="*/ 879 w 905"/>
                  <a:gd name="T19" fmla="*/ 509 h 802"/>
                  <a:gd name="T20" fmla="*/ 798 w 905"/>
                  <a:gd name="T21" fmla="*/ 529 h 802"/>
                  <a:gd name="T22" fmla="*/ 672 w 905"/>
                  <a:gd name="T23" fmla="*/ 632 h 802"/>
                  <a:gd name="T24" fmla="*/ 641 w 905"/>
                  <a:gd name="T25" fmla="*/ 714 h 802"/>
                  <a:gd name="T26" fmla="*/ 657 w 905"/>
                  <a:gd name="T27" fmla="*/ 802 h 802"/>
                  <a:gd name="T28" fmla="*/ 495 w 905"/>
                  <a:gd name="T29" fmla="*/ 743 h 802"/>
                  <a:gd name="T30" fmla="*/ 389 w 905"/>
                  <a:gd name="T31" fmla="*/ 567 h 802"/>
                  <a:gd name="T32" fmla="*/ 306 w 905"/>
                  <a:gd name="T33" fmla="*/ 541 h 802"/>
                  <a:gd name="T34" fmla="*/ 260 w 905"/>
                  <a:gd name="T35" fmla="*/ 589 h 802"/>
                  <a:gd name="T36" fmla="*/ 195 w 905"/>
                  <a:gd name="T37" fmla="*/ 551 h 802"/>
                  <a:gd name="T38" fmla="*/ 135 w 905"/>
                  <a:gd name="T39" fmla="*/ 442 h 802"/>
                  <a:gd name="T40" fmla="*/ 0 w 905"/>
                  <a:gd name="T41" fmla="*/ 329 h 802"/>
                  <a:gd name="T42" fmla="*/ 252 w 905"/>
                  <a:gd name="T43" fmla="*/ 329 h 802"/>
                  <a:gd name="T44" fmla="*/ 252 w 905"/>
                  <a:gd name="T4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5" h="802">
                    <a:moveTo>
                      <a:pt x="252" y="0"/>
                    </a:moveTo>
                    <a:lnTo>
                      <a:pt x="449" y="0"/>
                    </a:lnTo>
                    <a:lnTo>
                      <a:pt x="449" y="143"/>
                    </a:lnTo>
                    <a:lnTo>
                      <a:pt x="692" y="194"/>
                    </a:lnTo>
                    <a:lnTo>
                      <a:pt x="732" y="188"/>
                    </a:lnTo>
                    <a:lnTo>
                      <a:pt x="829" y="211"/>
                    </a:lnTo>
                    <a:lnTo>
                      <a:pt x="863" y="217"/>
                    </a:lnTo>
                    <a:lnTo>
                      <a:pt x="861" y="360"/>
                    </a:lnTo>
                    <a:lnTo>
                      <a:pt x="905" y="460"/>
                    </a:lnTo>
                    <a:lnTo>
                      <a:pt x="879" y="509"/>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close/>
                  </a:path>
                </a:pathLst>
              </a:custGeom>
              <a:solidFill>
                <a:srgbClr val="FED7A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64" name="Text Box 267"/>
              <p:cNvSpPr txBox="1">
                <a:spLocks noChangeArrowheads="1"/>
              </p:cNvSpPr>
              <p:nvPr/>
            </p:nvSpPr>
            <p:spPr bwMode="auto">
              <a:xfrm>
                <a:off x="3209147" y="4366736"/>
                <a:ext cx="149180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smtClean="0">
                    <a:solidFill>
                      <a:srgbClr val="003366"/>
                    </a:solidFill>
                    <a:ea typeface="+mn-ea"/>
                  </a:rPr>
                  <a:t>South by Southwest ATTC (6)</a:t>
                </a:r>
                <a:endParaRPr lang="en-US" altLang="en-US" sz="1400" b="1" kern="0" dirty="0">
                  <a:solidFill>
                    <a:srgbClr val="003366"/>
                  </a:solidFill>
                  <a:ea typeface="+mn-ea"/>
                </a:endParaRPr>
              </a:p>
            </p:txBody>
          </p:sp>
          <p:sp>
            <p:nvSpPr>
              <p:cNvPr id="171" name="Freeform 222"/>
              <p:cNvSpPr>
                <a:spLocks/>
              </p:cNvSpPr>
              <p:nvPr/>
            </p:nvSpPr>
            <p:spPr bwMode="auto">
              <a:xfrm>
                <a:off x="6057107" y="3220308"/>
                <a:ext cx="674687" cy="577850"/>
              </a:xfrm>
              <a:custGeom>
                <a:avLst/>
                <a:gdLst>
                  <a:gd name="T0" fmla="*/ 147 w 357"/>
                  <a:gd name="T1" fmla="*/ 0 h 270"/>
                  <a:gd name="T2" fmla="*/ 137 w 357"/>
                  <a:gd name="T3" fmla="*/ 0 h 270"/>
                  <a:gd name="T4" fmla="*/ 95 w 357"/>
                  <a:gd name="T5" fmla="*/ 82 h 270"/>
                  <a:gd name="T6" fmla="*/ 71 w 357"/>
                  <a:gd name="T7" fmla="*/ 82 h 270"/>
                  <a:gd name="T8" fmla="*/ 0 w 357"/>
                  <a:gd name="T9" fmla="*/ 165 h 270"/>
                  <a:gd name="T10" fmla="*/ 31 w 357"/>
                  <a:gd name="T11" fmla="*/ 252 h 270"/>
                  <a:gd name="T12" fmla="*/ 141 w 357"/>
                  <a:gd name="T13" fmla="*/ 270 h 270"/>
                  <a:gd name="T14" fmla="*/ 170 w 357"/>
                  <a:gd name="T15" fmla="*/ 248 h 270"/>
                  <a:gd name="T16" fmla="*/ 202 w 357"/>
                  <a:gd name="T17" fmla="*/ 185 h 270"/>
                  <a:gd name="T18" fmla="*/ 210 w 357"/>
                  <a:gd name="T19" fmla="*/ 179 h 270"/>
                  <a:gd name="T20" fmla="*/ 357 w 357"/>
                  <a:gd name="T21" fmla="*/ 127 h 270"/>
                  <a:gd name="T22" fmla="*/ 347 w 357"/>
                  <a:gd name="T23" fmla="*/ 103 h 270"/>
                  <a:gd name="T24" fmla="*/ 290 w 357"/>
                  <a:gd name="T25" fmla="*/ 84 h 270"/>
                  <a:gd name="T26" fmla="*/ 208 w 357"/>
                  <a:gd name="T27" fmla="*/ 127 h 270"/>
                  <a:gd name="T28" fmla="*/ 208 w 357"/>
                  <a:gd name="T29" fmla="*/ 52 h 270"/>
                  <a:gd name="T30" fmla="*/ 147 w 357"/>
                  <a:gd name="T31" fmla="*/ 52 h 270"/>
                  <a:gd name="T32" fmla="*/ 147 w 357"/>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rgbClr val="929196"/>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72" name="Freeform 223"/>
              <p:cNvSpPr>
                <a:spLocks/>
              </p:cNvSpPr>
              <p:nvPr/>
            </p:nvSpPr>
            <p:spPr bwMode="auto">
              <a:xfrm>
                <a:off x="5838032" y="3483833"/>
                <a:ext cx="1081087" cy="436562"/>
              </a:xfrm>
              <a:custGeom>
                <a:avLst/>
                <a:gdLst>
                  <a:gd name="T0" fmla="*/ 0 w 571"/>
                  <a:gd name="T1" fmla="*/ 203 h 204"/>
                  <a:gd name="T2" fmla="*/ 18 w 571"/>
                  <a:gd name="T3" fmla="*/ 184 h 204"/>
                  <a:gd name="T4" fmla="*/ 146 w 571"/>
                  <a:gd name="T5" fmla="*/ 125 h 204"/>
                  <a:gd name="T6" fmla="*/ 257 w 571"/>
                  <a:gd name="T7" fmla="*/ 143 h 204"/>
                  <a:gd name="T8" fmla="*/ 287 w 571"/>
                  <a:gd name="T9" fmla="*/ 121 h 204"/>
                  <a:gd name="T10" fmla="*/ 322 w 571"/>
                  <a:gd name="T11" fmla="*/ 53 h 204"/>
                  <a:gd name="T12" fmla="*/ 473 w 571"/>
                  <a:gd name="T13" fmla="*/ 0 h 204"/>
                  <a:gd name="T14" fmla="*/ 499 w 571"/>
                  <a:gd name="T15" fmla="*/ 91 h 204"/>
                  <a:gd name="T16" fmla="*/ 571 w 571"/>
                  <a:gd name="T17" fmla="*/ 109 h 204"/>
                  <a:gd name="T18" fmla="*/ 535 w 571"/>
                  <a:gd name="T19" fmla="*/ 152 h 204"/>
                  <a:gd name="T20" fmla="*/ 559 w 571"/>
                  <a:gd name="T21" fmla="*/ 204 h 204"/>
                  <a:gd name="T22" fmla="*/ 0 w 571"/>
                  <a:gd name="T23" fmla="*/ 2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1" h="204">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close/>
                  </a:path>
                </a:pathLst>
              </a:custGeom>
              <a:solidFill>
                <a:srgbClr val="929196"/>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73" name="Freeform 224"/>
              <p:cNvSpPr>
                <a:spLocks/>
              </p:cNvSpPr>
              <p:nvPr/>
            </p:nvSpPr>
            <p:spPr bwMode="auto">
              <a:xfrm>
                <a:off x="5811044" y="3915633"/>
                <a:ext cx="1136650" cy="500062"/>
              </a:xfrm>
              <a:custGeom>
                <a:avLst/>
                <a:gdLst>
                  <a:gd name="T0" fmla="*/ 194 w 601"/>
                  <a:gd name="T1" fmla="*/ 0 h 234"/>
                  <a:gd name="T2" fmla="*/ 575 w 601"/>
                  <a:gd name="T3" fmla="*/ 0 h 234"/>
                  <a:gd name="T4" fmla="*/ 601 w 601"/>
                  <a:gd name="T5" fmla="*/ 72 h 234"/>
                  <a:gd name="T6" fmla="*/ 535 w 601"/>
                  <a:gd name="T7" fmla="*/ 143 h 234"/>
                  <a:gd name="T8" fmla="*/ 440 w 601"/>
                  <a:gd name="T9" fmla="*/ 173 h 234"/>
                  <a:gd name="T10" fmla="*/ 402 w 601"/>
                  <a:gd name="T11" fmla="*/ 234 h 234"/>
                  <a:gd name="T12" fmla="*/ 309 w 601"/>
                  <a:gd name="T13" fmla="*/ 133 h 234"/>
                  <a:gd name="T14" fmla="*/ 235 w 601"/>
                  <a:gd name="T15" fmla="*/ 133 h 234"/>
                  <a:gd name="T16" fmla="*/ 222 w 601"/>
                  <a:gd name="T17" fmla="*/ 113 h 234"/>
                  <a:gd name="T18" fmla="*/ 122 w 601"/>
                  <a:gd name="T19" fmla="*/ 113 h 234"/>
                  <a:gd name="T20" fmla="*/ 85 w 601"/>
                  <a:gd name="T21" fmla="*/ 147 h 234"/>
                  <a:gd name="T22" fmla="*/ 0 w 601"/>
                  <a:gd name="T23" fmla="*/ 147 h 234"/>
                  <a:gd name="T24" fmla="*/ 16 w 601"/>
                  <a:gd name="T25" fmla="*/ 104 h 234"/>
                  <a:gd name="T26" fmla="*/ 186 w 601"/>
                  <a:gd name="T27" fmla="*/ 34 h 234"/>
                  <a:gd name="T28" fmla="*/ 194 w 601"/>
                  <a:gd name="T2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1" h="234">
                    <a:moveTo>
                      <a:pt x="194" y="0"/>
                    </a:moveTo>
                    <a:lnTo>
                      <a:pt x="575" y="0"/>
                    </a:lnTo>
                    <a:lnTo>
                      <a:pt x="601" y="72"/>
                    </a:lnTo>
                    <a:lnTo>
                      <a:pt x="535" y="143"/>
                    </a:lnTo>
                    <a:lnTo>
                      <a:pt x="440" y="173"/>
                    </a:lnTo>
                    <a:lnTo>
                      <a:pt x="402" y="234"/>
                    </a:lnTo>
                    <a:lnTo>
                      <a:pt x="309" y="133"/>
                    </a:lnTo>
                    <a:lnTo>
                      <a:pt x="235" y="133"/>
                    </a:lnTo>
                    <a:lnTo>
                      <a:pt x="222" y="113"/>
                    </a:lnTo>
                    <a:lnTo>
                      <a:pt x="122" y="113"/>
                    </a:lnTo>
                    <a:lnTo>
                      <a:pt x="85" y="147"/>
                    </a:lnTo>
                    <a:lnTo>
                      <a:pt x="0" y="147"/>
                    </a:lnTo>
                    <a:lnTo>
                      <a:pt x="16" y="104"/>
                    </a:lnTo>
                    <a:lnTo>
                      <a:pt x="186" y="34"/>
                    </a:lnTo>
                    <a:lnTo>
                      <a:pt x="194" y="0"/>
                    </a:lnTo>
                    <a:close/>
                  </a:path>
                </a:pathLst>
              </a:custGeom>
              <a:solidFill>
                <a:srgbClr val="00477F"/>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77" name="Freeform 229"/>
              <p:cNvSpPr>
                <a:spLocks/>
              </p:cNvSpPr>
              <p:nvPr/>
            </p:nvSpPr>
            <p:spPr bwMode="auto">
              <a:xfrm>
                <a:off x="5279232" y="4215670"/>
                <a:ext cx="482600" cy="792163"/>
              </a:xfrm>
              <a:custGeom>
                <a:avLst/>
                <a:gdLst>
                  <a:gd name="T0" fmla="*/ 52 w 255"/>
                  <a:gd name="T1" fmla="*/ 0 h 371"/>
                  <a:gd name="T2" fmla="*/ 212 w 255"/>
                  <a:gd name="T3" fmla="*/ 0 h 371"/>
                  <a:gd name="T4" fmla="*/ 255 w 255"/>
                  <a:gd name="T5" fmla="*/ 227 h 371"/>
                  <a:gd name="T6" fmla="*/ 234 w 255"/>
                  <a:gd name="T7" fmla="*/ 257 h 371"/>
                  <a:gd name="T8" fmla="*/ 244 w 255"/>
                  <a:gd name="T9" fmla="*/ 310 h 371"/>
                  <a:gd name="T10" fmla="*/ 66 w 255"/>
                  <a:gd name="T11" fmla="*/ 310 h 371"/>
                  <a:gd name="T12" fmla="*/ 63 w 255"/>
                  <a:gd name="T13" fmla="*/ 362 h 371"/>
                  <a:gd name="T14" fmla="*/ 0 w 255"/>
                  <a:gd name="T15" fmla="*/ 371 h 371"/>
                  <a:gd name="T16" fmla="*/ 2 w 255"/>
                  <a:gd name="T17" fmla="*/ 267 h 371"/>
                  <a:gd name="T18" fmla="*/ 52 w 255"/>
                  <a:gd name="T19"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rgbClr val="00477F"/>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78" name="Freeform 230"/>
              <p:cNvSpPr>
                <a:spLocks/>
              </p:cNvSpPr>
              <p:nvPr/>
            </p:nvSpPr>
            <p:spPr bwMode="auto">
              <a:xfrm>
                <a:off x="5398294" y="4866545"/>
                <a:ext cx="1035050" cy="1022350"/>
              </a:xfrm>
              <a:custGeom>
                <a:avLst/>
                <a:gdLst>
                  <a:gd name="T0" fmla="*/ 2 w 547"/>
                  <a:gd name="T1" fmla="*/ 0 h 478"/>
                  <a:gd name="T2" fmla="*/ 182 w 547"/>
                  <a:gd name="T3" fmla="*/ 0 h 478"/>
                  <a:gd name="T4" fmla="*/ 206 w 547"/>
                  <a:gd name="T5" fmla="*/ 48 h 478"/>
                  <a:gd name="T6" fmla="*/ 424 w 547"/>
                  <a:gd name="T7" fmla="*/ 48 h 478"/>
                  <a:gd name="T8" fmla="*/ 430 w 547"/>
                  <a:gd name="T9" fmla="*/ 90 h 478"/>
                  <a:gd name="T10" fmla="*/ 507 w 547"/>
                  <a:gd name="T11" fmla="*/ 229 h 478"/>
                  <a:gd name="T12" fmla="*/ 537 w 547"/>
                  <a:gd name="T13" fmla="*/ 330 h 478"/>
                  <a:gd name="T14" fmla="*/ 547 w 547"/>
                  <a:gd name="T15" fmla="*/ 400 h 478"/>
                  <a:gd name="T16" fmla="*/ 471 w 547"/>
                  <a:gd name="T17" fmla="*/ 472 h 478"/>
                  <a:gd name="T18" fmla="*/ 408 w 547"/>
                  <a:gd name="T19" fmla="*/ 478 h 478"/>
                  <a:gd name="T20" fmla="*/ 390 w 547"/>
                  <a:gd name="T21" fmla="*/ 332 h 478"/>
                  <a:gd name="T22" fmla="*/ 370 w 547"/>
                  <a:gd name="T23" fmla="*/ 334 h 478"/>
                  <a:gd name="T24" fmla="*/ 308 w 547"/>
                  <a:gd name="T25" fmla="*/ 246 h 478"/>
                  <a:gd name="T26" fmla="*/ 322 w 547"/>
                  <a:gd name="T27" fmla="*/ 173 h 478"/>
                  <a:gd name="T28" fmla="*/ 252 w 547"/>
                  <a:gd name="T29" fmla="*/ 94 h 478"/>
                  <a:gd name="T30" fmla="*/ 160 w 547"/>
                  <a:gd name="T31" fmla="*/ 117 h 478"/>
                  <a:gd name="T32" fmla="*/ 89 w 547"/>
                  <a:gd name="T33" fmla="*/ 54 h 478"/>
                  <a:gd name="T34" fmla="*/ 0 w 547"/>
                  <a:gd name="T35" fmla="*/ 52 h 478"/>
                  <a:gd name="T36" fmla="*/ 2 w 547"/>
                  <a:gd name="T37"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rgbClr val="00477F"/>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82" name="Freeform 226"/>
              <p:cNvSpPr>
                <a:spLocks/>
              </p:cNvSpPr>
              <p:nvPr/>
            </p:nvSpPr>
            <p:spPr bwMode="auto">
              <a:xfrm>
                <a:off x="5952332" y="4142645"/>
                <a:ext cx="619125" cy="604838"/>
              </a:xfrm>
              <a:custGeom>
                <a:avLst/>
                <a:gdLst>
                  <a:gd name="T0" fmla="*/ 13 w 327"/>
                  <a:gd name="T1" fmla="*/ 34 h 283"/>
                  <a:gd name="T2" fmla="*/ 47 w 327"/>
                  <a:gd name="T3" fmla="*/ 0 h 283"/>
                  <a:gd name="T4" fmla="*/ 147 w 327"/>
                  <a:gd name="T5" fmla="*/ 0 h 283"/>
                  <a:gd name="T6" fmla="*/ 158 w 327"/>
                  <a:gd name="T7" fmla="*/ 20 h 283"/>
                  <a:gd name="T8" fmla="*/ 234 w 327"/>
                  <a:gd name="T9" fmla="*/ 20 h 283"/>
                  <a:gd name="T10" fmla="*/ 327 w 327"/>
                  <a:gd name="T11" fmla="*/ 121 h 283"/>
                  <a:gd name="T12" fmla="*/ 242 w 327"/>
                  <a:gd name="T13" fmla="*/ 210 h 283"/>
                  <a:gd name="T14" fmla="*/ 178 w 327"/>
                  <a:gd name="T15" fmla="*/ 232 h 283"/>
                  <a:gd name="T16" fmla="*/ 170 w 327"/>
                  <a:gd name="T17" fmla="*/ 283 h 283"/>
                  <a:gd name="T18" fmla="*/ 137 w 327"/>
                  <a:gd name="T19" fmla="*/ 224 h 283"/>
                  <a:gd name="T20" fmla="*/ 0 w 327"/>
                  <a:gd name="T21" fmla="*/ 62 h 283"/>
                  <a:gd name="T22" fmla="*/ 13 w 327"/>
                  <a:gd name="T23" fmla="*/ 3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rgbClr val="00477F"/>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83" name="Freeform 227"/>
              <p:cNvSpPr>
                <a:spLocks/>
              </p:cNvSpPr>
              <p:nvPr/>
            </p:nvSpPr>
            <p:spPr bwMode="auto">
              <a:xfrm>
                <a:off x="5676107" y="4215670"/>
                <a:ext cx="598487" cy="758825"/>
              </a:xfrm>
              <a:custGeom>
                <a:avLst/>
                <a:gdLst>
                  <a:gd name="T0" fmla="*/ 0 w 316"/>
                  <a:gd name="T1" fmla="*/ 0 h 355"/>
                  <a:gd name="T2" fmla="*/ 159 w 316"/>
                  <a:gd name="T3" fmla="*/ 0 h 355"/>
                  <a:gd name="T4" fmla="*/ 146 w 316"/>
                  <a:gd name="T5" fmla="*/ 28 h 355"/>
                  <a:gd name="T6" fmla="*/ 283 w 316"/>
                  <a:gd name="T7" fmla="*/ 190 h 355"/>
                  <a:gd name="T8" fmla="*/ 316 w 316"/>
                  <a:gd name="T9" fmla="*/ 249 h 355"/>
                  <a:gd name="T10" fmla="*/ 275 w 316"/>
                  <a:gd name="T11" fmla="*/ 355 h 355"/>
                  <a:gd name="T12" fmla="*/ 57 w 316"/>
                  <a:gd name="T13" fmla="*/ 355 h 355"/>
                  <a:gd name="T14" fmla="*/ 35 w 316"/>
                  <a:gd name="T15" fmla="*/ 311 h 355"/>
                  <a:gd name="T16" fmla="*/ 23 w 316"/>
                  <a:gd name="T17" fmla="*/ 255 h 355"/>
                  <a:gd name="T18" fmla="*/ 45 w 316"/>
                  <a:gd name="T19" fmla="*/ 224 h 355"/>
                  <a:gd name="T20" fmla="*/ 0 w 316"/>
                  <a:gd name="T21"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55">
                    <a:moveTo>
                      <a:pt x="0" y="0"/>
                    </a:moveTo>
                    <a:lnTo>
                      <a:pt x="159" y="0"/>
                    </a:lnTo>
                    <a:lnTo>
                      <a:pt x="146" y="28"/>
                    </a:lnTo>
                    <a:lnTo>
                      <a:pt x="283" y="190"/>
                    </a:lnTo>
                    <a:lnTo>
                      <a:pt x="316" y="249"/>
                    </a:lnTo>
                    <a:lnTo>
                      <a:pt x="275" y="355"/>
                    </a:lnTo>
                    <a:lnTo>
                      <a:pt x="57" y="355"/>
                    </a:lnTo>
                    <a:lnTo>
                      <a:pt x="35" y="311"/>
                    </a:lnTo>
                    <a:lnTo>
                      <a:pt x="23" y="255"/>
                    </a:lnTo>
                    <a:lnTo>
                      <a:pt x="45" y="224"/>
                    </a:lnTo>
                    <a:lnTo>
                      <a:pt x="0" y="0"/>
                    </a:lnTo>
                    <a:close/>
                  </a:path>
                </a:pathLst>
              </a:custGeom>
              <a:solidFill>
                <a:srgbClr val="00477F"/>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92" name="Freeform 200"/>
              <p:cNvSpPr>
                <a:spLocks/>
              </p:cNvSpPr>
              <p:nvPr/>
            </p:nvSpPr>
            <p:spPr bwMode="auto">
              <a:xfrm>
                <a:off x="5180807" y="3398108"/>
                <a:ext cx="930275" cy="568325"/>
              </a:xfrm>
              <a:custGeom>
                <a:avLst/>
                <a:gdLst>
                  <a:gd name="T0" fmla="*/ 0 w 492"/>
                  <a:gd name="T1" fmla="*/ 266 h 266"/>
                  <a:gd name="T2" fmla="*/ 28 w 492"/>
                  <a:gd name="T3" fmla="*/ 196 h 266"/>
                  <a:gd name="T4" fmla="*/ 93 w 492"/>
                  <a:gd name="T5" fmla="*/ 153 h 266"/>
                  <a:gd name="T6" fmla="*/ 228 w 492"/>
                  <a:gd name="T7" fmla="*/ 125 h 266"/>
                  <a:gd name="T8" fmla="*/ 310 w 492"/>
                  <a:gd name="T9" fmla="*/ 18 h 266"/>
                  <a:gd name="T10" fmla="*/ 310 w 492"/>
                  <a:gd name="T11" fmla="*/ 0 h 266"/>
                  <a:gd name="T12" fmla="*/ 401 w 492"/>
                  <a:gd name="T13" fmla="*/ 73 h 266"/>
                  <a:gd name="T14" fmla="*/ 438 w 492"/>
                  <a:gd name="T15" fmla="*/ 61 h 266"/>
                  <a:gd name="T16" fmla="*/ 460 w 492"/>
                  <a:gd name="T17" fmla="*/ 83 h 266"/>
                  <a:gd name="T18" fmla="*/ 492 w 492"/>
                  <a:gd name="T19" fmla="*/ 169 h 266"/>
                  <a:gd name="T20" fmla="*/ 366 w 492"/>
                  <a:gd name="T21" fmla="*/ 228 h 266"/>
                  <a:gd name="T22" fmla="*/ 348 w 492"/>
                  <a:gd name="T23" fmla="*/ 248 h 266"/>
                  <a:gd name="T24" fmla="*/ 103 w 492"/>
                  <a:gd name="T25" fmla="*/ 248 h 266"/>
                  <a:gd name="T26" fmla="*/ 103 w 492"/>
                  <a:gd name="T27" fmla="*/ 266 h 266"/>
                  <a:gd name="T28" fmla="*/ 0 w 492"/>
                  <a:gd name="T29"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2" h="266">
                    <a:moveTo>
                      <a:pt x="0" y="266"/>
                    </a:moveTo>
                    <a:lnTo>
                      <a:pt x="28" y="196"/>
                    </a:lnTo>
                    <a:lnTo>
                      <a:pt x="93" y="153"/>
                    </a:lnTo>
                    <a:lnTo>
                      <a:pt x="228" y="125"/>
                    </a:lnTo>
                    <a:lnTo>
                      <a:pt x="310" y="18"/>
                    </a:lnTo>
                    <a:lnTo>
                      <a:pt x="310" y="0"/>
                    </a:lnTo>
                    <a:lnTo>
                      <a:pt x="401" y="73"/>
                    </a:lnTo>
                    <a:lnTo>
                      <a:pt x="438" y="61"/>
                    </a:lnTo>
                    <a:lnTo>
                      <a:pt x="460" y="83"/>
                    </a:lnTo>
                    <a:lnTo>
                      <a:pt x="492" y="169"/>
                    </a:lnTo>
                    <a:lnTo>
                      <a:pt x="366" y="228"/>
                    </a:lnTo>
                    <a:lnTo>
                      <a:pt x="348" y="248"/>
                    </a:lnTo>
                    <a:lnTo>
                      <a:pt x="103" y="248"/>
                    </a:lnTo>
                    <a:lnTo>
                      <a:pt x="103" y="266"/>
                    </a:lnTo>
                    <a:lnTo>
                      <a:pt x="0" y="266"/>
                    </a:lnTo>
                    <a:close/>
                  </a:path>
                </a:pathLst>
              </a:custGeom>
              <a:solidFill>
                <a:srgbClr val="00477F"/>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93" name="Freeform 201"/>
              <p:cNvSpPr>
                <a:spLocks/>
              </p:cNvSpPr>
              <p:nvPr/>
            </p:nvSpPr>
            <p:spPr bwMode="auto">
              <a:xfrm>
                <a:off x="5101432" y="3902933"/>
                <a:ext cx="1089025" cy="314325"/>
              </a:xfrm>
              <a:custGeom>
                <a:avLst/>
                <a:gdLst>
                  <a:gd name="T0" fmla="*/ 51 w 575"/>
                  <a:gd name="T1" fmla="*/ 16 h 147"/>
                  <a:gd name="T2" fmla="*/ 151 w 575"/>
                  <a:gd name="T3" fmla="*/ 16 h 147"/>
                  <a:gd name="T4" fmla="*/ 151 w 575"/>
                  <a:gd name="T5" fmla="*/ 0 h 147"/>
                  <a:gd name="T6" fmla="*/ 575 w 575"/>
                  <a:gd name="T7" fmla="*/ 0 h 147"/>
                  <a:gd name="T8" fmla="*/ 567 w 575"/>
                  <a:gd name="T9" fmla="*/ 32 h 147"/>
                  <a:gd name="T10" fmla="*/ 397 w 575"/>
                  <a:gd name="T11" fmla="*/ 105 h 147"/>
                  <a:gd name="T12" fmla="*/ 381 w 575"/>
                  <a:gd name="T13" fmla="*/ 147 h 147"/>
                  <a:gd name="T14" fmla="*/ 0 w 575"/>
                  <a:gd name="T15" fmla="*/ 147 h 147"/>
                  <a:gd name="T16" fmla="*/ 51 w 575"/>
                  <a:gd name="T17" fmla="*/ 1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147">
                    <a:moveTo>
                      <a:pt x="51" y="16"/>
                    </a:moveTo>
                    <a:lnTo>
                      <a:pt x="151" y="16"/>
                    </a:lnTo>
                    <a:lnTo>
                      <a:pt x="151" y="0"/>
                    </a:lnTo>
                    <a:lnTo>
                      <a:pt x="575" y="0"/>
                    </a:lnTo>
                    <a:lnTo>
                      <a:pt x="567" y="32"/>
                    </a:lnTo>
                    <a:lnTo>
                      <a:pt x="397" y="105"/>
                    </a:lnTo>
                    <a:lnTo>
                      <a:pt x="381" y="147"/>
                    </a:lnTo>
                    <a:lnTo>
                      <a:pt x="0" y="147"/>
                    </a:lnTo>
                    <a:lnTo>
                      <a:pt x="51" y="16"/>
                    </a:lnTo>
                    <a:close/>
                  </a:path>
                </a:pathLst>
              </a:custGeom>
              <a:solidFill>
                <a:srgbClr val="00477F"/>
              </a:solidFill>
              <a:ln w="12700">
                <a:solidFill>
                  <a:schemeClr val="bg1">
                    <a:lumMod val="50000"/>
                  </a:schemeClr>
                </a:solidFill>
                <a:prstDash val="solid"/>
                <a:round/>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94" name="Freeform 202"/>
              <p:cNvSpPr>
                <a:spLocks/>
              </p:cNvSpPr>
              <p:nvPr/>
            </p:nvSpPr>
            <p:spPr bwMode="auto">
              <a:xfrm>
                <a:off x="6868319" y="3285395"/>
                <a:ext cx="146050" cy="285750"/>
              </a:xfrm>
              <a:custGeom>
                <a:avLst/>
                <a:gdLst>
                  <a:gd name="T0" fmla="*/ 66 w 77"/>
                  <a:gd name="T1" fmla="*/ 0 h 134"/>
                  <a:gd name="T2" fmla="*/ 0 w 77"/>
                  <a:gd name="T3" fmla="*/ 0 h 134"/>
                  <a:gd name="T4" fmla="*/ 0 w 77"/>
                  <a:gd name="T5" fmla="*/ 134 h 134"/>
                  <a:gd name="T6" fmla="*/ 64 w 77"/>
                  <a:gd name="T7" fmla="*/ 134 h 134"/>
                  <a:gd name="T8" fmla="*/ 77 w 77"/>
                  <a:gd name="T9" fmla="*/ 113 h 134"/>
                  <a:gd name="T10" fmla="*/ 44 w 77"/>
                  <a:gd name="T11" fmla="*/ 71 h 134"/>
                  <a:gd name="T12" fmla="*/ 45 w 77"/>
                  <a:gd name="T13" fmla="*/ 34 h 134"/>
                  <a:gd name="T14" fmla="*/ 66 w 77"/>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34">
                    <a:moveTo>
                      <a:pt x="66" y="0"/>
                    </a:moveTo>
                    <a:lnTo>
                      <a:pt x="0" y="0"/>
                    </a:lnTo>
                    <a:lnTo>
                      <a:pt x="0" y="134"/>
                    </a:lnTo>
                    <a:lnTo>
                      <a:pt x="64" y="134"/>
                    </a:lnTo>
                    <a:lnTo>
                      <a:pt x="77" y="113"/>
                    </a:lnTo>
                    <a:lnTo>
                      <a:pt x="44" y="71"/>
                    </a:lnTo>
                    <a:lnTo>
                      <a:pt x="45" y="34"/>
                    </a:lnTo>
                    <a:lnTo>
                      <a:pt x="66" y="0"/>
                    </a:lnTo>
                    <a:close/>
                  </a:path>
                </a:pathLst>
              </a:custGeom>
              <a:solidFill>
                <a:srgbClr val="929196"/>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89" name="Freeform 220" descr="Large confetti"/>
              <p:cNvSpPr>
                <a:spLocks/>
              </p:cNvSpPr>
              <p:nvPr/>
            </p:nvSpPr>
            <p:spPr bwMode="auto">
              <a:xfrm>
                <a:off x="6449219" y="3323495"/>
                <a:ext cx="542925" cy="395288"/>
              </a:xfrm>
              <a:custGeom>
                <a:avLst/>
                <a:gdLst>
                  <a:gd name="T0" fmla="*/ 0 w 287"/>
                  <a:gd name="T1" fmla="*/ 0 h 185"/>
                  <a:gd name="T2" fmla="*/ 223 w 287"/>
                  <a:gd name="T3" fmla="*/ 0 h 185"/>
                  <a:gd name="T4" fmla="*/ 223 w 287"/>
                  <a:gd name="T5" fmla="*/ 115 h 185"/>
                  <a:gd name="T6" fmla="*/ 287 w 287"/>
                  <a:gd name="T7" fmla="*/ 115 h 185"/>
                  <a:gd name="T8" fmla="*/ 251 w 287"/>
                  <a:gd name="T9" fmla="*/ 185 h 185"/>
                  <a:gd name="T10" fmla="*/ 175 w 287"/>
                  <a:gd name="T11" fmla="*/ 165 h 185"/>
                  <a:gd name="T12" fmla="*/ 150 w 287"/>
                  <a:gd name="T13" fmla="*/ 73 h 185"/>
                  <a:gd name="T14" fmla="*/ 141 w 287"/>
                  <a:gd name="T15" fmla="*/ 51 h 185"/>
                  <a:gd name="T16" fmla="*/ 86 w 287"/>
                  <a:gd name="T17" fmla="*/ 34 h 185"/>
                  <a:gd name="T18" fmla="*/ 0 w 287"/>
                  <a:gd name="T19" fmla="*/ 75 h 185"/>
                  <a:gd name="T20" fmla="*/ 0 w 287"/>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rgbClr val="929196"/>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81" name="Text Box 271"/>
              <p:cNvSpPr txBox="1">
                <a:spLocks noChangeArrowheads="1"/>
              </p:cNvSpPr>
              <p:nvPr/>
            </p:nvSpPr>
            <p:spPr bwMode="auto">
              <a:xfrm>
                <a:off x="5191919" y="3970215"/>
                <a:ext cx="1379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a:solidFill>
                      <a:srgbClr val="FFFFFF"/>
                    </a:solidFill>
                    <a:ea typeface="+mn-ea"/>
                  </a:rPr>
                  <a:t>Southeast </a:t>
                </a:r>
                <a:r>
                  <a:rPr lang="en-US" altLang="en-US" sz="1400" b="1" kern="0" dirty="0" smtClean="0">
                    <a:solidFill>
                      <a:srgbClr val="FFFFFF"/>
                    </a:solidFill>
                    <a:ea typeface="+mn-ea"/>
                  </a:rPr>
                  <a:t>ATTC (4)</a:t>
                </a:r>
                <a:endParaRPr lang="en-US" altLang="en-US" sz="1400" b="1" kern="0" dirty="0">
                  <a:solidFill>
                    <a:srgbClr val="FFFFFF"/>
                  </a:solidFill>
                  <a:ea typeface="+mn-ea"/>
                </a:endParaRPr>
              </a:p>
            </p:txBody>
          </p:sp>
          <p:sp>
            <p:nvSpPr>
              <p:cNvPr id="190" name="Text Box 272"/>
              <p:cNvSpPr txBox="1">
                <a:spLocks noChangeArrowheads="1"/>
              </p:cNvSpPr>
              <p:nvPr/>
            </p:nvSpPr>
            <p:spPr bwMode="auto">
              <a:xfrm>
                <a:off x="6019800" y="3192313"/>
                <a:ext cx="10525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a:solidFill>
                      <a:srgbClr val="003366"/>
                    </a:solidFill>
                    <a:ea typeface="+mn-ea"/>
                  </a:rPr>
                  <a:t>Central East</a:t>
                </a:r>
                <a:br>
                  <a:rPr lang="en-US" altLang="en-US" sz="1400" b="1" kern="0" dirty="0">
                    <a:solidFill>
                      <a:srgbClr val="003366"/>
                    </a:solidFill>
                    <a:ea typeface="+mn-ea"/>
                  </a:rPr>
                </a:br>
                <a:r>
                  <a:rPr lang="en-US" altLang="en-US" sz="1400" b="1" kern="0" dirty="0" smtClean="0">
                    <a:solidFill>
                      <a:srgbClr val="003366"/>
                    </a:solidFill>
                    <a:ea typeface="+mn-ea"/>
                  </a:rPr>
                  <a:t>ATTC (3)</a:t>
                </a:r>
                <a:endParaRPr lang="en-US" altLang="en-US" sz="1400" b="1" kern="0" dirty="0">
                  <a:solidFill>
                    <a:srgbClr val="003366"/>
                  </a:solidFill>
                  <a:ea typeface="+mn-ea"/>
                </a:endParaRPr>
              </a:p>
            </p:txBody>
          </p:sp>
          <p:sp>
            <p:nvSpPr>
              <p:cNvPr id="200" name="Freeform 236"/>
              <p:cNvSpPr>
                <a:spLocks/>
              </p:cNvSpPr>
              <p:nvPr/>
            </p:nvSpPr>
            <p:spPr bwMode="auto">
              <a:xfrm>
                <a:off x="1858169" y="1589945"/>
                <a:ext cx="1514475" cy="882650"/>
              </a:xfrm>
              <a:custGeom>
                <a:avLst/>
                <a:gdLst>
                  <a:gd name="T0" fmla="*/ 2 w 800"/>
                  <a:gd name="T1" fmla="*/ 0 h 413"/>
                  <a:gd name="T2" fmla="*/ 800 w 800"/>
                  <a:gd name="T3" fmla="*/ 0 h 413"/>
                  <a:gd name="T4" fmla="*/ 800 w 800"/>
                  <a:gd name="T5" fmla="*/ 358 h 413"/>
                  <a:gd name="T6" fmla="*/ 329 w 800"/>
                  <a:gd name="T7" fmla="*/ 358 h 413"/>
                  <a:gd name="T8" fmla="*/ 329 w 800"/>
                  <a:gd name="T9" fmla="*/ 380 h 413"/>
                  <a:gd name="T10" fmla="*/ 216 w 800"/>
                  <a:gd name="T11" fmla="*/ 413 h 413"/>
                  <a:gd name="T12" fmla="*/ 149 w 800"/>
                  <a:gd name="T13" fmla="*/ 298 h 413"/>
                  <a:gd name="T14" fmla="*/ 109 w 800"/>
                  <a:gd name="T15" fmla="*/ 314 h 413"/>
                  <a:gd name="T16" fmla="*/ 99 w 800"/>
                  <a:gd name="T17" fmla="*/ 292 h 413"/>
                  <a:gd name="T18" fmla="*/ 123 w 800"/>
                  <a:gd name="T19" fmla="*/ 231 h 413"/>
                  <a:gd name="T20" fmla="*/ 0 w 800"/>
                  <a:gd name="T21" fmla="*/ 104 h 413"/>
                  <a:gd name="T22" fmla="*/ 2 w 800"/>
                  <a:gd name="T23"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0" h="413">
                    <a:moveTo>
                      <a:pt x="2" y="0"/>
                    </a:moveTo>
                    <a:lnTo>
                      <a:pt x="800" y="0"/>
                    </a:lnTo>
                    <a:lnTo>
                      <a:pt x="800" y="358"/>
                    </a:lnTo>
                    <a:lnTo>
                      <a:pt x="329" y="358"/>
                    </a:lnTo>
                    <a:lnTo>
                      <a:pt x="329" y="380"/>
                    </a:lnTo>
                    <a:lnTo>
                      <a:pt x="216" y="413"/>
                    </a:lnTo>
                    <a:lnTo>
                      <a:pt x="149" y="298"/>
                    </a:lnTo>
                    <a:lnTo>
                      <a:pt x="109" y="314"/>
                    </a:lnTo>
                    <a:lnTo>
                      <a:pt x="99" y="292"/>
                    </a:lnTo>
                    <a:lnTo>
                      <a:pt x="123" y="231"/>
                    </a:lnTo>
                    <a:lnTo>
                      <a:pt x="0" y="104"/>
                    </a:lnTo>
                    <a:lnTo>
                      <a:pt x="2" y="0"/>
                    </a:lnTo>
                    <a:close/>
                  </a:path>
                </a:pathLst>
              </a:custGeom>
              <a:solidFill>
                <a:srgbClr val="D3D3D5"/>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01" name="Rectangle 237"/>
              <p:cNvSpPr>
                <a:spLocks noChangeArrowheads="1"/>
              </p:cNvSpPr>
              <p:nvPr/>
            </p:nvSpPr>
            <p:spPr bwMode="auto">
              <a:xfrm>
                <a:off x="2488407" y="2350358"/>
                <a:ext cx="876300" cy="731837"/>
              </a:xfrm>
              <a:prstGeom prst="rect">
                <a:avLst/>
              </a:prstGeom>
              <a:solidFill>
                <a:srgbClr val="D3D3D5"/>
              </a:solidFill>
              <a:ln w="12700">
                <a:solidFill>
                  <a:schemeClr val="bg1">
                    <a:lumMod val="50000"/>
                  </a:schemeClr>
                </a:solidFill>
                <a:miter lim="800000"/>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02" name="Freeform 238"/>
              <p:cNvSpPr>
                <a:spLocks/>
              </p:cNvSpPr>
              <p:nvPr/>
            </p:nvSpPr>
            <p:spPr bwMode="auto">
              <a:xfrm>
                <a:off x="2137569" y="2890108"/>
                <a:ext cx="627063" cy="911225"/>
              </a:xfrm>
              <a:custGeom>
                <a:avLst/>
                <a:gdLst>
                  <a:gd name="T0" fmla="*/ 195 w 332"/>
                  <a:gd name="T1" fmla="*/ 81 h 426"/>
                  <a:gd name="T2" fmla="*/ 332 w 332"/>
                  <a:gd name="T3" fmla="*/ 81 h 426"/>
                  <a:gd name="T4" fmla="*/ 332 w 332"/>
                  <a:gd name="T5" fmla="*/ 426 h 426"/>
                  <a:gd name="T6" fmla="*/ 0 w 332"/>
                  <a:gd name="T7" fmla="*/ 426 h 426"/>
                  <a:gd name="T8" fmla="*/ 0 w 332"/>
                  <a:gd name="T9" fmla="*/ 0 h 426"/>
                  <a:gd name="T10" fmla="*/ 195 w 332"/>
                  <a:gd name="T11" fmla="*/ 0 h 426"/>
                  <a:gd name="T12" fmla="*/ 195 w 332"/>
                  <a:gd name="T13" fmla="*/ 81 h 426"/>
                </a:gdLst>
                <a:ahLst/>
                <a:cxnLst>
                  <a:cxn ang="0">
                    <a:pos x="T0" y="T1"/>
                  </a:cxn>
                  <a:cxn ang="0">
                    <a:pos x="T2" y="T3"/>
                  </a:cxn>
                  <a:cxn ang="0">
                    <a:pos x="T4" y="T5"/>
                  </a:cxn>
                  <a:cxn ang="0">
                    <a:pos x="T6" y="T7"/>
                  </a:cxn>
                  <a:cxn ang="0">
                    <a:pos x="T8" y="T9"/>
                  </a:cxn>
                  <a:cxn ang="0">
                    <a:pos x="T10" y="T11"/>
                  </a:cxn>
                  <a:cxn ang="0">
                    <a:pos x="T12" y="T13"/>
                  </a:cxn>
                </a:cxnLst>
                <a:rect l="0" t="0" r="r" b="b"/>
                <a:pathLst>
                  <a:path w="332" h="426">
                    <a:moveTo>
                      <a:pt x="195" y="81"/>
                    </a:moveTo>
                    <a:lnTo>
                      <a:pt x="332" y="81"/>
                    </a:lnTo>
                    <a:lnTo>
                      <a:pt x="332" y="426"/>
                    </a:lnTo>
                    <a:lnTo>
                      <a:pt x="0" y="426"/>
                    </a:lnTo>
                    <a:lnTo>
                      <a:pt x="0" y="0"/>
                    </a:lnTo>
                    <a:lnTo>
                      <a:pt x="195" y="0"/>
                    </a:lnTo>
                    <a:lnTo>
                      <a:pt x="195" y="81"/>
                    </a:lnTo>
                    <a:close/>
                  </a:path>
                </a:pathLst>
              </a:custGeom>
              <a:solidFill>
                <a:srgbClr val="D3D3D5"/>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03" name="Freeform 239"/>
              <p:cNvSpPr>
                <a:spLocks/>
              </p:cNvSpPr>
              <p:nvPr/>
            </p:nvSpPr>
            <p:spPr bwMode="auto">
              <a:xfrm>
                <a:off x="1404144" y="2890108"/>
                <a:ext cx="730250" cy="1331912"/>
              </a:xfrm>
              <a:custGeom>
                <a:avLst/>
                <a:gdLst>
                  <a:gd name="T0" fmla="*/ 0 w 386"/>
                  <a:gd name="T1" fmla="*/ 0 h 623"/>
                  <a:gd name="T2" fmla="*/ 386 w 386"/>
                  <a:gd name="T3" fmla="*/ 0 h 623"/>
                  <a:gd name="T4" fmla="*/ 386 w 386"/>
                  <a:gd name="T5" fmla="*/ 424 h 623"/>
                  <a:gd name="T6" fmla="*/ 386 w 386"/>
                  <a:gd name="T7" fmla="*/ 519 h 623"/>
                  <a:gd name="T8" fmla="*/ 343 w 386"/>
                  <a:gd name="T9" fmla="*/ 509 h 623"/>
                  <a:gd name="T10" fmla="*/ 363 w 386"/>
                  <a:gd name="T11" fmla="*/ 623 h 623"/>
                  <a:gd name="T12" fmla="*/ 0 w 386"/>
                  <a:gd name="T13" fmla="*/ 263 h 623"/>
                  <a:gd name="T14" fmla="*/ 0 w 386"/>
                  <a:gd name="T15" fmla="*/ 0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623">
                    <a:moveTo>
                      <a:pt x="0" y="0"/>
                    </a:moveTo>
                    <a:lnTo>
                      <a:pt x="386" y="0"/>
                    </a:lnTo>
                    <a:lnTo>
                      <a:pt x="386" y="424"/>
                    </a:lnTo>
                    <a:lnTo>
                      <a:pt x="386" y="519"/>
                    </a:lnTo>
                    <a:lnTo>
                      <a:pt x="343" y="509"/>
                    </a:lnTo>
                    <a:lnTo>
                      <a:pt x="363" y="623"/>
                    </a:lnTo>
                    <a:lnTo>
                      <a:pt x="0" y="263"/>
                    </a:lnTo>
                    <a:lnTo>
                      <a:pt x="0" y="0"/>
                    </a:lnTo>
                    <a:close/>
                  </a:path>
                </a:pathLst>
              </a:custGeom>
              <a:solidFill>
                <a:srgbClr val="93A444"/>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197" name="Rectangle 187" descr="Large checker board"/>
              <p:cNvSpPr>
                <a:spLocks noChangeArrowheads="1"/>
              </p:cNvSpPr>
              <p:nvPr/>
            </p:nvSpPr>
            <p:spPr bwMode="auto">
              <a:xfrm>
                <a:off x="2772569" y="3082195"/>
                <a:ext cx="846138" cy="708025"/>
              </a:xfrm>
              <a:prstGeom prst="rect">
                <a:avLst/>
              </a:prstGeom>
              <a:solidFill>
                <a:srgbClr val="D3D3D5"/>
              </a:solidFill>
              <a:ln w="12700">
                <a:solidFill>
                  <a:schemeClr val="bg1">
                    <a:lumMod val="50000"/>
                  </a:schemeClr>
                </a:solidFill>
                <a:miter lim="800000"/>
                <a:headEnd/>
                <a:tailEnd/>
              </a:ln>
              <a:effectLst/>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09" name="Freeform 255"/>
              <p:cNvSpPr>
                <a:spLocks/>
              </p:cNvSpPr>
              <p:nvPr/>
            </p:nvSpPr>
            <p:spPr bwMode="auto">
              <a:xfrm>
                <a:off x="843757" y="1545495"/>
                <a:ext cx="906462" cy="636588"/>
              </a:xfrm>
              <a:custGeom>
                <a:avLst/>
                <a:gdLst>
                  <a:gd name="T0" fmla="*/ 107 w 479"/>
                  <a:gd name="T1" fmla="*/ 0 h 298"/>
                  <a:gd name="T2" fmla="*/ 125 w 479"/>
                  <a:gd name="T3" fmla="*/ 88 h 298"/>
                  <a:gd name="T4" fmla="*/ 115 w 479"/>
                  <a:gd name="T5" fmla="*/ 108 h 298"/>
                  <a:gd name="T6" fmla="*/ 0 w 479"/>
                  <a:gd name="T7" fmla="*/ 90 h 298"/>
                  <a:gd name="T8" fmla="*/ 36 w 479"/>
                  <a:gd name="T9" fmla="*/ 247 h 298"/>
                  <a:gd name="T10" fmla="*/ 90 w 479"/>
                  <a:gd name="T11" fmla="*/ 251 h 298"/>
                  <a:gd name="T12" fmla="*/ 101 w 479"/>
                  <a:gd name="T13" fmla="*/ 298 h 298"/>
                  <a:gd name="T14" fmla="*/ 320 w 479"/>
                  <a:gd name="T15" fmla="*/ 255 h 298"/>
                  <a:gd name="T16" fmla="*/ 479 w 479"/>
                  <a:gd name="T17" fmla="*/ 255 h 298"/>
                  <a:gd name="T18" fmla="*/ 479 w 479"/>
                  <a:gd name="T19" fmla="*/ 2 h 298"/>
                  <a:gd name="T20" fmla="*/ 107 w 479"/>
                  <a:gd name="T2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298">
                    <a:moveTo>
                      <a:pt x="107" y="0"/>
                    </a:moveTo>
                    <a:lnTo>
                      <a:pt x="125" y="88"/>
                    </a:lnTo>
                    <a:lnTo>
                      <a:pt x="115" y="108"/>
                    </a:lnTo>
                    <a:lnTo>
                      <a:pt x="0" y="90"/>
                    </a:lnTo>
                    <a:lnTo>
                      <a:pt x="36" y="247"/>
                    </a:lnTo>
                    <a:lnTo>
                      <a:pt x="90" y="251"/>
                    </a:lnTo>
                    <a:lnTo>
                      <a:pt x="101" y="298"/>
                    </a:lnTo>
                    <a:lnTo>
                      <a:pt x="320" y="255"/>
                    </a:lnTo>
                    <a:lnTo>
                      <a:pt x="479" y="255"/>
                    </a:lnTo>
                    <a:lnTo>
                      <a:pt x="479" y="2"/>
                    </a:lnTo>
                    <a:lnTo>
                      <a:pt x="107" y="0"/>
                    </a:lnTo>
                    <a:close/>
                  </a:path>
                </a:pathLst>
              </a:custGeom>
              <a:solidFill>
                <a:srgbClr val="79440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10" name="Freeform 256"/>
              <p:cNvSpPr>
                <a:spLocks/>
              </p:cNvSpPr>
              <p:nvPr/>
            </p:nvSpPr>
            <p:spPr bwMode="auto">
              <a:xfrm>
                <a:off x="835819" y="2074133"/>
                <a:ext cx="947738" cy="814387"/>
              </a:xfrm>
              <a:custGeom>
                <a:avLst/>
                <a:gdLst>
                  <a:gd name="T0" fmla="*/ 32 w 501"/>
                  <a:gd name="T1" fmla="*/ 0 h 381"/>
                  <a:gd name="T2" fmla="*/ 88 w 501"/>
                  <a:gd name="T3" fmla="*/ 2 h 381"/>
                  <a:gd name="T4" fmla="*/ 101 w 501"/>
                  <a:gd name="T5" fmla="*/ 51 h 381"/>
                  <a:gd name="T6" fmla="*/ 314 w 501"/>
                  <a:gd name="T7" fmla="*/ 8 h 381"/>
                  <a:gd name="T8" fmla="*/ 477 w 501"/>
                  <a:gd name="T9" fmla="*/ 8 h 381"/>
                  <a:gd name="T10" fmla="*/ 501 w 501"/>
                  <a:gd name="T11" fmla="*/ 47 h 381"/>
                  <a:gd name="T12" fmla="*/ 467 w 501"/>
                  <a:gd name="T13" fmla="*/ 190 h 381"/>
                  <a:gd name="T14" fmla="*/ 489 w 501"/>
                  <a:gd name="T15" fmla="*/ 196 h 381"/>
                  <a:gd name="T16" fmla="*/ 489 w 501"/>
                  <a:gd name="T17" fmla="*/ 381 h 381"/>
                  <a:gd name="T18" fmla="*/ 14 w 501"/>
                  <a:gd name="T19" fmla="*/ 381 h 381"/>
                  <a:gd name="T20" fmla="*/ 0 w 501"/>
                  <a:gd name="T21" fmla="*/ 299 h 381"/>
                  <a:gd name="T22" fmla="*/ 32 w 501"/>
                  <a:gd name="T2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381">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close/>
                  </a:path>
                </a:pathLst>
              </a:custGeom>
              <a:solidFill>
                <a:srgbClr val="79440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11" name="Freeform 257"/>
              <p:cNvSpPr>
                <a:spLocks/>
              </p:cNvSpPr>
              <p:nvPr/>
            </p:nvSpPr>
            <p:spPr bwMode="auto">
              <a:xfrm>
                <a:off x="1715294" y="1545495"/>
                <a:ext cx="776288" cy="1343025"/>
              </a:xfrm>
              <a:custGeom>
                <a:avLst/>
                <a:gdLst>
                  <a:gd name="T0" fmla="*/ 12 w 410"/>
                  <a:gd name="T1" fmla="*/ 0 h 628"/>
                  <a:gd name="T2" fmla="*/ 84 w 410"/>
                  <a:gd name="T3" fmla="*/ 0 h 628"/>
                  <a:gd name="T4" fmla="*/ 84 w 410"/>
                  <a:gd name="T5" fmla="*/ 104 h 628"/>
                  <a:gd name="T6" fmla="*/ 205 w 410"/>
                  <a:gd name="T7" fmla="*/ 233 h 628"/>
                  <a:gd name="T8" fmla="*/ 180 w 410"/>
                  <a:gd name="T9" fmla="*/ 290 h 628"/>
                  <a:gd name="T10" fmla="*/ 190 w 410"/>
                  <a:gd name="T11" fmla="*/ 316 h 628"/>
                  <a:gd name="T12" fmla="*/ 235 w 410"/>
                  <a:gd name="T13" fmla="*/ 300 h 628"/>
                  <a:gd name="T14" fmla="*/ 299 w 410"/>
                  <a:gd name="T15" fmla="*/ 413 h 628"/>
                  <a:gd name="T16" fmla="*/ 410 w 410"/>
                  <a:gd name="T17" fmla="*/ 380 h 628"/>
                  <a:gd name="T18" fmla="*/ 410 w 410"/>
                  <a:gd name="T19" fmla="*/ 628 h 628"/>
                  <a:gd name="T20" fmla="*/ 211 w 410"/>
                  <a:gd name="T21" fmla="*/ 628 h 628"/>
                  <a:gd name="T22" fmla="*/ 24 w 410"/>
                  <a:gd name="T23" fmla="*/ 628 h 628"/>
                  <a:gd name="T24" fmla="*/ 24 w 410"/>
                  <a:gd name="T25" fmla="*/ 443 h 628"/>
                  <a:gd name="T26" fmla="*/ 0 w 410"/>
                  <a:gd name="T27" fmla="*/ 439 h 628"/>
                  <a:gd name="T28" fmla="*/ 36 w 410"/>
                  <a:gd name="T29" fmla="*/ 296 h 628"/>
                  <a:gd name="T30" fmla="*/ 12 w 410"/>
                  <a:gd name="T31" fmla="*/ 253 h 628"/>
                  <a:gd name="T32" fmla="*/ 12 w 410"/>
                  <a:gd name="T33"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628">
                    <a:moveTo>
                      <a:pt x="12" y="0"/>
                    </a:moveTo>
                    <a:lnTo>
                      <a:pt x="84" y="0"/>
                    </a:lnTo>
                    <a:lnTo>
                      <a:pt x="84" y="104"/>
                    </a:lnTo>
                    <a:lnTo>
                      <a:pt x="205" y="233"/>
                    </a:lnTo>
                    <a:lnTo>
                      <a:pt x="180" y="290"/>
                    </a:lnTo>
                    <a:lnTo>
                      <a:pt x="190" y="316"/>
                    </a:lnTo>
                    <a:lnTo>
                      <a:pt x="235" y="300"/>
                    </a:lnTo>
                    <a:lnTo>
                      <a:pt x="299" y="413"/>
                    </a:lnTo>
                    <a:lnTo>
                      <a:pt x="410" y="380"/>
                    </a:lnTo>
                    <a:lnTo>
                      <a:pt x="410" y="628"/>
                    </a:lnTo>
                    <a:lnTo>
                      <a:pt x="211" y="628"/>
                    </a:lnTo>
                    <a:lnTo>
                      <a:pt x="24" y="628"/>
                    </a:lnTo>
                    <a:lnTo>
                      <a:pt x="24" y="443"/>
                    </a:lnTo>
                    <a:lnTo>
                      <a:pt x="0" y="439"/>
                    </a:lnTo>
                    <a:lnTo>
                      <a:pt x="36" y="296"/>
                    </a:lnTo>
                    <a:lnTo>
                      <a:pt x="12" y="253"/>
                    </a:lnTo>
                    <a:lnTo>
                      <a:pt x="12" y="0"/>
                    </a:lnTo>
                    <a:close/>
                  </a:path>
                </a:pathLst>
              </a:custGeom>
              <a:solidFill>
                <a:srgbClr val="79440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12" name="Freeform 258"/>
              <p:cNvSpPr>
                <a:spLocks/>
              </p:cNvSpPr>
              <p:nvPr/>
            </p:nvSpPr>
            <p:spPr bwMode="auto">
              <a:xfrm>
                <a:off x="262732" y="415195"/>
                <a:ext cx="1035050" cy="1079500"/>
              </a:xfrm>
              <a:custGeom>
                <a:avLst/>
                <a:gdLst>
                  <a:gd name="T0" fmla="*/ 158 w 990"/>
                  <a:gd name="T1" fmla="*/ 144 h 968"/>
                  <a:gd name="T2" fmla="*/ 357 w 990"/>
                  <a:gd name="T3" fmla="*/ 0 h 968"/>
                  <a:gd name="T4" fmla="*/ 452 w 990"/>
                  <a:gd name="T5" fmla="*/ 25 h 968"/>
                  <a:gd name="T6" fmla="*/ 498 w 990"/>
                  <a:gd name="T7" fmla="*/ 71 h 968"/>
                  <a:gd name="T8" fmla="*/ 685 w 990"/>
                  <a:gd name="T9" fmla="*/ 89 h 968"/>
                  <a:gd name="T10" fmla="*/ 691 w 990"/>
                  <a:gd name="T11" fmla="*/ 569 h 968"/>
                  <a:gd name="T12" fmla="*/ 752 w 990"/>
                  <a:gd name="T13" fmla="*/ 583 h 968"/>
                  <a:gd name="T14" fmla="*/ 780 w 990"/>
                  <a:gd name="T15" fmla="*/ 641 h 968"/>
                  <a:gd name="T16" fmla="*/ 823 w 990"/>
                  <a:gd name="T17" fmla="*/ 621 h 968"/>
                  <a:gd name="T18" fmla="*/ 913 w 990"/>
                  <a:gd name="T19" fmla="*/ 751 h 968"/>
                  <a:gd name="T20" fmla="*/ 990 w 990"/>
                  <a:gd name="T21" fmla="*/ 811 h 968"/>
                  <a:gd name="T22" fmla="*/ 987 w 990"/>
                  <a:gd name="T23" fmla="*/ 863 h 968"/>
                  <a:gd name="T24" fmla="*/ 890 w 990"/>
                  <a:gd name="T25" fmla="*/ 869 h 968"/>
                  <a:gd name="T26" fmla="*/ 847 w 990"/>
                  <a:gd name="T27" fmla="*/ 710 h 968"/>
                  <a:gd name="T28" fmla="*/ 538 w 990"/>
                  <a:gd name="T29" fmla="*/ 554 h 968"/>
                  <a:gd name="T30" fmla="*/ 547 w 990"/>
                  <a:gd name="T31" fmla="*/ 603 h 968"/>
                  <a:gd name="T32" fmla="*/ 477 w 990"/>
                  <a:gd name="T33" fmla="*/ 667 h 968"/>
                  <a:gd name="T34" fmla="*/ 466 w 990"/>
                  <a:gd name="T35" fmla="*/ 643 h 968"/>
                  <a:gd name="T36" fmla="*/ 446 w 990"/>
                  <a:gd name="T37" fmla="*/ 643 h 968"/>
                  <a:gd name="T38" fmla="*/ 391 w 990"/>
                  <a:gd name="T39" fmla="*/ 776 h 968"/>
                  <a:gd name="T40" fmla="*/ 219 w 990"/>
                  <a:gd name="T41" fmla="*/ 906 h 968"/>
                  <a:gd name="T42" fmla="*/ 48 w 990"/>
                  <a:gd name="T43" fmla="*/ 968 h 968"/>
                  <a:gd name="T44" fmla="*/ 0 w 990"/>
                  <a:gd name="T45" fmla="*/ 960 h 968"/>
                  <a:gd name="T46" fmla="*/ 195 w 990"/>
                  <a:gd name="T47" fmla="*/ 849 h 968"/>
                  <a:gd name="T48" fmla="*/ 219 w 990"/>
                  <a:gd name="T49" fmla="*/ 849 h 968"/>
                  <a:gd name="T50" fmla="*/ 290 w 990"/>
                  <a:gd name="T51" fmla="*/ 762 h 968"/>
                  <a:gd name="T52" fmla="*/ 322 w 990"/>
                  <a:gd name="T53" fmla="*/ 759 h 968"/>
                  <a:gd name="T54" fmla="*/ 371 w 990"/>
                  <a:gd name="T55" fmla="*/ 693 h 968"/>
                  <a:gd name="T56" fmla="*/ 354 w 990"/>
                  <a:gd name="T57" fmla="*/ 664 h 968"/>
                  <a:gd name="T58" fmla="*/ 250 w 990"/>
                  <a:gd name="T59" fmla="*/ 678 h 968"/>
                  <a:gd name="T60" fmla="*/ 178 w 990"/>
                  <a:gd name="T61" fmla="*/ 513 h 968"/>
                  <a:gd name="T62" fmla="*/ 219 w 990"/>
                  <a:gd name="T63" fmla="*/ 438 h 968"/>
                  <a:gd name="T64" fmla="*/ 285 w 990"/>
                  <a:gd name="T65" fmla="*/ 412 h 968"/>
                  <a:gd name="T66" fmla="*/ 261 w 990"/>
                  <a:gd name="T67" fmla="*/ 346 h 968"/>
                  <a:gd name="T68" fmla="*/ 192 w 990"/>
                  <a:gd name="T69" fmla="*/ 377 h 968"/>
                  <a:gd name="T70" fmla="*/ 141 w 990"/>
                  <a:gd name="T71" fmla="*/ 282 h 968"/>
                  <a:gd name="T72" fmla="*/ 198 w 990"/>
                  <a:gd name="T73" fmla="*/ 259 h 968"/>
                  <a:gd name="T74" fmla="*/ 250 w 990"/>
                  <a:gd name="T75" fmla="*/ 285 h 968"/>
                  <a:gd name="T76" fmla="*/ 273 w 990"/>
                  <a:gd name="T77" fmla="*/ 271 h 968"/>
                  <a:gd name="T78" fmla="*/ 230 w 990"/>
                  <a:gd name="T79" fmla="*/ 190 h 968"/>
                  <a:gd name="T80" fmla="*/ 155 w 990"/>
                  <a:gd name="T81" fmla="*/ 184 h 968"/>
                  <a:gd name="T82" fmla="*/ 158 w 990"/>
                  <a:gd name="T83" fmla="*/ 14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0" h="968">
                    <a:moveTo>
                      <a:pt x="158" y="144"/>
                    </a:moveTo>
                    <a:lnTo>
                      <a:pt x="357" y="0"/>
                    </a:lnTo>
                    <a:lnTo>
                      <a:pt x="452" y="25"/>
                    </a:lnTo>
                    <a:lnTo>
                      <a:pt x="498" y="71"/>
                    </a:lnTo>
                    <a:lnTo>
                      <a:pt x="685" y="89"/>
                    </a:lnTo>
                    <a:lnTo>
                      <a:pt x="691" y="569"/>
                    </a:lnTo>
                    <a:lnTo>
                      <a:pt x="752" y="583"/>
                    </a:lnTo>
                    <a:lnTo>
                      <a:pt x="780" y="641"/>
                    </a:lnTo>
                    <a:lnTo>
                      <a:pt x="823" y="621"/>
                    </a:lnTo>
                    <a:lnTo>
                      <a:pt x="913" y="751"/>
                    </a:lnTo>
                    <a:lnTo>
                      <a:pt x="990" y="811"/>
                    </a:lnTo>
                    <a:lnTo>
                      <a:pt x="987" y="863"/>
                    </a:lnTo>
                    <a:lnTo>
                      <a:pt x="890" y="869"/>
                    </a:lnTo>
                    <a:lnTo>
                      <a:pt x="847" y="710"/>
                    </a:lnTo>
                    <a:lnTo>
                      <a:pt x="538" y="554"/>
                    </a:lnTo>
                    <a:lnTo>
                      <a:pt x="547" y="603"/>
                    </a:lnTo>
                    <a:lnTo>
                      <a:pt x="477" y="667"/>
                    </a:lnTo>
                    <a:lnTo>
                      <a:pt x="466" y="643"/>
                    </a:lnTo>
                    <a:lnTo>
                      <a:pt x="446" y="643"/>
                    </a:lnTo>
                    <a:lnTo>
                      <a:pt x="391" y="776"/>
                    </a:lnTo>
                    <a:lnTo>
                      <a:pt x="219" y="906"/>
                    </a:lnTo>
                    <a:lnTo>
                      <a:pt x="48" y="968"/>
                    </a:lnTo>
                    <a:lnTo>
                      <a:pt x="0" y="960"/>
                    </a:lnTo>
                    <a:lnTo>
                      <a:pt x="195" y="849"/>
                    </a:lnTo>
                    <a:lnTo>
                      <a:pt x="219" y="849"/>
                    </a:lnTo>
                    <a:lnTo>
                      <a:pt x="290" y="762"/>
                    </a:lnTo>
                    <a:lnTo>
                      <a:pt x="322" y="759"/>
                    </a:lnTo>
                    <a:lnTo>
                      <a:pt x="371" y="693"/>
                    </a:lnTo>
                    <a:lnTo>
                      <a:pt x="354" y="664"/>
                    </a:lnTo>
                    <a:lnTo>
                      <a:pt x="250" y="678"/>
                    </a:lnTo>
                    <a:lnTo>
                      <a:pt x="178" y="513"/>
                    </a:lnTo>
                    <a:lnTo>
                      <a:pt x="219" y="438"/>
                    </a:lnTo>
                    <a:lnTo>
                      <a:pt x="285" y="412"/>
                    </a:lnTo>
                    <a:lnTo>
                      <a:pt x="261" y="346"/>
                    </a:lnTo>
                    <a:lnTo>
                      <a:pt x="192" y="377"/>
                    </a:lnTo>
                    <a:lnTo>
                      <a:pt x="141" y="282"/>
                    </a:lnTo>
                    <a:lnTo>
                      <a:pt x="198" y="259"/>
                    </a:lnTo>
                    <a:lnTo>
                      <a:pt x="250" y="285"/>
                    </a:lnTo>
                    <a:lnTo>
                      <a:pt x="273" y="271"/>
                    </a:lnTo>
                    <a:lnTo>
                      <a:pt x="230" y="190"/>
                    </a:lnTo>
                    <a:lnTo>
                      <a:pt x="155" y="184"/>
                    </a:lnTo>
                    <a:lnTo>
                      <a:pt x="158" y="144"/>
                    </a:lnTo>
                    <a:close/>
                  </a:path>
                </a:pathLst>
              </a:custGeom>
              <a:solidFill>
                <a:srgbClr val="79440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06" name="Text Box 263"/>
              <p:cNvSpPr txBox="1">
                <a:spLocks noChangeArrowheads="1"/>
              </p:cNvSpPr>
              <p:nvPr/>
            </p:nvSpPr>
            <p:spPr bwMode="auto">
              <a:xfrm>
                <a:off x="715169" y="2047145"/>
                <a:ext cx="1676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defRPr/>
                </a:pPr>
                <a:r>
                  <a:rPr lang="en-US" altLang="en-US" sz="1400" b="1" kern="0" dirty="0">
                    <a:solidFill>
                      <a:srgbClr val="003366"/>
                    </a:solidFill>
                    <a:ea typeface="+mn-ea"/>
                  </a:rPr>
                  <a:t>Northwest</a:t>
                </a:r>
                <a:br>
                  <a:rPr lang="en-US" altLang="en-US" sz="1400" b="1" kern="0" dirty="0">
                    <a:solidFill>
                      <a:srgbClr val="003366"/>
                    </a:solidFill>
                    <a:ea typeface="+mn-ea"/>
                  </a:rPr>
                </a:br>
                <a:r>
                  <a:rPr lang="en-US" altLang="en-US" sz="1400" b="1" kern="0" dirty="0">
                    <a:solidFill>
                      <a:srgbClr val="003366"/>
                    </a:solidFill>
                    <a:ea typeface="+mn-ea"/>
                  </a:rPr>
                  <a:t>Frontier</a:t>
                </a:r>
                <a:br>
                  <a:rPr lang="en-US" altLang="en-US" sz="1400" b="1" kern="0" dirty="0">
                    <a:solidFill>
                      <a:srgbClr val="003366"/>
                    </a:solidFill>
                    <a:ea typeface="+mn-ea"/>
                  </a:rPr>
                </a:br>
                <a:r>
                  <a:rPr lang="en-US" altLang="en-US" sz="1400" b="1" kern="0" dirty="0" smtClean="0">
                    <a:solidFill>
                      <a:srgbClr val="003366"/>
                    </a:solidFill>
                    <a:ea typeface="+mn-ea"/>
                  </a:rPr>
                  <a:t>ATTC (10)</a:t>
                </a:r>
                <a:endParaRPr lang="en-US" altLang="en-US" sz="1400" b="1" kern="0" dirty="0">
                  <a:solidFill>
                    <a:srgbClr val="003366"/>
                  </a:solidFill>
                  <a:ea typeface="+mn-ea"/>
                </a:endParaRPr>
              </a:p>
            </p:txBody>
          </p:sp>
          <p:sp>
            <p:nvSpPr>
              <p:cNvPr id="227" name="Freeform 215"/>
              <p:cNvSpPr>
                <a:spLocks/>
              </p:cNvSpPr>
              <p:nvPr/>
            </p:nvSpPr>
            <p:spPr bwMode="auto">
              <a:xfrm>
                <a:off x="4215607" y="1570895"/>
                <a:ext cx="854075" cy="1058863"/>
              </a:xfrm>
              <a:custGeom>
                <a:avLst/>
                <a:gdLst>
                  <a:gd name="T0" fmla="*/ 0 w 451"/>
                  <a:gd name="T1" fmla="*/ 0 h 495"/>
                  <a:gd name="T2" fmla="*/ 151 w 451"/>
                  <a:gd name="T3" fmla="*/ 0 h 495"/>
                  <a:gd name="T4" fmla="*/ 451 w 451"/>
                  <a:gd name="T5" fmla="*/ 60 h 495"/>
                  <a:gd name="T6" fmla="*/ 348 w 451"/>
                  <a:gd name="T7" fmla="*/ 157 h 495"/>
                  <a:gd name="T8" fmla="*/ 304 w 451"/>
                  <a:gd name="T9" fmla="*/ 304 h 495"/>
                  <a:gd name="T10" fmla="*/ 304 w 451"/>
                  <a:gd name="T11" fmla="*/ 382 h 495"/>
                  <a:gd name="T12" fmla="*/ 407 w 451"/>
                  <a:gd name="T13" fmla="*/ 457 h 495"/>
                  <a:gd name="T14" fmla="*/ 413 w 451"/>
                  <a:gd name="T15" fmla="*/ 495 h 495"/>
                  <a:gd name="T16" fmla="*/ 60 w 451"/>
                  <a:gd name="T17" fmla="*/ 495 h 495"/>
                  <a:gd name="T18" fmla="*/ 60 w 451"/>
                  <a:gd name="T19" fmla="*/ 352 h 495"/>
                  <a:gd name="T20" fmla="*/ 30 w 451"/>
                  <a:gd name="T21" fmla="*/ 316 h 495"/>
                  <a:gd name="T22" fmla="*/ 50 w 451"/>
                  <a:gd name="T23" fmla="*/ 294 h 495"/>
                  <a:gd name="T24" fmla="*/ 50 w 451"/>
                  <a:gd name="T25" fmla="*/ 263 h 495"/>
                  <a:gd name="T26" fmla="*/ 38 w 451"/>
                  <a:gd name="T27" fmla="*/ 177 h 495"/>
                  <a:gd name="T28" fmla="*/ 0 w 451"/>
                  <a:gd name="T2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495">
                    <a:moveTo>
                      <a:pt x="0" y="0"/>
                    </a:moveTo>
                    <a:lnTo>
                      <a:pt x="151" y="0"/>
                    </a:lnTo>
                    <a:lnTo>
                      <a:pt x="451" y="60"/>
                    </a:lnTo>
                    <a:lnTo>
                      <a:pt x="348" y="157"/>
                    </a:lnTo>
                    <a:lnTo>
                      <a:pt x="304" y="304"/>
                    </a:lnTo>
                    <a:lnTo>
                      <a:pt x="304" y="382"/>
                    </a:lnTo>
                    <a:lnTo>
                      <a:pt x="407" y="457"/>
                    </a:lnTo>
                    <a:lnTo>
                      <a:pt x="413" y="495"/>
                    </a:lnTo>
                    <a:lnTo>
                      <a:pt x="60" y="495"/>
                    </a:lnTo>
                    <a:lnTo>
                      <a:pt x="60" y="352"/>
                    </a:lnTo>
                    <a:lnTo>
                      <a:pt x="30" y="316"/>
                    </a:lnTo>
                    <a:lnTo>
                      <a:pt x="50" y="294"/>
                    </a:lnTo>
                    <a:lnTo>
                      <a:pt x="50" y="263"/>
                    </a:lnTo>
                    <a:lnTo>
                      <a:pt x="38" y="177"/>
                    </a:lnTo>
                    <a:lnTo>
                      <a:pt x="0" y="0"/>
                    </a:lnTo>
                    <a:close/>
                  </a:path>
                </a:pathLst>
              </a:custGeom>
              <a:solidFill>
                <a:srgbClr val="FCB040"/>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28" name="Freeform 216"/>
              <p:cNvSpPr>
                <a:spLocks/>
              </p:cNvSpPr>
              <p:nvPr/>
            </p:nvSpPr>
            <p:spPr bwMode="auto">
              <a:xfrm>
                <a:off x="3372644" y="2137633"/>
                <a:ext cx="957263" cy="681037"/>
              </a:xfrm>
              <a:custGeom>
                <a:avLst/>
                <a:gdLst>
                  <a:gd name="T0" fmla="*/ 0 w 506"/>
                  <a:gd name="T1" fmla="*/ 0 h 319"/>
                  <a:gd name="T2" fmla="*/ 496 w 506"/>
                  <a:gd name="T3" fmla="*/ 0 h 319"/>
                  <a:gd name="T4" fmla="*/ 496 w 506"/>
                  <a:gd name="T5" fmla="*/ 25 h 319"/>
                  <a:gd name="T6" fmla="*/ 474 w 506"/>
                  <a:gd name="T7" fmla="*/ 51 h 319"/>
                  <a:gd name="T8" fmla="*/ 506 w 506"/>
                  <a:gd name="T9" fmla="*/ 89 h 319"/>
                  <a:gd name="T10" fmla="*/ 506 w 506"/>
                  <a:gd name="T11" fmla="*/ 228 h 319"/>
                  <a:gd name="T12" fmla="*/ 484 w 506"/>
                  <a:gd name="T13" fmla="*/ 228 h 319"/>
                  <a:gd name="T14" fmla="*/ 484 w 506"/>
                  <a:gd name="T15" fmla="*/ 319 h 319"/>
                  <a:gd name="T16" fmla="*/ 398 w 506"/>
                  <a:gd name="T17" fmla="*/ 291 h 319"/>
                  <a:gd name="T18" fmla="*/ 363 w 506"/>
                  <a:gd name="T19" fmla="*/ 270 h 319"/>
                  <a:gd name="T20" fmla="*/ 0 w 506"/>
                  <a:gd name="T21" fmla="*/ 270 h 319"/>
                  <a:gd name="T22" fmla="*/ 0 w 506"/>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6" h="319">
                    <a:moveTo>
                      <a:pt x="0" y="0"/>
                    </a:moveTo>
                    <a:lnTo>
                      <a:pt x="496" y="0"/>
                    </a:lnTo>
                    <a:lnTo>
                      <a:pt x="496" y="25"/>
                    </a:lnTo>
                    <a:lnTo>
                      <a:pt x="474" y="51"/>
                    </a:lnTo>
                    <a:lnTo>
                      <a:pt x="506" y="89"/>
                    </a:lnTo>
                    <a:lnTo>
                      <a:pt x="506" y="228"/>
                    </a:lnTo>
                    <a:lnTo>
                      <a:pt x="484" y="228"/>
                    </a:lnTo>
                    <a:lnTo>
                      <a:pt x="484" y="319"/>
                    </a:lnTo>
                    <a:lnTo>
                      <a:pt x="398" y="291"/>
                    </a:lnTo>
                    <a:lnTo>
                      <a:pt x="363" y="270"/>
                    </a:lnTo>
                    <a:lnTo>
                      <a:pt x="0" y="270"/>
                    </a:lnTo>
                    <a:lnTo>
                      <a:pt x="0" y="0"/>
                    </a:lnTo>
                    <a:close/>
                  </a:path>
                </a:pathLst>
              </a:custGeom>
              <a:solidFill>
                <a:srgbClr val="D3D3D5"/>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29" name="Freeform 217"/>
              <p:cNvSpPr>
                <a:spLocks/>
              </p:cNvSpPr>
              <p:nvPr/>
            </p:nvSpPr>
            <p:spPr bwMode="auto">
              <a:xfrm>
                <a:off x="4288632" y="2624995"/>
                <a:ext cx="830262" cy="530225"/>
              </a:xfrm>
              <a:custGeom>
                <a:avLst/>
                <a:gdLst>
                  <a:gd name="T0" fmla="*/ 0 w 439"/>
                  <a:gd name="T1" fmla="*/ 0 h 248"/>
                  <a:gd name="T2" fmla="*/ 374 w 439"/>
                  <a:gd name="T3" fmla="*/ 0 h 248"/>
                  <a:gd name="T4" fmla="*/ 386 w 439"/>
                  <a:gd name="T5" fmla="*/ 28 h 248"/>
                  <a:gd name="T6" fmla="*/ 384 w 439"/>
                  <a:gd name="T7" fmla="*/ 62 h 248"/>
                  <a:gd name="T8" fmla="*/ 420 w 439"/>
                  <a:gd name="T9" fmla="*/ 96 h 248"/>
                  <a:gd name="T10" fmla="*/ 439 w 439"/>
                  <a:gd name="T11" fmla="*/ 137 h 248"/>
                  <a:gd name="T12" fmla="*/ 386 w 439"/>
                  <a:gd name="T13" fmla="*/ 176 h 248"/>
                  <a:gd name="T14" fmla="*/ 396 w 439"/>
                  <a:gd name="T15" fmla="*/ 202 h 248"/>
                  <a:gd name="T16" fmla="*/ 352 w 439"/>
                  <a:gd name="T17" fmla="*/ 248 h 248"/>
                  <a:gd name="T18" fmla="*/ 52 w 439"/>
                  <a:gd name="T19" fmla="*/ 248 h 248"/>
                  <a:gd name="T20" fmla="*/ 0 w 439"/>
                  <a:gd name="T21" fmla="*/ 90 h 248"/>
                  <a:gd name="T22" fmla="*/ 0 w 439"/>
                  <a:gd name="T2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9" h="248">
                    <a:moveTo>
                      <a:pt x="0" y="0"/>
                    </a:moveTo>
                    <a:lnTo>
                      <a:pt x="374" y="0"/>
                    </a:lnTo>
                    <a:lnTo>
                      <a:pt x="386" y="28"/>
                    </a:lnTo>
                    <a:lnTo>
                      <a:pt x="384" y="62"/>
                    </a:lnTo>
                    <a:lnTo>
                      <a:pt x="420" y="96"/>
                    </a:lnTo>
                    <a:lnTo>
                      <a:pt x="439" y="137"/>
                    </a:lnTo>
                    <a:lnTo>
                      <a:pt x="386" y="176"/>
                    </a:lnTo>
                    <a:lnTo>
                      <a:pt x="396" y="202"/>
                    </a:lnTo>
                    <a:lnTo>
                      <a:pt x="352" y="248"/>
                    </a:lnTo>
                    <a:lnTo>
                      <a:pt x="52" y="248"/>
                    </a:lnTo>
                    <a:lnTo>
                      <a:pt x="0" y="90"/>
                    </a:lnTo>
                    <a:lnTo>
                      <a:pt x="0" y="0"/>
                    </a:lnTo>
                    <a:close/>
                  </a:path>
                </a:pathLst>
              </a:custGeom>
              <a:solidFill>
                <a:srgbClr val="F2E08A"/>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30" name="Freeform 218"/>
              <p:cNvSpPr>
                <a:spLocks/>
              </p:cNvSpPr>
              <p:nvPr/>
            </p:nvSpPr>
            <p:spPr bwMode="auto">
              <a:xfrm>
                <a:off x="3367882" y="1570895"/>
                <a:ext cx="942975" cy="566738"/>
              </a:xfrm>
              <a:custGeom>
                <a:avLst/>
                <a:gdLst>
                  <a:gd name="T0" fmla="*/ 0 w 498"/>
                  <a:gd name="T1" fmla="*/ 0 h 265"/>
                  <a:gd name="T2" fmla="*/ 448 w 498"/>
                  <a:gd name="T3" fmla="*/ 0 h 265"/>
                  <a:gd name="T4" fmla="*/ 490 w 498"/>
                  <a:gd name="T5" fmla="*/ 199 h 265"/>
                  <a:gd name="T6" fmla="*/ 498 w 498"/>
                  <a:gd name="T7" fmla="*/ 265 h 265"/>
                  <a:gd name="T8" fmla="*/ 2 w 498"/>
                  <a:gd name="T9" fmla="*/ 265 h 265"/>
                  <a:gd name="T10" fmla="*/ 0 w 498"/>
                  <a:gd name="T11" fmla="*/ 0 h 265"/>
                </a:gdLst>
                <a:ahLst/>
                <a:cxnLst>
                  <a:cxn ang="0">
                    <a:pos x="T0" y="T1"/>
                  </a:cxn>
                  <a:cxn ang="0">
                    <a:pos x="T2" y="T3"/>
                  </a:cxn>
                  <a:cxn ang="0">
                    <a:pos x="T4" y="T5"/>
                  </a:cxn>
                  <a:cxn ang="0">
                    <a:pos x="T6" y="T7"/>
                  </a:cxn>
                  <a:cxn ang="0">
                    <a:pos x="T8" y="T9"/>
                  </a:cxn>
                  <a:cxn ang="0">
                    <a:pos x="T10" y="T11"/>
                  </a:cxn>
                </a:cxnLst>
                <a:rect l="0" t="0" r="r" b="b"/>
                <a:pathLst>
                  <a:path w="498" h="265">
                    <a:moveTo>
                      <a:pt x="0" y="0"/>
                    </a:moveTo>
                    <a:lnTo>
                      <a:pt x="448" y="0"/>
                    </a:lnTo>
                    <a:lnTo>
                      <a:pt x="490" y="199"/>
                    </a:lnTo>
                    <a:lnTo>
                      <a:pt x="498" y="265"/>
                    </a:lnTo>
                    <a:lnTo>
                      <a:pt x="2" y="265"/>
                    </a:lnTo>
                    <a:lnTo>
                      <a:pt x="0" y="0"/>
                    </a:lnTo>
                    <a:close/>
                  </a:path>
                </a:pathLst>
              </a:custGeom>
              <a:solidFill>
                <a:srgbClr val="D3D3D5"/>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31" name="Freeform 219"/>
              <p:cNvSpPr>
                <a:spLocks/>
              </p:cNvSpPr>
              <p:nvPr/>
            </p:nvSpPr>
            <p:spPr bwMode="auto">
              <a:xfrm>
                <a:off x="3369469" y="2717070"/>
                <a:ext cx="1103313" cy="561975"/>
              </a:xfrm>
              <a:custGeom>
                <a:avLst/>
                <a:gdLst>
                  <a:gd name="T0" fmla="*/ 0 w 583"/>
                  <a:gd name="T1" fmla="*/ 0 h 263"/>
                  <a:gd name="T2" fmla="*/ 364 w 583"/>
                  <a:gd name="T3" fmla="*/ 0 h 263"/>
                  <a:gd name="T4" fmla="*/ 402 w 583"/>
                  <a:gd name="T5" fmla="*/ 20 h 263"/>
                  <a:gd name="T6" fmla="*/ 485 w 583"/>
                  <a:gd name="T7" fmla="*/ 47 h 263"/>
                  <a:gd name="T8" fmla="*/ 539 w 583"/>
                  <a:gd name="T9" fmla="*/ 211 h 263"/>
                  <a:gd name="T10" fmla="*/ 583 w 583"/>
                  <a:gd name="T11" fmla="*/ 263 h 263"/>
                  <a:gd name="T12" fmla="*/ 125 w 583"/>
                  <a:gd name="T13" fmla="*/ 263 h 263"/>
                  <a:gd name="T14" fmla="*/ 125 w 583"/>
                  <a:gd name="T15" fmla="*/ 172 h 263"/>
                  <a:gd name="T16" fmla="*/ 0 w 583"/>
                  <a:gd name="T17" fmla="*/ 172 h 263"/>
                  <a:gd name="T18" fmla="*/ 0 w 583"/>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263">
                    <a:moveTo>
                      <a:pt x="0" y="0"/>
                    </a:moveTo>
                    <a:lnTo>
                      <a:pt x="364" y="0"/>
                    </a:lnTo>
                    <a:lnTo>
                      <a:pt x="402" y="20"/>
                    </a:lnTo>
                    <a:lnTo>
                      <a:pt x="485" y="47"/>
                    </a:lnTo>
                    <a:lnTo>
                      <a:pt x="539" y="211"/>
                    </a:lnTo>
                    <a:lnTo>
                      <a:pt x="583" y="263"/>
                    </a:lnTo>
                    <a:lnTo>
                      <a:pt x="125" y="263"/>
                    </a:lnTo>
                    <a:lnTo>
                      <a:pt x="125" y="172"/>
                    </a:lnTo>
                    <a:lnTo>
                      <a:pt x="0" y="172"/>
                    </a:lnTo>
                    <a:lnTo>
                      <a:pt x="0" y="0"/>
                    </a:lnTo>
                    <a:close/>
                  </a:path>
                </a:pathLst>
              </a:custGeom>
              <a:solidFill>
                <a:srgbClr val="F2E08A"/>
              </a:solidFill>
              <a:ln w="12700">
                <a:solidFill>
                  <a:schemeClr val="bg1">
                    <a:lumMod val="50000"/>
                  </a:schemeClr>
                </a:solidFill>
                <a:prstDash val="solid"/>
                <a:round/>
                <a:headEnd/>
                <a:tailEnd/>
              </a:ln>
            </p:spPr>
            <p:txBody>
              <a:bodyPr/>
              <a:lstStyle/>
              <a:p>
                <a:pPr algn="ctr" eaLnBrk="0" fontAlgn="auto" hangingPunct="0">
                  <a:spcBef>
                    <a:spcPct val="50000"/>
                  </a:spcBef>
                  <a:spcAft>
                    <a:spcPts val="0"/>
                  </a:spcAft>
                  <a:defRPr/>
                </a:pPr>
                <a:endParaRPr lang="en-US" sz="1400" b="1" kern="0">
                  <a:solidFill>
                    <a:srgbClr val="FFFFFF"/>
                  </a:solidFill>
                  <a:ea typeface="+mn-ea"/>
                </a:endParaRPr>
              </a:p>
            </p:txBody>
          </p:sp>
          <p:sp>
            <p:nvSpPr>
              <p:cNvPr id="225" name="Text Box 276"/>
              <p:cNvSpPr txBox="1">
                <a:spLocks noChangeArrowheads="1"/>
              </p:cNvSpPr>
              <p:nvPr/>
            </p:nvSpPr>
            <p:spPr bwMode="auto">
              <a:xfrm>
                <a:off x="5499405" y="1531815"/>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defRPr/>
                </a:pPr>
                <a:r>
                  <a:rPr lang="en-US" altLang="en-US" sz="1400" b="1" kern="0" dirty="0">
                    <a:ea typeface="+mn-ea"/>
                  </a:rPr>
                  <a:t>ATTC </a:t>
                </a:r>
                <a:r>
                  <a:rPr lang="en-US" altLang="en-US" sz="1400" b="1" kern="0" dirty="0" smtClean="0">
                    <a:ea typeface="+mn-ea"/>
                  </a:rPr>
                  <a:t>Network Coordinating Office</a:t>
                </a:r>
                <a:endParaRPr lang="en-US" altLang="en-US" sz="1400" b="1" kern="0" dirty="0">
                  <a:ea typeface="+mn-ea"/>
                </a:endParaRPr>
              </a:p>
            </p:txBody>
          </p:sp>
          <p:sp>
            <p:nvSpPr>
              <p:cNvPr id="147" name="Text Box 265"/>
              <p:cNvSpPr txBox="1">
                <a:spLocks noChangeArrowheads="1"/>
              </p:cNvSpPr>
              <p:nvPr/>
            </p:nvSpPr>
            <p:spPr bwMode="auto">
              <a:xfrm>
                <a:off x="3515519" y="3220900"/>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defRPr/>
                </a:pPr>
                <a:r>
                  <a:rPr lang="en-US" altLang="en-US" sz="1400" b="1" kern="0" dirty="0">
                    <a:solidFill>
                      <a:srgbClr val="003366"/>
                    </a:solidFill>
                    <a:ea typeface="+mn-ea"/>
                  </a:rPr>
                  <a:t>Mid-America</a:t>
                </a:r>
                <a:br>
                  <a:rPr lang="en-US" altLang="en-US" sz="1400" b="1" kern="0" dirty="0">
                    <a:solidFill>
                      <a:srgbClr val="003366"/>
                    </a:solidFill>
                    <a:ea typeface="+mn-ea"/>
                  </a:rPr>
                </a:br>
                <a:r>
                  <a:rPr lang="en-US" altLang="en-US" sz="1400" b="1" kern="0" dirty="0" smtClean="0">
                    <a:solidFill>
                      <a:srgbClr val="003366"/>
                    </a:solidFill>
                    <a:ea typeface="+mn-ea"/>
                  </a:rPr>
                  <a:t>ATTC (7)</a:t>
                </a:r>
                <a:endParaRPr lang="en-US" altLang="en-US" sz="1400" b="1" kern="0" dirty="0">
                  <a:solidFill>
                    <a:srgbClr val="003366"/>
                  </a:solidFill>
                  <a:ea typeface="+mn-ea"/>
                </a:endParaRPr>
              </a:p>
            </p:txBody>
          </p:sp>
          <p:grpSp>
            <p:nvGrpSpPr>
              <p:cNvPr id="10" name="Group 9"/>
              <p:cNvGrpSpPr/>
              <p:nvPr/>
            </p:nvGrpSpPr>
            <p:grpSpPr>
              <a:xfrm>
                <a:off x="175845" y="4864100"/>
                <a:ext cx="2905934" cy="1926603"/>
                <a:chOff x="175845" y="4864100"/>
                <a:chExt cx="2905934" cy="1926603"/>
              </a:xfrm>
            </p:grpSpPr>
            <p:pic>
              <p:nvPicPr>
                <p:cNvPr id="13386" name="Picture 7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641" y="4864100"/>
                  <a:ext cx="2882138" cy="192660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278337" y="5096170"/>
                  <a:ext cx="479618" cy="215444"/>
                </a:xfrm>
                <a:prstGeom prst="rect">
                  <a:avLst/>
                </a:prstGeom>
                <a:noFill/>
              </p:spPr>
              <p:txBody>
                <a:bodyPr wrap="none" rtlCol="0">
                  <a:spAutoFit/>
                </a:bodyPr>
                <a:lstStyle/>
                <a:p>
                  <a:r>
                    <a:rPr lang="en-US" sz="800" b="1" dirty="0" smtClean="0">
                      <a:solidFill>
                        <a:srgbClr val="003366"/>
                      </a:solidFill>
                    </a:rPr>
                    <a:t>Hawaii</a:t>
                  </a:r>
                  <a:endParaRPr lang="en-US" sz="800" b="1" dirty="0">
                    <a:solidFill>
                      <a:srgbClr val="003366"/>
                    </a:solidFill>
                  </a:endParaRPr>
                </a:p>
              </p:txBody>
            </p:sp>
            <p:sp>
              <p:nvSpPr>
                <p:cNvPr id="77" name="TextBox 76"/>
                <p:cNvSpPr txBox="1"/>
                <p:nvPr/>
              </p:nvSpPr>
              <p:spPr>
                <a:xfrm>
                  <a:off x="2127318" y="6328935"/>
                  <a:ext cx="615873" cy="338554"/>
                </a:xfrm>
                <a:prstGeom prst="rect">
                  <a:avLst/>
                </a:prstGeom>
                <a:noFill/>
              </p:spPr>
              <p:txBody>
                <a:bodyPr wrap="none" rtlCol="0">
                  <a:spAutoFit/>
                </a:bodyPr>
                <a:lstStyle/>
                <a:p>
                  <a:pPr algn="ctr"/>
                  <a:r>
                    <a:rPr lang="en-US" sz="800" b="1" dirty="0" smtClean="0">
                      <a:solidFill>
                        <a:srgbClr val="003366"/>
                      </a:solidFill>
                    </a:rPr>
                    <a:t>American </a:t>
                  </a:r>
                  <a:br>
                    <a:rPr lang="en-US" sz="800" b="1" dirty="0" smtClean="0">
                      <a:solidFill>
                        <a:srgbClr val="003366"/>
                      </a:solidFill>
                    </a:rPr>
                  </a:br>
                  <a:r>
                    <a:rPr lang="en-US" sz="800" b="1" dirty="0" smtClean="0">
                      <a:solidFill>
                        <a:srgbClr val="003366"/>
                      </a:solidFill>
                    </a:rPr>
                    <a:t>Samoa</a:t>
                  </a:r>
                  <a:endParaRPr lang="en-US" sz="800" b="1" dirty="0">
                    <a:solidFill>
                      <a:srgbClr val="003366"/>
                    </a:solidFill>
                  </a:endParaRPr>
                </a:p>
              </p:txBody>
            </p:sp>
            <p:sp>
              <p:nvSpPr>
                <p:cNvPr id="78" name="TextBox 77"/>
                <p:cNvSpPr txBox="1"/>
                <p:nvPr/>
              </p:nvSpPr>
              <p:spPr>
                <a:xfrm>
                  <a:off x="1276355" y="5490401"/>
                  <a:ext cx="880369" cy="338554"/>
                </a:xfrm>
                <a:prstGeom prst="rect">
                  <a:avLst/>
                </a:prstGeom>
                <a:noFill/>
              </p:spPr>
              <p:txBody>
                <a:bodyPr wrap="none" rtlCol="0">
                  <a:spAutoFit/>
                </a:bodyPr>
                <a:lstStyle/>
                <a:p>
                  <a:r>
                    <a:rPr lang="en-US" sz="800" b="1" dirty="0" smtClean="0">
                      <a:solidFill>
                        <a:srgbClr val="003366"/>
                      </a:solidFill>
                    </a:rPr>
                    <a:t>Republic of the </a:t>
                  </a:r>
                </a:p>
                <a:p>
                  <a:r>
                    <a:rPr lang="en-US" sz="800" b="1" dirty="0" smtClean="0">
                      <a:solidFill>
                        <a:srgbClr val="003366"/>
                      </a:solidFill>
                    </a:rPr>
                    <a:t>Marshall Islands</a:t>
                  </a:r>
                  <a:endParaRPr lang="en-US" sz="800" b="1" dirty="0">
                    <a:solidFill>
                      <a:srgbClr val="003366"/>
                    </a:solidFill>
                  </a:endParaRPr>
                </a:p>
              </p:txBody>
            </p:sp>
            <p:sp>
              <p:nvSpPr>
                <p:cNvPr id="79" name="TextBox 78"/>
                <p:cNvSpPr txBox="1"/>
                <p:nvPr/>
              </p:nvSpPr>
              <p:spPr>
                <a:xfrm>
                  <a:off x="175845" y="5386231"/>
                  <a:ext cx="476412" cy="215444"/>
                </a:xfrm>
                <a:prstGeom prst="rect">
                  <a:avLst/>
                </a:prstGeom>
                <a:noFill/>
              </p:spPr>
              <p:txBody>
                <a:bodyPr wrap="none" rtlCol="0">
                  <a:spAutoFit/>
                </a:bodyPr>
                <a:lstStyle/>
                <a:p>
                  <a:r>
                    <a:rPr lang="en-US" sz="800" b="1" dirty="0" smtClean="0">
                      <a:solidFill>
                        <a:schemeClr val="bg1"/>
                      </a:solidFill>
                    </a:rPr>
                    <a:t>Guam</a:t>
                  </a:r>
                  <a:endParaRPr lang="en-US" sz="800" b="1" dirty="0">
                    <a:solidFill>
                      <a:schemeClr val="bg1"/>
                    </a:solidFill>
                  </a:endParaRPr>
                </a:p>
              </p:txBody>
            </p:sp>
            <p:cxnSp>
              <p:nvCxnSpPr>
                <p:cNvPr id="4" name="Straight Arrow Connector 3"/>
                <p:cNvCxnSpPr/>
                <p:nvPr/>
              </p:nvCxnSpPr>
              <p:spPr>
                <a:xfrm>
                  <a:off x="603605" y="5509362"/>
                  <a:ext cx="190519" cy="9064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44120" y="5145085"/>
                  <a:ext cx="1005403" cy="338554"/>
                </a:xfrm>
                <a:prstGeom prst="rect">
                  <a:avLst/>
                </a:prstGeom>
                <a:noFill/>
              </p:spPr>
              <p:txBody>
                <a:bodyPr wrap="none" rtlCol="0">
                  <a:spAutoFit/>
                </a:bodyPr>
                <a:lstStyle/>
                <a:p>
                  <a:r>
                    <a:rPr lang="en-US" sz="800" b="1" dirty="0" err="1" smtClean="0">
                      <a:solidFill>
                        <a:srgbClr val="003366"/>
                      </a:solidFill>
                    </a:rPr>
                    <a:t>Cmnwlth</a:t>
                  </a:r>
                  <a:r>
                    <a:rPr lang="en-US" sz="800" b="1" dirty="0" smtClean="0">
                      <a:solidFill>
                        <a:srgbClr val="003366"/>
                      </a:solidFill>
                    </a:rPr>
                    <a:t> Northern </a:t>
                  </a:r>
                </a:p>
                <a:p>
                  <a:r>
                    <a:rPr lang="en-US" sz="800" b="1" dirty="0" smtClean="0">
                      <a:solidFill>
                        <a:srgbClr val="003366"/>
                      </a:solidFill>
                    </a:rPr>
                    <a:t>Mariana Islands</a:t>
                  </a:r>
                  <a:endParaRPr lang="en-US" sz="800" b="1" dirty="0">
                    <a:solidFill>
                      <a:srgbClr val="003366"/>
                    </a:solidFill>
                  </a:endParaRPr>
                </a:p>
              </p:txBody>
            </p:sp>
            <p:sp>
              <p:nvSpPr>
                <p:cNvPr id="89" name="TextBox 88"/>
                <p:cNvSpPr txBox="1"/>
                <p:nvPr/>
              </p:nvSpPr>
              <p:spPr>
                <a:xfrm>
                  <a:off x="527187" y="5754075"/>
                  <a:ext cx="925253" cy="338554"/>
                </a:xfrm>
                <a:prstGeom prst="rect">
                  <a:avLst/>
                </a:prstGeom>
                <a:noFill/>
              </p:spPr>
              <p:txBody>
                <a:bodyPr wrap="none" rtlCol="0">
                  <a:spAutoFit/>
                </a:bodyPr>
                <a:lstStyle/>
                <a:p>
                  <a:r>
                    <a:rPr lang="en-US" sz="800" b="1" dirty="0" smtClean="0">
                      <a:solidFill>
                        <a:srgbClr val="003366"/>
                      </a:solidFill>
                    </a:rPr>
                    <a:t>Federated States </a:t>
                  </a:r>
                </a:p>
                <a:p>
                  <a:pPr algn="ctr"/>
                  <a:r>
                    <a:rPr lang="en-US" sz="800" b="1" dirty="0" smtClean="0">
                      <a:solidFill>
                        <a:srgbClr val="003366"/>
                      </a:solidFill>
                    </a:rPr>
                    <a:t>of  Micronesia</a:t>
                  </a:r>
                  <a:endParaRPr lang="en-US" sz="800" b="1" dirty="0">
                    <a:solidFill>
                      <a:srgbClr val="003366"/>
                    </a:solidFill>
                  </a:endParaRPr>
                </a:p>
              </p:txBody>
            </p:sp>
            <p:sp>
              <p:nvSpPr>
                <p:cNvPr id="90" name="TextBox 89"/>
                <p:cNvSpPr txBox="1"/>
                <p:nvPr/>
              </p:nvSpPr>
              <p:spPr>
                <a:xfrm>
                  <a:off x="178528" y="5750152"/>
                  <a:ext cx="421910" cy="215444"/>
                </a:xfrm>
                <a:prstGeom prst="rect">
                  <a:avLst/>
                </a:prstGeom>
                <a:noFill/>
              </p:spPr>
              <p:txBody>
                <a:bodyPr wrap="none" rtlCol="0">
                  <a:spAutoFit/>
                </a:bodyPr>
                <a:lstStyle/>
                <a:p>
                  <a:r>
                    <a:rPr lang="en-US" sz="800" b="1" dirty="0" smtClean="0">
                      <a:solidFill>
                        <a:srgbClr val="003366"/>
                      </a:solidFill>
                    </a:rPr>
                    <a:t>Palau</a:t>
                  </a:r>
                  <a:endParaRPr lang="en-US" sz="800" b="1" dirty="0">
                    <a:solidFill>
                      <a:srgbClr val="003366"/>
                    </a:solidFill>
                  </a:endParaRPr>
                </a:p>
              </p:txBody>
            </p:sp>
          </p:grpSp>
          <p:cxnSp>
            <p:nvCxnSpPr>
              <p:cNvPr id="12" name="Straight Arrow Connector 11"/>
              <p:cNvCxnSpPr>
                <a:stCxn id="209" idx="7"/>
              </p:cNvCxnSpPr>
              <p:nvPr/>
            </p:nvCxnSpPr>
            <p:spPr>
              <a:xfrm flipH="1" flipV="1">
                <a:off x="893333" y="1177195"/>
                <a:ext cx="555994" cy="9130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Text Box 262"/>
              <p:cNvSpPr txBox="1">
                <a:spLocks noChangeArrowheads="1"/>
              </p:cNvSpPr>
              <p:nvPr/>
            </p:nvSpPr>
            <p:spPr bwMode="auto">
              <a:xfrm>
                <a:off x="1269751" y="3794983"/>
                <a:ext cx="1676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defRPr/>
                </a:pPr>
                <a:r>
                  <a:rPr lang="en-US" altLang="en-US" sz="1400" b="1" kern="0" dirty="0">
                    <a:solidFill>
                      <a:srgbClr val="003366"/>
                    </a:solidFill>
                    <a:ea typeface="+mn-ea"/>
                  </a:rPr>
                  <a:t>Pacific</a:t>
                </a:r>
                <a:br>
                  <a:rPr lang="en-US" altLang="en-US" sz="1400" b="1" kern="0" dirty="0">
                    <a:solidFill>
                      <a:srgbClr val="003366"/>
                    </a:solidFill>
                    <a:ea typeface="+mn-ea"/>
                  </a:rPr>
                </a:br>
                <a:r>
                  <a:rPr lang="en-US" altLang="en-US" sz="1400" b="1" kern="0" dirty="0">
                    <a:solidFill>
                      <a:srgbClr val="003366"/>
                    </a:solidFill>
                    <a:ea typeface="+mn-ea"/>
                  </a:rPr>
                  <a:t>Southwest</a:t>
                </a:r>
                <a:br>
                  <a:rPr lang="en-US" altLang="en-US" sz="1400" b="1" kern="0" dirty="0">
                    <a:solidFill>
                      <a:srgbClr val="003366"/>
                    </a:solidFill>
                    <a:ea typeface="+mn-ea"/>
                  </a:rPr>
                </a:br>
                <a:r>
                  <a:rPr lang="en-US" altLang="en-US" sz="1400" b="1" kern="0" dirty="0" smtClean="0">
                    <a:solidFill>
                      <a:srgbClr val="003366"/>
                    </a:solidFill>
                    <a:ea typeface="+mn-ea"/>
                  </a:rPr>
                  <a:t>ATTC (9)</a:t>
                </a:r>
                <a:endParaRPr lang="en-US" altLang="en-US" sz="1400" b="1" kern="0" dirty="0">
                  <a:solidFill>
                    <a:srgbClr val="003366"/>
                  </a:solidFill>
                  <a:ea typeface="+mn-ea"/>
                </a:endParaRPr>
              </a:p>
            </p:txBody>
          </p:sp>
          <p:sp>
            <p:nvSpPr>
              <p:cNvPr id="199" name="Text Box 268"/>
              <p:cNvSpPr txBox="1">
                <a:spLocks noChangeArrowheads="1"/>
              </p:cNvSpPr>
              <p:nvPr/>
            </p:nvSpPr>
            <p:spPr bwMode="auto">
              <a:xfrm>
                <a:off x="2438400" y="1611694"/>
                <a:ext cx="1591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smtClean="0">
                    <a:solidFill>
                      <a:srgbClr val="003366"/>
                    </a:solidFill>
                    <a:ea typeface="+mn-ea"/>
                  </a:rPr>
                  <a:t>Central Rockies ATTC (8)</a:t>
                </a:r>
                <a:endParaRPr lang="en-US" altLang="en-US" sz="1400" b="1" kern="0" dirty="0">
                  <a:solidFill>
                    <a:srgbClr val="003366"/>
                  </a:solidFill>
                  <a:ea typeface="+mn-ea"/>
                </a:endParaRPr>
              </a:p>
            </p:txBody>
          </p:sp>
          <p:cxnSp>
            <p:nvCxnSpPr>
              <p:cNvPr id="94" name="Straight Arrow Connector 93"/>
              <p:cNvCxnSpPr>
                <a:stCxn id="139" idx="2"/>
              </p:cNvCxnSpPr>
              <p:nvPr/>
            </p:nvCxnSpPr>
            <p:spPr>
              <a:xfrm flipH="1">
                <a:off x="1858169" y="4533647"/>
                <a:ext cx="249782" cy="47418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7094378" y="2928208"/>
                <a:ext cx="192247" cy="181927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542881" y="4636537"/>
                <a:ext cx="1241425" cy="798534"/>
                <a:chOff x="6932613" y="4756150"/>
                <a:chExt cx="1241425" cy="798534"/>
              </a:xfrm>
            </p:grpSpPr>
            <p:grpSp>
              <p:nvGrpSpPr>
                <p:cNvPr id="17" name="Group 16"/>
                <p:cNvGrpSpPr/>
                <p:nvPr/>
              </p:nvGrpSpPr>
              <p:grpSpPr>
                <a:xfrm>
                  <a:off x="6967783" y="4822825"/>
                  <a:ext cx="1096717" cy="671128"/>
                  <a:chOff x="6967783" y="4822825"/>
                  <a:chExt cx="1096717" cy="671128"/>
                </a:xfrm>
              </p:grpSpPr>
              <p:pic>
                <p:nvPicPr>
                  <p:cNvPr id="13382" name="Picture 1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1700" y="4822825"/>
                    <a:ext cx="8128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Box 100"/>
                  <p:cNvSpPr txBox="1"/>
                  <p:nvPr/>
                </p:nvSpPr>
                <p:spPr>
                  <a:xfrm>
                    <a:off x="6967783" y="5155399"/>
                    <a:ext cx="1032655" cy="338554"/>
                  </a:xfrm>
                  <a:prstGeom prst="rect">
                    <a:avLst/>
                  </a:prstGeom>
                  <a:noFill/>
                </p:spPr>
                <p:txBody>
                  <a:bodyPr wrap="none" rtlCol="0">
                    <a:spAutoFit/>
                  </a:bodyPr>
                  <a:lstStyle/>
                  <a:p>
                    <a:r>
                      <a:rPr lang="en-US" sz="800" b="1" dirty="0" smtClean="0">
                        <a:solidFill>
                          <a:schemeClr val="bg1"/>
                        </a:solidFill>
                      </a:rPr>
                      <a:t>Puerto Rico,</a:t>
                    </a:r>
                    <a:br>
                      <a:rPr lang="en-US" sz="800" b="1" dirty="0" smtClean="0">
                        <a:solidFill>
                          <a:schemeClr val="bg1"/>
                        </a:solidFill>
                      </a:rPr>
                    </a:br>
                    <a:r>
                      <a:rPr lang="en-US" sz="800" b="1" dirty="0" smtClean="0">
                        <a:solidFill>
                          <a:schemeClr val="bg1"/>
                        </a:solidFill>
                      </a:rPr>
                      <a:t>US Virgin Islands</a:t>
                    </a:r>
                    <a:endParaRPr lang="en-US" sz="800" b="1" dirty="0">
                      <a:solidFill>
                        <a:schemeClr val="bg1"/>
                      </a:solidFill>
                    </a:endParaRPr>
                  </a:p>
                </p:txBody>
              </p:sp>
            </p:grpSp>
            <p:sp>
              <p:nvSpPr>
                <p:cNvPr id="18" name="Rectangle 17"/>
                <p:cNvSpPr/>
                <p:nvPr/>
              </p:nvSpPr>
              <p:spPr>
                <a:xfrm>
                  <a:off x="6932613" y="4756150"/>
                  <a:ext cx="1241425" cy="7985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 Box 260"/>
              <p:cNvSpPr txBox="1">
                <a:spLocks noChangeArrowheads="1"/>
              </p:cNvSpPr>
              <p:nvPr/>
            </p:nvSpPr>
            <p:spPr bwMode="auto">
              <a:xfrm>
                <a:off x="6972025" y="1852019"/>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smtClean="0">
                    <a:solidFill>
                      <a:srgbClr val="003366"/>
                    </a:solidFill>
                    <a:ea typeface="+mn-ea"/>
                  </a:rPr>
                  <a:t>New England ATTC (1)</a:t>
                </a:r>
                <a:endParaRPr lang="en-US" altLang="en-US" sz="1400" b="1" kern="0" dirty="0">
                  <a:solidFill>
                    <a:srgbClr val="003366"/>
                  </a:solidFill>
                  <a:ea typeface="+mn-ea"/>
                </a:endParaRPr>
              </a:p>
            </p:txBody>
          </p:sp>
          <p:cxnSp>
            <p:nvCxnSpPr>
              <p:cNvPr id="106" name="Straight Arrow Connector 105"/>
              <p:cNvCxnSpPr/>
              <p:nvPr/>
            </p:nvCxnSpPr>
            <p:spPr>
              <a:xfrm flipV="1">
                <a:off x="1066800" y="3421811"/>
                <a:ext cx="424472" cy="3971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 Box 263"/>
              <p:cNvSpPr txBox="1">
                <a:spLocks noChangeArrowheads="1"/>
              </p:cNvSpPr>
              <p:nvPr/>
            </p:nvSpPr>
            <p:spPr bwMode="auto">
              <a:xfrm>
                <a:off x="3019426" y="1075030"/>
                <a:ext cx="23248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defRPr/>
                </a:pPr>
                <a:r>
                  <a:rPr lang="en-US" altLang="en-US" sz="1400" b="1" kern="0" dirty="0" smtClean="0">
                    <a:ea typeface="+mn-ea"/>
                  </a:rPr>
                  <a:t>National American Indian and Alaska Native ATTC</a:t>
                </a:r>
                <a:endParaRPr lang="en-US" altLang="en-US" sz="1400" b="1" kern="0" dirty="0">
                  <a:ea typeface="+mn-ea"/>
                </a:endParaRPr>
              </a:p>
            </p:txBody>
          </p:sp>
          <p:cxnSp>
            <p:nvCxnSpPr>
              <p:cNvPr id="115" name="Straight Arrow Connector 114"/>
              <p:cNvCxnSpPr/>
              <p:nvPr/>
            </p:nvCxnSpPr>
            <p:spPr>
              <a:xfrm>
                <a:off x="4260546" y="1553437"/>
                <a:ext cx="610698" cy="13493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6542881" y="3155221"/>
                <a:ext cx="743745" cy="968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7181057" y="4951476"/>
                <a:ext cx="517922" cy="9657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4550570" y="1977295"/>
                <a:ext cx="1203324" cy="1349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5245894" y="1981026"/>
                <a:ext cx="515938" cy="7630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02" name="Slide Number Placeholder 3"/>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79751649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nodePh="1">
                                  <p:stCondLst>
                                    <p:cond delay="0"/>
                                  </p:stCondLst>
                                  <p:endCondLst>
                                    <p:cond evt="begin" delay="0">
                                      <p:tn val="5"/>
                                    </p:cond>
                                  </p:endCondLst>
                                  <p:childTnLst>
                                    <p:set>
                                      <p:cBhvr>
                                        <p:cTn id="6" dur="1" fill="hold">
                                          <p:stCondLst>
                                            <p:cond delay="0"/>
                                          </p:stCondLst>
                                        </p:cTn>
                                        <p:tgtEl>
                                          <p:spTgt spid="13315"/>
                                        </p:tgtEl>
                                        <p:attrNameLst>
                                          <p:attrName>style.visibility</p:attrName>
                                        </p:attrNameLst>
                                      </p:cBhvr>
                                      <p:to>
                                        <p:strVal val="visible"/>
                                      </p:to>
                                    </p:set>
                                    <p:animEffect transition="in" filter="wheel(4)">
                                      <p:cBhvr>
                                        <p:cTn id="7" dur="75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30</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DNA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31</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6289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DNA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0%</a:t>
                      </a: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32</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9337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DNA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0%</a:t>
                      </a:r>
                    </a:p>
                  </a:txBody>
                  <a:tcPr anchor="ctr"/>
                </a:tc>
                <a:tc>
                  <a:txBody>
                    <a:bodyPr/>
                    <a:lstStyle/>
                    <a:p>
                      <a:pPr algn="ctr"/>
                      <a:r>
                        <a:rPr lang="en-US" sz="2000" dirty="0" smtClean="0">
                          <a:latin typeface="Arial" panose="020B0604020202020204" pitchFamily="34" charset="0"/>
                          <a:cs typeface="Arial" panose="020B0604020202020204" pitchFamily="34" charset="0"/>
                        </a:rPr>
                        <a:t>Self limited</a:t>
                      </a: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33</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9337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DNA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0%</a:t>
                      </a:r>
                    </a:p>
                  </a:txBody>
                  <a:tcPr anchor="ctr"/>
                </a:tc>
                <a:tc>
                  <a:txBody>
                    <a:bodyPr/>
                    <a:lstStyle/>
                    <a:p>
                      <a:pPr algn="ctr"/>
                      <a:r>
                        <a:rPr lang="en-US" sz="2000" dirty="0" smtClean="0">
                          <a:latin typeface="Arial" panose="020B0604020202020204" pitchFamily="34" charset="0"/>
                          <a:cs typeface="Arial" panose="020B0604020202020204" pitchFamily="34" charset="0"/>
                        </a:rPr>
                        <a:t>Self limited</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Rare</a:t>
                      </a:r>
                    </a:p>
                    <a:p>
                      <a:pPr algn="ctr"/>
                      <a:r>
                        <a:rPr lang="en-US" sz="1800" dirty="0" smtClean="0">
                          <a:latin typeface="Arial" panose="020B0604020202020204" pitchFamily="34" charset="0"/>
                          <a:cs typeface="Arial" panose="020B0604020202020204" pitchFamily="34" charset="0"/>
                        </a:rPr>
                        <a:t>(can</a:t>
                      </a:r>
                      <a:r>
                        <a:rPr lang="en-US" sz="1800" baseline="0" dirty="0" smtClean="0">
                          <a:latin typeface="Arial" panose="020B0604020202020204" pitchFamily="34" charset="0"/>
                          <a:cs typeface="Arial" panose="020B0604020202020204" pitchFamily="34" charset="0"/>
                        </a:rPr>
                        <a:t> be treated)</a:t>
                      </a:r>
                      <a:endParaRPr lang="en-US" sz="1800" dirty="0">
                        <a:latin typeface="Arial" panose="020B0604020202020204" pitchFamily="34" charset="0"/>
                        <a:cs typeface="Arial" panose="020B0604020202020204" pitchFamily="34" charset="0"/>
                      </a:endParaRPr>
                    </a:p>
                  </a:txBody>
                  <a:tcPr anchor="ctr"/>
                </a:tc>
                <a:tc>
                  <a:txBody>
                    <a:bodyPr/>
                    <a:lstStyle/>
                    <a:p>
                      <a:pPr algn="ct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684"/>
            <a:ext cx="8153400" cy="762000"/>
          </a:xfrm>
        </p:spPr>
        <p:txBody>
          <a:bodyPr>
            <a:normAutofit/>
          </a:bodyPr>
          <a:lstStyle/>
          <a:p>
            <a:r>
              <a:rPr lang="en-US" b="1" dirty="0" smtClean="0">
                <a:solidFill>
                  <a:srgbClr val="003366"/>
                </a:solidFill>
              </a:rPr>
              <a:t>HIV and Hepatitis A, B, &amp; C</a:t>
            </a:r>
            <a:endParaRPr lang="en-US" b="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34</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2230267"/>
              </p:ext>
            </p:extLst>
          </p:nvPr>
        </p:nvGraphicFramePr>
        <p:xfrm>
          <a:off x="161058" y="2117558"/>
          <a:ext cx="8821885" cy="3933707"/>
        </p:xfrm>
        <a:graphic>
          <a:graphicData uri="http://schemas.openxmlformats.org/drawingml/2006/table">
            <a:tbl>
              <a:tblPr firstRow="1" bandRow="1">
                <a:tableStyleId>{5C22544A-7EE6-4342-B048-85BDC9FD1C3A}</a:tableStyleId>
              </a:tblPr>
              <a:tblGrid>
                <a:gridCol w="2883478"/>
                <a:gridCol w="1433946"/>
                <a:gridCol w="1288473"/>
                <a:gridCol w="1823604"/>
                <a:gridCol w="1392384"/>
              </a:tblGrid>
              <a:tr h="308925">
                <a:tc>
                  <a:txBody>
                    <a:bodyPr/>
                    <a:lstStyle/>
                    <a:p>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HIV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HAV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HBV</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HCV</a:t>
                      </a:r>
                      <a:endParaRPr lang="en-US" sz="2000" dirty="0">
                        <a:latin typeface="Arial" panose="020B0604020202020204" pitchFamily="34" charset="0"/>
                        <a:cs typeface="Arial" panose="020B0604020202020204" pitchFamily="34" charset="0"/>
                      </a:endParaRPr>
                    </a:p>
                  </a:txBody>
                  <a:tcPr/>
                </a:tc>
              </a:tr>
              <a:tr h="744114">
                <a:tc>
                  <a:txBody>
                    <a:bodyPr/>
                    <a:lstStyle/>
                    <a:p>
                      <a:r>
                        <a:rPr lang="en-US" sz="2000" b="1" kern="1200" dirty="0" smtClean="0">
                          <a:solidFill>
                            <a:schemeClr val="accent1"/>
                          </a:solidFill>
                          <a:latin typeface="Arial" panose="020B0604020202020204" pitchFamily="34" charset="0"/>
                          <a:ea typeface="+mn-ea"/>
                          <a:cs typeface="Arial" panose="020B0604020202020204" pitchFamily="34" charset="0"/>
                        </a:rPr>
                        <a:t>Lifelong Infection</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Adults: 2-5%</a:t>
                      </a:r>
                    </a:p>
                    <a:p>
                      <a:pPr algn="ctr"/>
                      <a:r>
                        <a:rPr lang="en-US" sz="2000" dirty="0" smtClean="0">
                          <a:latin typeface="Arial" panose="020B0604020202020204" pitchFamily="34" charset="0"/>
                          <a:cs typeface="Arial" panose="020B0604020202020204" pitchFamily="34" charset="0"/>
                        </a:rPr>
                        <a:t>Perinatal: ~90%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75-85%</a:t>
                      </a:r>
                      <a:endParaRPr lang="en-US" sz="2000" dirty="0">
                        <a:latin typeface="Arial" panose="020B0604020202020204" pitchFamily="34" charset="0"/>
                        <a:cs typeface="Arial" panose="020B0604020202020204" pitchFamily="34" charset="0"/>
                      </a:endParaRPr>
                    </a:p>
                  </a:txBody>
                  <a:tcPr anchor="ctr"/>
                </a:tc>
              </a:tr>
              <a:tr h="842241">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Protective Immunity from Natural Infection </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Vaccine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anchor="ctr"/>
                </a:tc>
              </a:tr>
              <a:tr h="592106">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Genetic Material</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DNA</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RNA</a:t>
                      </a:r>
                      <a:endParaRPr lang="en-US" sz="2000" dirty="0">
                        <a:latin typeface="Arial" panose="020B0604020202020204" pitchFamily="34" charset="0"/>
                        <a:cs typeface="Arial" panose="020B0604020202020204" pitchFamily="34" charset="0"/>
                      </a:endParaRPr>
                    </a:p>
                  </a:txBody>
                  <a:tcPr anchor="ctr"/>
                </a:tc>
              </a:tr>
              <a:tr h="334668">
                <a:tc>
                  <a:txBody>
                    <a:bodyPr/>
                    <a:lstStyle/>
                    <a:p>
                      <a:pPr marL="0" algn="l" defTabSz="457200" rtl="0" eaLnBrk="1" latinLnBrk="0" hangingPunct="1"/>
                      <a:r>
                        <a:rPr lang="en-US" sz="2000" b="1" kern="1200" dirty="0" smtClean="0">
                          <a:solidFill>
                            <a:schemeClr val="accent1"/>
                          </a:solidFill>
                          <a:latin typeface="Arial" panose="020B0604020202020204" pitchFamily="34" charset="0"/>
                          <a:ea typeface="+mn-ea"/>
                          <a:cs typeface="Arial" panose="020B0604020202020204" pitchFamily="34" charset="0"/>
                        </a:rPr>
                        <a:t>Curable</a:t>
                      </a:r>
                      <a:endParaRPr lang="en-US" sz="2000" b="1" kern="1200" dirty="0">
                        <a:solidFill>
                          <a:schemeClr val="accent1"/>
                        </a:solidFill>
                        <a:latin typeface="Arial" panose="020B0604020202020204" pitchFamily="34" charset="0"/>
                        <a:ea typeface="+mn-ea"/>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Self limited</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1-2%</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&gt;95%!</a:t>
                      </a:r>
                      <a:endParaRPr lang="en-US" sz="2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64440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2">
              <a:spcBef>
                <a:spcPts val="0"/>
              </a:spcBef>
              <a:spcAft>
                <a:spcPts val="600"/>
              </a:spcAft>
              <a:buClr>
                <a:srgbClr val="226380"/>
              </a:buClr>
              <a:buNone/>
            </a:pPr>
            <a:r>
              <a:rPr lang="en-US" sz="1800" dirty="0" smtClean="0">
                <a:solidFill>
                  <a:srgbClr val="000000"/>
                </a:solidFill>
              </a:rPr>
              <a:t>    </a:t>
            </a:r>
            <a:endParaRPr lang="en-US" sz="1800" dirty="0">
              <a:solidFill>
                <a:srgbClr val="000000"/>
              </a:solidFill>
            </a:endParaRP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35</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0"/>
              </a:spcAft>
              <a:buClr>
                <a:srgbClr val="226380"/>
              </a:buClr>
              <a:buNone/>
            </a:pPr>
            <a:r>
              <a:rPr lang="en-US" sz="1800" dirty="0" smtClean="0">
                <a:solidFill>
                  <a:srgbClr val="000000"/>
                </a:solidFill>
              </a:rPr>
              <a:t>    </a:t>
            </a: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2">
              <a:spcBef>
                <a:spcPts val="0"/>
              </a:spcBef>
              <a:spcAft>
                <a:spcPts val="600"/>
              </a:spcAft>
              <a:buClr>
                <a:srgbClr val="226380"/>
              </a:buClr>
              <a:buNone/>
            </a:pPr>
            <a:r>
              <a:rPr lang="en-US" sz="1800" dirty="0" smtClean="0">
                <a:solidFill>
                  <a:srgbClr val="000000"/>
                </a:solidFill>
              </a:rPr>
              <a:t>    </a:t>
            </a:r>
            <a:endParaRPr lang="en-US" sz="1800" dirty="0">
              <a:solidFill>
                <a:srgbClr val="000000"/>
              </a:solidFill>
            </a:endParaRP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36</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0"/>
              </a:spcAft>
              <a:buClr>
                <a:srgbClr val="226380"/>
              </a:buClr>
              <a:buNone/>
            </a:pPr>
            <a:r>
              <a:rPr lang="en-US" sz="1800" dirty="0" smtClean="0">
                <a:solidFill>
                  <a:srgbClr val="000000"/>
                </a:solidFill>
              </a:rPr>
              <a:t>    </a:t>
            </a: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2">
              <a:spcBef>
                <a:spcPts val="0"/>
              </a:spcBef>
              <a:spcAft>
                <a:spcPts val="600"/>
              </a:spcAft>
              <a:buClr>
                <a:srgbClr val="226380"/>
              </a:buClr>
              <a:buNone/>
            </a:pPr>
            <a:r>
              <a:rPr lang="en-US" sz="1800" dirty="0" smtClean="0">
                <a:solidFill>
                  <a:srgbClr val="000000"/>
                </a:solidFill>
              </a:rPr>
              <a:t>    </a:t>
            </a:r>
            <a:endParaRPr lang="en-US" sz="1800" dirty="0">
              <a:solidFill>
                <a:srgbClr val="000000"/>
              </a:solidFill>
            </a:endParaRP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37</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0"/>
              </a:spcAft>
              <a:buClr>
                <a:srgbClr val="226380"/>
              </a:buClr>
              <a:buNone/>
            </a:pPr>
            <a:r>
              <a:rPr lang="en-US" sz="1800" dirty="0" smtClean="0">
                <a:solidFill>
                  <a:srgbClr val="000000"/>
                </a:solidFill>
              </a:rPr>
              <a:t>    </a:t>
            </a: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2">
              <a:spcBef>
                <a:spcPts val="0"/>
              </a:spcBef>
              <a:spcAft>
                <a:spcPts val="600"/>
              </a:spcAft>
              <a:buClr>
                <a:srgbClr val="226380"/>
              </a:buClr>
              <a:buNone/>
            </a:pPr>
            <a:r>
              <a:rPr lang="en-US" sz="1800" dirty="0" smtClean="0">
                <a:solidFill>
                  <a:srgbClr val="000000"/>
                </a:solidFill>
              </a:rPr>
              <a:t>    </a:t>
            </a:r>
            <a:endParaRPr lang="en-US" sz="1800" dirty="0">
              <a:solidFill>
                <a:srgbClr val="000000"/>
              </a:solidFill>
            </a:endParaRP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38</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0"/>
              </a:spcAft>
              <a:buClr>
                <a:srgbClr val="226380"/>
              </a:buClr>
              <a:buNone/>
            </a:pPr>
            <a:r>
              <a:rPr lang="en-US" sz="1800" dirty="0" smtClean="0">
                <a:solidFill>
                  <a:srgbClr val="000000"/>
                </a:solidFill>
              </a:rPr>
              <a:t>    </a:t>
            </a: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2">
              <a:spcBef>
                <a:spcPts val="0"/>
              </a:spcBef>
              <a:spcAft>
                <a:spcPts val="600"/>
              </a:spcAft>
              <a:buClr>
                <a:srgbClr val="226380"/>
              </a:buClr>
              <a:buNone/>
            </a:pPr>
            <a:r>
              <a:rPr lang="en-US" sz="1800" dirty="0" smtClean="0">
                <a:solidFill>
                  <a:srgbClr val="000000"/>
                </a:solidFill>
              </a:rPr>
              <a:t>    </a:t>
            </a:r>
            <a:endParaRPr lang="en-US" sz="1800" dirty="0">
              <a:solidFill>
                <a:srgbClr val="000000"/>
              </a:solidFill>
            </a:endParaRP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39</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 breast milk</a:t>
            </a:r>
          </a:p>
          <a:p>
            <a:pPr marL="228600" lvl="2">
              <a:spcBef>
                <a:spcPts val="0"/>
              </a:spcBef>
              <a:spcAft>
                <a:spcPts val="0"/>
              </a:spcAft>
              <a:buClr>
                <a:srgbClr val="226380"/>
              </a:buClr>
              <a:buNone/>
            </a:pPr>
            <a:r>
              <a:rPr lang="en-US" sz="1800" dirty="0" smtClean="0">
                <a:solidFill>
                  <a:srgbClr val="000000"/>
                </a:solidFill>
              </a:rPr>
              <a:t>    </a:t>
            </a: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a:t>
            </a:fld>
            <a:endParaRPr lang="en-US" dirty="0">
              <a:solidFill>
                <a:srgbClr val="000000"/>
              </a:solidFill>
            </a:endParaRPr>
          </a:p>
        </p:txBody>
      </p:sp>
      <p:sp>
        <p:nvSpPr>
          <p:cNvPr id="8" name="Title 1"/>
          <p:cNvSpPr>
            <a:spLocks noGrp="1"/>
          </p:cNvSpPr>
          <p:nvPr>
            <p:ph type="title"/>
          </p:nvPr>
        </p:nvSpPr>
        <p:spPr>
          <a:xfrm>
            <a:off x="0" y="708067"/>
            <a:ext cx="9144000" cy="902524"/>
          </a:xfrm>
        </p:spPr>
        <p:txBody>
          <a:bodyPr>
            <a:normAutofit/>
          </a:bodyPr>
          <a:lstStyle/>
          <a:p>
            <a:r>
              <a:rPr lang="en-US" sz="3600" b="1" dirty="0" smtClean="0">
                <a:solidFill>
                  <a:srgbClr val="003366"/>
                </a:solidFill>
                <a:latin typeface="Arial"/>
                <a:cs typeface="Arial"/>
              </a:rPr>
              <a:t>Logistics</a:t>
            </a:r>
            <a:endParaRPr lang="en-US" sz="3600" b="1" dirty="0">
              <a:solidFill>
                <a:srgbClr val="003366"/>
              </a:solidFill>
              <a:latin typeface="Arial"/>
              <a:cs typeface="Arial"/>
            </a:endParaRPr>
          </a:p>
        </p:txBody>
      </p:sp>
      <p:sp>
        <p:nvSpPr>
          <p:cNvPr id="11" name="Content Placeholder 2"/>
          <p:cNvSpPr>
            <a:spLocks noGrp="1"/>
          </p:cNvSpPr>
          <p:nvPr>
            <p:ph idx="1"/>
          </p:nvPr>
        </p:nvSpPr>
        <p:spPr>
          <a:xfrm>
            <a:off x="757646" y="1600200"/>
            <a:ext cx="7929154" cy="4525963"/>
          </a:xfrm>
        </p:spPr>
        <p:txBody>
          <a:bodyPr>
            <a:normAutofit/>
          </a:bodyPr>
          <a:lstStyle/>
          <a:p>
            <a:pPr lvl="0">
              <a:spcAft>
                <a:spcPts val="1200"/>
              </a:spcAft>
            </a:pPr>
            <a:r>
              <a:rPr lang="en-US" dirty="0" smtClean="0">
                <a:latin typeface="Arial" panose="020B0604020202020204" pitchFamily="34" charset="0"/>
                <a:cs typeface="Arial" panose="020B0604020202020204" pitchFamily="34" charset="0"/>
              </a:rPr>
              <a:t>9:00am – 4:00pm</a:t>
            </a:r>
          </a:p>
          <a:p>
            <a:pPr>
              <a:spcBef>
                <a:spcPts val="0"/>
              </a:spcBef>
              <a:spcAft>
                <a:spcPts val="0"/>
              </a:spcAft>
            </a:pPr>
            <a:r>
              <a:rPr lang="en-US" dirty="0" smtClean="0">
                <a:latin typeface="Arial" panose="020B0604020202020204" pitchFamily="34" charset="0"/>
                <a:cs typeface="Arial" panose="020B0604020202020204" pitchFamily="34" charset="0"/>
              </a:rPr>
              <a:t>Training design</a:t>
            </a:r>
          </a:p>
          <a:p>
            <a:pPr marL="692150" indent="-234950">
              <a:spcBef>
                <a:spcPts val="0"/>
              </a:spcBef>
              <a:spcAft>
                <a:spcPts val="0"/>
              </a:spcAft>
              <a:buSzPct val="75000"/>
              <a:buFont typeface="Courier New" pitchFamily="49" charset="0"/>
              <a:buChar char="o"/>
            </a:pPr>
            <a:r>
              <a:rPr lang="en-US" dirty="0" smtClean="0">
                <a:solidFill>
                  <a:schemeClr val="accent1"/>
                </a:solidFill>
                <a:latin typeface="Arial" panose="020B0604020202020204" pitchFamily="34" charset="0"/>
                <a:cs typeface="Arial" panose="020B0604020202020204" pitchFamily="34" charset="0"/>
              </a:rPr>
              <a:t>One 6-hour or two 3-hour deliveries</a:t>
            </a:r>
          </a:p>
          <a:p>
            <a:pPr marL="692150" indent="-234950">
              <a:spcBef>
                <a:spcPts val="0"/>
              </a:spcBef>
              <a:spcAft>
                <a:spcPts val="0"/>
              </a:spcAft>
              <a:buSzPct val="75000"/>
              <a:buFont typeface="Courier New" pitchFamily="49" charset="0"/>
              <a:buChar char="o"/>
            </a:pPr>
            <a:r>
              <a:rPr lang="en-US" dirty="0" smtClean="0">
                <a:solidFill>
                  <a:schemeClr val="accent1"/>
                </a:solidFill>
                <a:latin typeface="Arial" panose="020B0604020202020204" pitchFamily="34" charset="0"/>
                <a:cs typeface="Arial" panose="020B0604020202020204" pitchFamily="34" charset="0"/>
              </a:rPr>
              <a:t>‘Movable’ parts</a:t>
            </a:r>
          </a:p>
          <a:p>
            <a:pPr>
              <a:spcAft>
                <a:spcPts val="1200"/>
              </a:spcAft>
            </a:pPr>
            <a:r>
              <a:rPr lang="en-US" dirty="0"/>
              <a:t>Breaks and lunch</a:t>
            </a:r>
          </a:p>
          <a:p>
            <a:pPr lvl="0">
              <a:spcBef>
                <a:spcPts val="0"/>
              </a:spcBef>
              <a:spcAft>
                <a:spcPts val="1200"/>
              </a:spcAft>
            </a:pPr>
            <a:r>
              <a:rPr lang="en-US" dirty="0" smtClean="0">
                <a:latin typeface="Arial" panose="020B0604020202020204" pitchFamily="34" charset="0"/>
                <a:cs typeface="Arial" panose="020B0604020202020204" pitchFamily="34" charset="0"/>
              </a:rPr>
              <a:t>Evaluation and accreditation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6886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2">
              <a:spcBef>
                <a:spcPts val="0"/>
              </a:spcBef>
              <a:spcAft>
                <a:spcPts val="600"/>
              </a:spcAft>
              <a:buClr>
                <a:srgbClr val="226380"/>
              </a:buClr>
              <a:buNone/>
            </a:pPr>
            <a:r>
              <a:rPr lang="en-US" sz="1800" dirty="0" smtClean="0">
                <a:solidFill>
                  <a:srgbClr val="000000"/>
                </a:solidFill>
              </a:rPr>
              <a:t>    </a:t>
            </a:r>
            <a:endParaRPr lang="en-US" sz="1800" dirty="0">
              <a:solidFill>
                <a:srgbClr val="000000"/>
              </a:solidFill>
            </a:endParaRP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40</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0"/>
              </a:spcAft>
              <a:buClr>
                <a:srgbClr val="226380"/>
              </a:buClr>
              <a:buNone/>
            </a:pPr>
            <a:r>
              <a:rPr lang="en-US" sz="1800" dirty="0" smtClean="0">
                <a:solidFill>
                  <a:srgbClr val="000000"/>
                </a:solidFill>
              </a:rPr>
              <a:t>    </a:t>
            </a: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2">
              <a:spcBef>
                <a:spcPts val="0"/>
              </a:spcBef>
              <a:spcAft>
                <a:spcPts val="600"/>
              </a:spcAft>
              <a:buClr>
                <a:srgbClr val="226380"/>
              </a:buClr>
              <a:buNone/>
            </a:pPr>
            <a:r>
              <a:rPr lang="en-US" sz="1800" dirty="0" smtClean="0">
                <a:solidFill>
                  <a:srgbClr val="000000"/>
                </a:solidFill>
              </a:rPr>
              <a:t>    </a:t>
            </a:r>
            <a:endParaRPr lang="en-US" sz="1800" dirty="0">
              <a:solidFill>
                <a:srgbClr val="000000"/>
              </a:solidFill>
            </a:endParaRP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41</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0"/>
              </a:spcAft>
              <a:buClr>
                <a:srgbClr val="226380"/>
              </a:buClr>
              <a:buNone/>
            </a:pPr>
            <a:r>
              <a:rPr lang="en-US" sz="1800" dirty="0" smtClean="0">
                <a:solidFill>
                  <a:srgbClr val="000000"/>
                </a:solidFill>
              </a:rPr>
              <a:t>    From HIV-infected mother to newborn </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42</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a:t>
            </a:r>
            <a:r>
              <a:rPr lang="en-US" sz="1800" dirty="0" smtClean="0">
                <a:solidFill>
                  <a:srgbClr val="000000"/>
                </a:solidFill>
              </a:rPr>
              <a:t>cookers, cottons</a:t>
            </a:r>
            <a:endParaRPr lang="en-US" sz="1800" dirty="0">
              <a:solidFill>
                <a:srgbClr val="000000"/>
              </a:solidFill>
            </a:endParaRP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43</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marL="228600" lvl="2">
              <a:spcBef>
                <a:spcPts val="0"/>
              </a:spcBef>
              <a:spcAft>
                <a:spcPts val="0"/>
              </a:spcAft>
              <a:buClr>
                <a:srgbClr val="226380"/>
              </a:buClr>
              <a:buNone/>
            </a:pPr>
            <a:endParaRPr lang="en-US" sz="1800" dirty="0" smtClean="0">
              <a:solidFill>
                <a:srgbClr val="000000"/>
              </a:solidFill>
            </a:endParaRP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44</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1" indent="-228600">
              <a:spcBef>
                <a:spcPts val="0"/>
              </a:spcBef>
              <a:spcAft>
                <a:spcPts val="600"/>
              </a:spcAft>
              <a:buClr>
                <a:srgbClr val="226380"/>
              </a:buClr>
              <a:buNone/>
            </a:pPr>
            <a:r>
              <a:rPr lang="en-US" sz="1800" dirty="0" smtClean="0">
                <a:solidFill>
                  <a:srgbClr val="000000"/>
                </a:solidFill>
              </a:rPr>
              <a:t>    From HIV-infected mother to newborn, </a:t>
            </a:r>
          </a:p>
          <a:p>
            <a:pPr marL="228600" lvl="2">
              <a:spcBef>
                <a:spcPts val="0"/>
              </a:spcBef>
              <a:spcAft>
                <a:spcPts val="600"/>
              </a:spcAft>
              <a:buClr>
                <a:srgbClr val="226380"/>
              </a:buClr>
              <a:buSzPct val="100000"/>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45</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46</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47</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marL="228600" lvl="2">
              <a:spcBef>
                <a:spcPts val="0"/>
              </a:spcBef>
              <a:spcAft>
                <a:spcPts val="0"/>
              </a:spcAft>
              <a:buClr>
                <a:srgbClr val="226380"/>
              </a:buClr>
              <a:buNone/>
            </a:pPr>
            <a:endParaRPr lang="en-US" sz="1800" dirty="0" smtClean="0">
              <a:solidFill>
                <a:srgbClr val="000000"/>
              </a:solidFill>
            </a:endParaRP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48</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49</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31775" indent="-231775">
              <a:spcBef>
                <a:spcPts val="0"/>
              </a:spcBef>
              <a:spcAft>
                <a:spcPts val="600"/>
              </a:spcAft>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endParaRPr lang="en-US" sz="1800"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13955"/>
            <a:ext cx="7772400" cy="685800"/>
          </a:xfrm>
        </p:spPr>
        <p:txBody>
          <a:bodyPr>
            <a:normAutofit fontScale="90000"/>
          </a:bodyPr>
          <a:lstStyle/>
          <a:p>
            <a:r>
              <a:rPr lang="en-US" b="1" dirty="0" smtClean="0">
                <a:solidFill>
                  <a:srgbClr val="003366"/>
                </a:solidFill>
                <a:latin typeface="Arial" panose="020B0604020202020204" pitchFamily="34" charset="0"/>
                <a:cs typeface="Arial" panose="020B0604020202020204" pitchFamily="34" charset="0"/>
              </a:rPr>
              <a:t>Training Goals</a:t>
            </a:r>
            <a:endParaRPr lang="en-US" b="1" dirty="0">
              <a:solidFill>
                <a:srgbClr val="00336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687132"/>
            <a:ext cx="8000999" cy="4456092"/>
          </a:xfrm>
        </p:spPr>
        <p:txBody>
          <a:bodyPr>
            <a:normAutofit/>
          </a:bodyPr>
          <a:lstStyle/>
          <a:p>
            <a:pPr marL="0" indent="0">
              <a:spcBef>
                <a:spcPts val="600"/>
              </a:spcBef>
              <a:spcAft>
                <a:spcPts val="1200"/>
              </a:spcAft>
              <a:buNone/>
            </a:pPr>
            <a:r>
              <a:rPr lang="en-US" dirty="0" smtClean="0">
                <a:latin typeface="Arial" panose="020B0604020202020204" pitchFamily="34" charset="0"/>
                <a:cs typeface="Arial" panose="020B0604020202020204" pitchFamily="34" charset="0"/>
              </a:rPr>
              <a:t>To instruct behavioral and health care professionals on: </a:t>
            </a:r>
          </a:p>
          <a:p>
            <a:pPr marL="457200" indent="-222250">
              <a:spcBef>
                <a:spcPts val="0"/>
              </a:spcBef>
              <a:spcAft>
                <a:spcPts val="600"/>
              </a:spcAft>
              <a:buClr>
                <a:srgbClr val="003366"/>
              </a:buClr>
              <a:buFont typeface="Arial" pitchFamily="34" charset="0"/>
              <a:buChar char="•"/>
            </a:pPr>
            <a:r>
              <a:rPr lang="en-US" sz="2800" dirty="0" smtClean="0"/>
              <a:t>H</a:t>
            </a:r>
            <a:r>
              <a:rPr lang="en-US" sz="2800" dirty="0" smtClean="0">
                <a:latin typeface="Arial" panose="020B0604020202020204" pitchFamily="34" charset="0"/>
                <a:cs typeface="Arial" panose="020B0604020202020204" pitchFamily="34" charset="0"/>
              </a:rPr>
              <a:t>epatitis C infection</a:t>
            </a:r>
          </a:p>
          <a:p>
            <a:pPr marL="457200" indent="-222250">
              <a:lnSpc>
                <a:spcPct val="110000"/>
              </a:lnSpc>
              <a:spcBef>
                <a:spcPts val="0"/>
              </a:spcBef>
              <a:spcAft>
                <a:spcPts val="600"/>
              </a:spcAft>
              <a:buClr>
                <a:srgbClr val="003366"/>
              </a:buClr>
              <a:buFont typeface="Arial" pitchFamily="34" charset="0"/>
              <a:buChar char="•"/>
            </a:pPr>
            <a:r>
              <a:rPr lang="en-US" sz="2800" dirty="0" smtClean="0"/>
              <a:t>O</a:t>
            </a:r>
            <a:r>
              <a:rPr lang="en-US" sz="2800" dirty="0" smtClean="0">
                <a:latin typeface="Arial" panose="020B0604020202020204" pitchFamily="34" charset="0"/>
                <a:cs typeface="Arial" panose="020B0604020202020204" pitchFamily="34" charset="0"/>
              </a:rPr>
              <a:t>pportunities for promoting hepatitis C screening and testing</a:t>
            </a:r>
          </a:p>
          <a:p>
            <a:pPr marL="457200" indent="-222250">
              <a:lnSpc>
                <a:spcPct val="110000"/>
              </a:lnSpc>
              <a:spcBef>
                <a:spcPts val="0"/>
              </a:spcBef>
              <a:spcAft>
                <a:spcPts val="600"/>
              </a:spcAft>
              <a:buClr>
                <a:srgbClr val="003366"/>
              </a:buClr>
              <a:buFont typeface="Arial" pitchFamily="34" charset="0"/>
              <a:buChar char="•"/>
            </a:pPr>
            <a:r>
              <a:rPr lang="en-US" sz="2800" dirty="0" smtClean="0"/>
              <a:t>T</a:t>
            </a:r>
            <a:r>
              <a:rPr lang="en-US" sz="2800" dirty="0" smtClean="0">
                <a:latin typeface="Arial" panose="020B0604020202020204" pitchFamily="34" charset="0"/>
                <a:cs typeface="Arial" panose="020B0604020202020204" pitchFamily="34" charset="0"/>
              </a:rPr>
              <a:t>reatment options and patient considerations</a:t>
            </a:r>
            <a:endParaRPr lang="en-US" sz="2800" dirty="0" smtClean="0"/>
          </a:p>
          <a:p>
            <a:pPr marL="457200" indent="-222250">
              <a:lnSpc>
                <a:spcPct val="110000"/>
              </a:lnSpc>
              <a:spcBef>
                <a:spcPts val="0"/>
              </a:spcBef>
              <a:spcAft>
                <a:spcPts val="600"/>
              </a:spcAft>
              <a:buClr>
                <a:srgbClr val="003366"/>
              </a:buClr>
              <a:buFont typeface="Arial" pitchFamily="34" charset="0"/>
              <a:buChar char="•"/>
            </a:pPr>
            <a:r>
              <a:rPr lang="en-US" sz="2800" dirty="0" smtClean="0"/>
              <a:t>Link hepatitis C infected patients to health care</a:t>
            </a:r>
            <a:endParaRPr lang="en-US" sz="28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330334400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marL="228600" lvl="1" indent="-228600">
              <a:spcBef>
                <a:spcPts val="0"/>
              </a:spcBef>
              <a:spcAft>
                <a:spcPts val="600"/>
              </a:spcAft>
              <a:buClr>
                <a:srgbClr val="226380"/>
              </a:buClr>
              <a:buFont typeface="Wingdings" pitchFamily="2" charset="2"/>
              <a:buChar char="§"/>
            </a:pPr>
            <a:r>
              <a:rPr lang="en-US" sz="1800" b="1" dirty="0" smtClean="0">
                <a:solidFill>
                  <a:schemeClr val="accent1"/>
                </a:solidFill>
              </a:rPr>
              <a:t>Open sores</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50</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marL="228600" lvl="1" indent="-228600">
              <a:spcBef>
                <a:spcPts val="0"/>
              </a:spcBef>
              <a:spcAft>
                <a:spcPts val="600"/>
              </a:spcAft>
              <a:buClr>
                <a:srgbClr val="226380"/>
              </a:buClr>
              <a:buFont typeface="Wingdings" pitchFamily="2" charset="2"/>
              <a:buChar char="§"/>
            </a:pPr>
            <a:r>
              <a:rPr lang="en-US" sz="1800" b="1" dirty="0" smtClean="0">
                <a:solidFill>
                  <a:schemeClr val="accent1"/>
                </a:solidFill>
              </a:rPr>
              <a:t>Open sores</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51</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228600" lvl="1" indent="-228600" defTabSz="914400">
              <a:lnSpc>
                <a:spcPct val="110000"/>
              </a:lnSpc>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Injection drugs:</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marL="228600" lvl="1" indent="-228600">
              <a:spcBef>
                <a:spcPts val="0"/>
              </a:spcBef>
              <a:spcAft>
                <a:spcPts val="600"/>
              </a:spcAft>
              <a:buClr>
                <a:srgbClr val="226380"/>
              </a:buClr>
              <a:buFont typeface="Wingdings" pitchFamily="2" charset="2"/>
              <a:buChar char="§"/>
            </a:pPr>
            <a:r>
              <a:rPr lang="en-US" sz="1800" b="1" dirty="0" smtClean="0">
                <a:solidFill>
                  <a:schemeClr val="accent1"/>
                </a:solidFill>
              </a:rPr>
              <a:t>Open sores</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52</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228600" lvl="1" indent="-228600" defTabSz="914400">
              <a:lnSpc>
                <a:spcPct val="110000"/>
              </a:lnSpc>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Injection drugs:</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Contaminated needles, syringes, cookers, cotton </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marL="228600" lvl="1" indent="-228600">
              <a:spcBef>
                <a:spcPts val="0"/>
              </a:spcBef>
              <a:spcAft>
                <a:spcPts val="600"/>
              </a:spcAft>
              <a:buClr>
                <a:srgbClr val="226380"/>
              </a:buClr>
              <a:buFont typeface="Wingdings" pitchFamily="2" charset="2"/>
              <a:buChar char="§"/>
            </a:pPr>
            <a:r>
              <a:rPr lang="en-US" sz="1800" b="1" dirty="0" smtClean="0">
                <a:solidFill>
                  <a:schemeClr val="accent1"/>
                </a:solidFill>
              </a:rPr>
              <a:t>Open sores</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53</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228600" lvl="1" indent="-228600" defTabSz="914400">
              <a:lnSpc>
                <a:spcPct val="110000"/>
              </a:lnSpc>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Injection drugs:</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Contaminated needles, syringes, cookers, cotton </a:t>
            </a:r>
          </a:p>
          <a:p>
            <a:pPr marL="228600" lvl="1" indent="-228600" defTabSz="914400">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Sexually: </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marL="228600" lvl="1" indent="-228600">
              <a:spcBef>
                <a:spcPts val="0"/>
              </a:spcBef>
              <a:spcAft>
                <a:spcPts val="600"/>
              </a:spcAft>
              <a:buClr>
                <a:srgbClr val="226380"/>
              </a:buClr>
              <a:buFont typeface="Wingdings" pitchFamily="2" charset="2"/>
              <a:buChar char="§"/>
            </a:pPr>
            <a:r>
              <a:rPr lang="en-US" sz="1800" b="1" dirty="0" smtClean="0">
                <a:solidFill>
                  <a:schemeClr val="accent1"/>
                </a:solidFill>
              </a:rPr>
              <a:t>Open sores</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54</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228600" lvl="1" indent="-228600" defTabSz="914400">
              <a:lnSpc>
                <a:spcPct val="110000"/>
              </a:lnSpc>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Injection drugs:</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Contaminated needles, syringes, cookers, cotton</a:t>
            </a:r>
          </a:p>
          <a:p>
            <a:pPr marL="228600" lvl="1" indent="-228600" defTabSz="914400">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Sexually: </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Some sexual exposure*</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marL="228600" lvl="1" indent="-228600">
              <a:spcBef>
                <a:spcPts val="0"/>
              </a:spcBef>
              <a:spcAft>
                <a:spcPts val="600"/>
              </a:spcAft>
              <a:buClr>
                <a:srgbClr val="226380"/>
              </a:buClr>
              <a:buFont typeface="Wingdings" pitchFamily="2" charset="2"/>
              <a:buChar char="§"/>
            </a:pPr>
            <a:r>
              <a:rPr lang="en-US" sz="1800" b="1" dirty="0" smtClean="0">
                <a:solidFill>
                  <a:schemeClr val="accent1"/>
                </a:solidFill>
              </a:rPr>
              <a:t>Open sores</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55</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228600" lvl="1" indent="-228600" defTabSz="914400">
              <a:lnSpc>
                <a:spcPct val="110000"/>
              </a:lnSpc>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Injection drugs:</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Contaminated needles, syringes, cookers, cotton </a:t>
            </a:r>
          </a:p>
          <a:p>
            <a:pPr marL="228600" lvl="1" indent="-228600" defTabSz="914400">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Sexually: </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Traumatic sexual exposure</a:t>
            </a:r>
          </a:p>
          <a:p>
            <a:pPr marL="228600" lvl="1" indent="-228600" defTabSz="914400">
              <a:buClr>
                <a:srgbClr val="226380"/>
              </a:buClr>
              <a:buSzPct val="100000"/>
              <a:buFont typeface="Wingdings" pitchFamily="2" charset="2"/>
              <a:buChar char="§"/>
            </a:pPr>
            <a:r>
              <a:rPr lang="en-US" sz="1800" b="1" dirty="0" err="1" smtClean="0">
                <a:solidFill>
                  <a:schemeClr val="accent1"/>
                </a:solidFill>
                <a:latin typeface="Arial" panose="020B0604020202020204" pitchFamily="34" charset="0"/>
                <a:cs typeface="Arial" panose="020B0604020202020204" pitchFamily="34" charset="0"/>
              </a:rPr>
              <a:t>Perinatally</a:t>
            </a:r>
            <a:r>
              <a:rPr lang="en-US" sz="1800" b="1" dirty="0" smtClean="0">
                <a:solidFill>
                  <a:schemeClr val="accent1"/>
                </a:solidFill>
                <a:latin typeface="Arial" panose="020B0604020202020204" pitchFamily="34" charset="0"/>
                <a:cs typeface="Arial" panose="020B0604020202020204" pitchFamily="34" charset="0"/>
              </a:rPr>
              <a:t>: </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728"/>
            <a:ext cx="9144000" cy="874713"/>
          </a:xfrm>
        </p:spPr>
        <p:txBody>
          <a:bodyPr/>
          <a:lstStyle/>
          <a:p>
            <a:r>
              <a:rPr lang="en-US" b="1" dirty="0" smtClean="0">
                <a:solidFill>
                  <a:srgbClr val="003366"/>
                </a:solidFill>
              </a:rPr>
              <a:t>Transmission of Viral Infections </a:t>
            </a:r>
            <a:endParaRPr lang="en-US" b="1" dirty="0">
              <a:solidFill>
                <a:srgbClr val="003366"/>
              </a:solidFill>
            </a:endParaRPr>
          </a:p>
        </p:txBody>
      </p:sp>
      <p:sp>
        <p:nvSpPr>
          <p:cNvPr id="6" name="Content Placeholder 3"/>
          <p:cNvSpPr>
            <a:spLocks noGrp="1"/>
          </p:cNvSpPr>
          <p:nvPr>
            <p:ph idx="1"/>
          </p:nvPr>
        </p:nvSpPr>
        <p:spPr>
          <a:xfrm>
            <a:off x="3245429" y="1676402"/>
            <a:ext cx="28194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HBV</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Injection drugs:</a:t>
            </a:r>
          </a:p>
          <a:p>
            <a:pPr marL="228600" lvl="2">
              <a:spcBef>
                <a:spcPts val="0"/>
              </a:spcBef>
              <a:spcAft>
                <a:spcPts val="600"/>
              </a:spcAft>
              <a:buClr>
                <a:srgbClr val="226380"/>
              </a:buClr>
              <a:buNone/>
            </a:pPr>
            <a:r>
              <a:rPr lang="en-US" sz="1800" dirty="0">
                <a:solidFill>
                  <a:srgbClr val="000000"/>
                </a:solidFill>
              </a:rPr>
              <a:t>    Contaminated needles/equipment: syringes, cookers</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 </a:t>
            </a:r>
          </a:p>
          <a:p>
            <a:pPr marL="228600" lvl="2">
              <a:spcBef>
                <a:spcPts val="0"/>
              </a:spcBef>
              <a:spcAft>
                <a:spcPts val="600"/>
              </a:spcAft>
              <a:buClr>
                <a:srgbClr val="226380"/>
              </a:buClr>
              <a:buNone/>
            </a:pPr>
            <a:r>
              <a:rPr lang="en-US" sz="1800" dirty="0" smtClean="0">
                <a:solidFill>
                  <a:srgbClr val="000000"/>
                </a:solidFill>
              </a:rPr>
              <a:t>    From HBV-infected mother to newborn</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Household contact: </a:t>
            </a:r>
          </a:p>
          <a:p>
            <a:pPr marL="228600" lvl="2">
              <a:spcBef>
                <a:spcPts val="0"/>
              </a:spcBef>
              <a:spcAft>
                <a:spcPts val="600"/>
              </a:spcAft>
              <a:buClr>
                <a:srgbClr val="226380"/>
              </a:buClr>
              <a:buNone/>
            </a:pPr>
            <a:r>
              <a:rPr lang="en-US" sz="1800" dirty="0" smtClean="0">
                <a:solidFill>
                  <a:srgbClr val="000000"/>
                </a:solidFill>
              </a:rPr>
              <a:t>    Sharing razor, toothbrush, nail clipper</a:t>
            </a:r>
          </a:p>
          <a:p>
            <a:pPr marL="228600" lvl="1" indent="-228600">
              <a:spcBef>
                <a:spcPts val="0"/>
              </a:spcBef>
              <a:spcAft>
                <a:spcPts val="600"/>
              </a:spcAft>
              <a:buClr>
                <a:srgbClr val="226380"/>
              </a:buClr>
              <a:buFont typeface="Wingdings" pitchFamily="2" charset="2"/>
              <a:buChar char="§"/>
            </a:pPr>
            <a:r>
              <a:rPr lang="en-US" sz="1800" b="1" dirty="0" smtClean="0">
                <a:solidFill>
                  <a:schemeClr val="accent1"/>
                </a:solidFill>
              </a:rPr>
              <a:t>Open sores</a:t>
            </a:r>
          </a:p>
          <a:p>
            <a:pPr lvl="0">
              <a:buNone/>
            </a:pP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56</a:t>
            </a:fld>
            <a:endParaRPr lang="en-US" dirty="0">
              <a:solidFill>
                <a:srgbClr val="000000"/>
              </a:solidFill>
            </a:endParaRPr>
          </a:p>
        </p:txBody>
      </p:sp>
      <p:sp>
        <p:nvSpPr>
          <p:cNvPr id="7" name="Content Placeholder 3"/>
          <p:cNvSpPr>
            <a:spLocks noGrp="1"/>
          </p:cNvSpPr>
          <p:nvPr>
            <p:ph sz="half" idx="4294967295"/>
          </p:nvPr>
        </p:nvSpPr>
        <p:spPr>
          <a:xfrm>
            <a:off x="197429" y="1676402"/>
            <a:ext cx="28194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lgn="ctr">
              <a:spcBef>
                <a:spcPts val="0"/>
              </a:spcBef>
              <a:spcAft>
                <a:spcPts val="600"/>
              </a:spcAft>
              <a:buNone/>
            </a:pPr>
            <a:r>
              <a:rPr lang="en-US" b="1" u="sng" dirty="0" smtClean="0"/>
              <a:t>HIV</a:t>
            </a:r>
          </a:p>
          <a:p>
            <a:pPr marL="228600" lvl="1" indent="-228600">
              <a:spcBef>
                <a:spcPts val="0"/>
              </a:spcBef>
              <a:spcAft>
                <a:spcPts val="0"/>
              </a:spcAft>
              <a:buClr>
                <a:srgbClr val="226380"/>
              </a:buClr>
              <a:buFont typeface="Wingdings" pitchFamily="2" charset="2"/>
              <a:buChar char="§"/>
            </a:pPr>
            <a:r>
              <a:rPr lang="en-US" sz="1800" b="1" dirty="0" smtClean="0">
                <a:solidFill>
                  <a:schemeClr val="accent1"/>
                </a:solidFill>
              </a:rPr>
              <a:t>Injection drugs:</a:t>
            </a:r>
          </a:p>
          <a:p>
            <a:pPr marL="228600" lvl="2">
              <a:spcBef>
                <a:spcPts val="0"/>
              </a:spcBef>
              <a:spcAft>
                <a:spcPts val="600"/>
              </a:spcAft>
              <a:buClr>
                <a:srgbClr val="226380"/>
              </a:buClr>
              <a:buNone/>
            </a:pPr>
            <a:r>
              <a:rPr lang="en-US" sz="1800" dirty="0" smtClean="0">
                <a:solidFill>
                  <a:srgbClr val="000000"/>
                </a:solidFill>
              </a:rPr>
              <a:t>    Contaminated needles</a:t>
            </a:r>
          </a:p>
          <a:p>
            <a:pPr marL="228600" lvl="1" indent="-228600">
              <a:spcBef>
                <a:spcPts val="0"/>
              </a:spcBef>
              <a:spcAft>
                <a:spcPts val="0"/>
              </a:spcAft>
              <a:buClr>
                <a:srgbClr val="226380"/>
              </a:buClr>
              <a:buFont typeface="Wingdings" pitchFamily="2" charset="2"/>
              <a:buChar char="§"/>
            </a:pPr>
            <a:r>
              <a:rPr lang="en-US" sz="1800" b="1" dirty="0">
                <a:solidFill>
                  <a:schemeClr val="accent1"/>
                </a:solidFill>
              </a:rPr>
              <a:t>Sexually: </a:t>
            </a:r>
          </a:p>
          <a:p>
            <a:pPr marL="228600" lvl="2">
              <a:spcBef>
                <a:spcPts val="0"/>
              </a:spcBef>
              <a:spcAft>
                <a:spcPts val="600"/>
              </a:spcAft>
              <a:buClr>
                <a:srgbClr val="226380"/>
              </a:buClr>
              <a:buNone/>
            </a:pPr>
            <a:r>
              <a:rPr lang="en-US" sz="1800" dirty="0" smtClean="0">
                <a:solidFill>
                  <a:srgbClr val="000000"/>
                </a:solidFill>
              </a:rPr>
              <a:t>    Blood, semen (pre-seminal fluid), vaginal secretions</a:t>
            </a:r>
          </a:p>
          <a:p>
            <a:pPr marL="228600" lvl="1" indent="-228600">
              <a:spcBef>
                <a:spcPts val="0"/>
              </a:spcBef>
              <a:spcAft>
                <a:spcPts val="0"/>
              </a:spcAft>
              <a:buClr>
                <a:srgbClr val="226380"/>
              </a:buClr>
              <a:buFont typeface="Wingdings" pitchFamily="2" charset="2"/>
              <a:buChar char="§"/>
            </a:pPr>
            <a:r>
              <a:rPr lang="en-US" sz="1800" b="1" dirty="0" err="1" smtClean="0">
                <a:solidFill>
                  <a:schemeClr val="accent1"/>
                </a:solidFill>
              </a:rPr>
              <a:t>Perinatally</a:t>
            </a:r>
            <a:r>
              <a:rPr lang="en-US" sz="1800" b="1" dirty="0" smtClean="0">
                <a:solidFill>
                  <a:schemeClr val="accent1"/>
                </a:solidFill>
              </a:rPr>
              <a:t>:</a:t>
            </a:r>
            <a:r>
              <a:rPr lang="en-US" sz="1800" b="1" dirty="0" smtClean="0">
                <a:solidFill>
                  <a:srgbClr val="000000"/>
                </a:solidFill>
              </a:rPr>
              <a:t> </a:t>
            </a:r>
          </a:p>
          <a:p>
            <a:pPr marL="228600" lvl="2">
              <a:spcBef>
                <a:spcPts val="0"/>
              </a:spcBef>
              <a:spcAft>
                <a:spcPts val="600"/>
              </a:spcAft>
              <a:buClr>
                <a:srgbClr val="226380"/>
              </a:buClr>
              <a:buNone/>
            </a:pPr>
            <a:r>
              <a:rPr lang="en-US" sz="1800" dirty="0" smtClean="0">
                <a:solidFill>
                  <a:srgbClr val="000000"/>
                </a:solidFill>
              </a:rPr>
              <a:t>    From HIV-infected mother to newborn</a:t>
            </a:r>
          </a:p>
          <a:p>
            <a:pPr marL="228600" lvl="2">
              <a:spcBef>
                <a:spcPts val="0"/>
              </a:spcBef>
              <a:spcAft>
                <a:spcPts val="600"/>
              </a:spcAft>
              <a:buClr>
                <a:srgbClr val="226380"/>
              </a:buClr>
              <a:buFont typeface="Wingdings" pitchFamily="2" charset="2"/>
              <a:buChar char="§"/>
            </a:pPr>
            <a:r>
              <a:rPr lang="en-US" sz="1800" b="1" dirty="0" smtClean="0">
                <a:solidFill>
                  <a:srgbClr val="4F81BD"/>
                </a:solidFill>
              </a:rPr>
              <a:t>Other infectious  body fluid: </a:t>
            </a:r>
            <a:r>
              <a:rPr lang="en-US" sz="1800" dirty="0" smtClean="0">
                <a:solidFill>
                  <a:srgbClr val="000000"/>
                </a:solidFill>
              </a:rPr>
              <a:t>breast milk</a:t>
            </a:r>
          </a:p>
          <a:p>
            <a:pPr marL="228600" lvl="2">
              <a:spcBef>
                <a:spcPts val="0"/>
              </a:spcBef>
              <a:spcAft>
                <a:spcPts val="0"/>
              </a:spcAft>
              <a:buClr>
                <a:srgbClr val="226380"/>
              </a:buClr>
              <a:buNone/>
            </a:pPr>
            <a:endParaRPr lang="en-US" sz="1800" dirty="0" smtClean="0">
              <a:solidFill>
                <a:srgbClr val="000000"/>
              </a:solidFill>
            </a:endParaRPr>
          </a:p>
          <a:p>
            <a:pPr lvl="0">
              <a:buNone/>
            </a:pPr>
            <a:endParaRPr lang="en-US" dirty="0" smtClean="0"/>
          </a:p>
          <a:p>
            <a:pPr lvl="0">
              <a:buNone/>
            </a:pPr>
            <a:endParaRPr lang="en-US" dirty="0" smtClean="0"/>
          </a:p>
        </p:txBody>
      </p:sp>
      <p:sp>
        <p:nvSpPr>
          <p:cNvPr id="5" name="Content Placeholder 3"/>
          <p:cNvSpPr txBox="1">
            <a:spLocks/>
          </p:cNvSpPr>
          <p:nvPr/>
        </p:nvSpPr>
        <p:spPr>
          <a:xfrm>
            <a:off x="6293429" y="1676402"/>
            <a:ext cx="2655888" cy="49006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28600" lvl="1" indent="-228600" algn="ctr" defTabSz="914400">
              <a:spcAft>
                <a:spcPts val="600"/>
              </a:spcAft>
              <a:buClr>
                <a:srgbClr val="226380"/>
              </a:buClr>
            </a:pPr>
            <a:r>
              <a:rPr kumimoji="1" lang="en-US" sz="2800" b="1" u="sng" kern="0" dirty="0" smtClean="0">
                <a:latin typeface="Arial" panose="020B0604020202020204" pitchFamily="34" charset="0"/>
                <a:cs typeface="Arial" panose="020B0604020202020204" pitchFamily="34" charset="0"/>
              </a:rPr>
              <a:t>HCV</a:t>
            </a:r>
          </a:p>
          <a:p>
            <a:pPr marL="228600" lvl="1" indent="-228600" defTabSz="914400">
              <a:lnSpc>
                <a:spcPct val="110000"/>
              </a:lnSpc>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Injection drugs:</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Contaminated needles, syringes, cookers, cotton </a:t>
            </a:r>
          </a:p>
          <a:p>
            <a:pPr marL="228600" lvl="1" indent="-228600" defTabSz="914400">
              <a:buClr>
                <a:srgbClr val="226380"/>
              </a:buClr>
              <a:buSzPct val="100000"/>
              <a:buFont typeface="Wingdings" pitchFamily="2" charset="2"/>
              <a:buChar char="§"/>
            </a:pPr>
            <a:r>
              <a:rPr lang="en-US" sz="1800" b="1" dirty="0" smtClean="0">
                <a:solidFill>
                  <a:schemeClr val="accent1"/>
                </a:solidFill>
                <a:latin typeface="Arial" panose="020B0604020202020204" pitchFamily="34" charset="0"/>
                <a:cs typeface="Arial" panose="020B0604020202020204" pitchFamily="34" charset="0"/>
              </a:rPr>
              <a:t>Sexually: </a:t>
            </a:r>
          </a:p>
          <a:p>
            <a:pPr marL="228600" lvl="2" defTabSz="914400">
              <a:spcAft>
                <a:spcPts val="600"/>
              </a:spcAft>
              <a:buClr>
                <a:srgbClr val="226380"/>
              </a:buClr>
              <a:buSzPct val="100000"/>
            </a:pPr>
            <a:r>
              <a:rPr lang="en-US" sz="1800" dirty="0" smtClean="0">
                <a:solidFill>
                  <a:srgbClr val="000000"/>
                </a:solidFill>
                <a:latin typeface="Arial" panose="020B0604020202020204" pitchFamily="34" charset="0"/>
                <a:cs typeface="Arial" panose="020B0604020202020204" pitchFamily="34" charset="0"/>
              </a:rPr>
              <a:t>Traumatic sexual exposure</a:t>
            </a:r>
          </a:p>
          <a:p>
            <a:pPr marL="228600" lvl="1" indent="-228600" defTabSz="914400">
              <a:buClr>
                <a:srgbClr val="226380"/>
              </a:buClr>
              <a:buSzPct val="100000"/>
              <a:buFont typeface="Wingdings" pitchFamily="2" charset="2"/>
              <a:buChar char="§"/>
            </a:pPr>
            <a:r>
              <a:rPr lang="en-US" sz="1800" b="1" dirty="0" err="1" smtClean="0">
                <a:solidFill>
                  <a:schemeClr val="accent1"/>
                </a:solidFill>
                <a:latin typeface="Arial" panose="020B0604020202020204" pitchFamily="34" charset="0"/>
                <a:cs typeface="Arial" panose="020B0604020202020204" pitchFamily="34" charset="0"/>
              </a:rPr>
              <a:t>Perinatally</a:t>
            </a:r>
            <a:r>
              <a:rPr lang="en-US" sz="1800" b="1" dirty="0" smtClean="0">
                <a:solidFill>
                  <a:schemeClr val="accent1"/>
                </a:solidFill>
                <a:latin typeface="Arial" panose="020B0604020202020204" pitchFamily="34" charset="0"/>
                <a:cs typeface="Arial" panose="020B0604020202020204" pitchFamily="34" charset="0"/>
              </a:rPr>
              <a:t>: </a:t>
            </a:r>
          </a:p>
          <a:p>
            <a:pPr marL="228600" lvl="2" defTabSz="914400">
              <a:lnSpc>
                <a:spcPct val="110000"/>
              </a:lnSpc>
              <a:buClr>
                <a:srgbClr val="226380"/>
              </a:buClr>
            </a:pPr>
            <a:r>
              <a:rPr lang="en-US" sz="1800" dirty="0" smtClean="0">
                <a:solidFill>
                  <a:srgbClr val="000000"/>
                </a:solidFill>
                <a:latin typeface="Arial" panose="020B0604020202020204" pitchFamily="34" charset="0"/>
                <a:cs typeface="Arial" panose="020B0604020202020204" pitchFamily="34" charset="0"/>
              </a:rPr>
              <a:t>From HCV-infected mother to newborn</a:t>
            </a: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a:p>
            <a:pPr marL="342900" indent="-342900" defTabSz="914400" fontAlgn="base">
              <a:spcBef>
                <a:spcPct val="20000"/>
              </a:spcBef>
              <a:spcAft>
                <a:spcPct val="0"/>
              </a:spcAft>
              <a:buClr>
                <a:srgbClr val="009999"/>
              </a:buClr>
              <a:buSzPct val="75000"/>
              <a:defRPr/>
            </a:pPr>
            <a:endParaRPr kumimoji="1" lang="en-US" kern="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57</a:t>
            </a:fld>
            <a:endParaRPr lang="en-US" dirty="0">
              <a:solidFill>
                <a:srgbClr val="000000"/>
              </a:solidFill>
            </a:endParaRPr>
          </a:p>
        </p:txBody>
      </p:sp>
      <p:pic>
        <p:nvPicPr>
          <p:cNvPr id="1027" name="Picture 3"/>
          <p:cNvPicPr>
            <a:picLocks noChangeAspect="1" noChangeArrowheads="1"/>
          </p:cNvPicPr>
          <p:nvPr/>
        </p:nvPicPr>
        <p:blipFill>
          <a:blip r:embed="rId5"/>
          <a:srcRect/>
          <a:stretch>
            <a:fillRect/>
          </a:stretch>
        </p:blipFill>
        <p:spPr bwMode="auto">
          <a:xfrm>
            <a:off x="585217" y="1877568"/>
            <a:ext cx="8101583" cy="4072128"/>
          </a:xfrm>
          <a:prstGeom prst="rect">
            <a:avLst/>
          </a:prstGeom>
          <a:noFill/>
          <a:ln w="9525">
            <a:noFill/>
            <a:miter lim="800000"/>
            <a:headEnd/>
            <a:tailEnd/>
          </a:ln>
        </p:spPr>
      </p:pic>
      <p:sp>
        <p:nvSpPr>
          <p:cNvPr id="11" name="Title 1"/>
          <p:cNvSpPr>
            <a:spLocks noGrp="1"/>
          </p:cNvSpPr>
          <p:nvPr>
            <p:ph type="title"/>
          </p:nvPr>
        </p:nvSpPr>
        <p:spPr>
          <a:xfrm>
            <a:off x="0" y="856551"/>
            <a:ext cx="9144000" cy="874713"/>
          </a:xfrm>
        </p:spPr>
        <p:txBody>
          <a:bodyPr>
            <a:noAutofit/>
          </a:bodyPr>
          <a:lstStyle/>
          <a:p>
            <a:r>
              <a:rPr lang="en-US" sz="3200" b="1" dirty="0" smtClean="0">
                <a:solidFill>
                  <a:srgbClr val="003366"/>
                </a:solidFill>
              </a:rPr>
              <a:t>Opportunities for Blood Borne Virus Transmission during Injection Drug Use</a:t>
            </a:r>
            <a:endParaRPr lang="en-US" sz="3200" b="1" dirty="0">
              <a:solidFill>
                <a:srgbClr val="003366"/>
              </a:solidFill>
            </a:endParaRPr>
          </a:p>
        </p:txBody>
      </p:sp>
    </p:spTree>
    <p:extLst>
      <p:ext uri="{BB962C8B-B14F-4D97-AF65-F5344CB8AC3E}">
        <p14:creationId xmlns:p14="http://schemas.microsoft.com/office/powerpoint/2010/main" val="11389368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2292" name="Oval 607"/>
          <p:cNvSpPr>
            <a:spLocks noChangeArrowheads="1"/>
          </p:cNvSpPr>
          <p:nvPr/>
        </p:nvSpPr>
        <p:spPr bwMode="auto">
          <a:xfrm>
            <a:off x="4735514" y="3224214"/>
            <a:ext cx="1104900" cy="393700"/>
          </a:xfrm>
          <a:prstGeom prst="ellipse">
            <a:avLst/>
          </a:prstGeom>
          <a:solidFill>
            <a:srgbClr val="99FF66"/>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defTabSz="914400">
              <a:lnSpc>
                <a:spcPct val="90000"/>
              </a:lnSpc>
              <a:spcBef>
                <a:spcPct val="35000"/>
              </a:spcBef>
              <a:spcAft>
                <a:spcPct val="25000"/>
              </a:spcAft>
              <a:buClr>
                <a:srgbClr val="99CC00"/>
              </a:buClr>
              <a:buFont typeface="Arial" charset="0"/>
              <a:buChar char="•"/>
            </a:pPr>
            <a:endParaRPr lang="en-US" altLang="en-US" b="1" dirty="0">
              <a:solidFill>
                <a:srgbClr val="000000"/>
              </a:solidFill>
            </a:endParaRPr>
          </a:p>
        </p:txBody>
      </p:sp>
      <p:sp>
        <p:nvSpPr>
          <p:cNvPr id="12293" name="Freeform 492"/>
          <p:cNvSpPr>
            <a:spLocks/>
          </p:cNvSpPr>
          <p:nvPr/>
        </p:nvSpPr>
        <p:spPr bwMode="auto">
          <a:xfrm>
            <a:off x="4746625" y="3417889"/>
            <a:ext cx="147639" cy="79375"/>
          </a:xfrm>
          <a:custGeom>
            <a:avLst/>
            <a:gdLst>
              <a:gd name="T0" fmla="*/ 0 w 281"/>
              <a:gd name="T1" fmla="*/ 2147483647 h 116"/>
              <a:gd name="T2" fmla="*/ 2147483647 w 281"/>
              <a:gd name="T3" fmla="*/ 0 h 116"/>
              <a:gd name="T4" fmla="*/ 2147483647 w 281"/>
              <a:gd name="T5" fmla="*/ 2147483647 h 116"/>
              <a:gd name="T6" fmla="*/ 2147483647 w 281"/>
              <a:gd name="T7" fmla="*/ 2147483647 h 116"/>
              <a:gd name="T8" fmla="*/ 2147483647 w 281"/>
              <a:gd name="T9" fmla="*/ 2147483647 h 116"/>
              <a:gd name="T10" fmla="*/ 2147483647 w 281"/>
              <a:gd name="T11" fmla="*/ 2147483647 h 116"/>
              <a:gd name="T12" fmla="*/ 2147483647 w 281"/>
              <a:gd name="T13" fmla="*/ 2147483647 h 116"/>
              <a:gd name="T14" fmla="*/ 2147483647 w 281"/>
              <a:gd name="T15" fmla="*/ 2147483647 h 116"/>
              <a:gd name="T16" fmla="*/ 0 w 281"/>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
              <a:gd name="T28" fmla="*/ 0 h 116"/>
              <a:gd name="T29" fmla="*/ 281 w 281"/>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 h="116">
                <a:moveTo>
                  <a:pt x="0" y="80"/>
                </a:moveTo>
                <a:lnTo>
                  <a:pt x="15" y="0"/>
                </a:lnTo>
                <a:lnTo>
                  <a:pt x="281" y="13"/>
                </a:lnTo>
                <a:lnTo>
                  <a:pt x="225" y="67"/>
                </a:lnTo>
                <a:lnTo>
                  <a:pt x="248" y="91"/>
                </a:lnTo>
                <a:lnTo>
                  <a:pt x="176" y="97"/>
                </a:lnTo>
                <a:lnTo>
                  <a:pt x="136" y="116"/>
                </a:lnTo>
                <a:lnTo>
                  <a:pt x="23" y="110"/>
                </a:lnTo>
                <a:lnTo>
                  <a:pt x="0" y="80"/>
                </a:lnTo>
              </a:path>
            </a:pathLst>
          </a:custGeom>
          <a:solidFill>
            <a:schemeClr val="accent1"/>
          </a:solidFill>
          <a:ln w="7938">
            <a:solidFill>
              <a:schemeClr val="bg1"/>
            </a:solidFill>
            <a:round/>
            <a:headEnd/>
            <a:tailEnd/>
          </a:ln>
        </p:spPr>
        <p:txBody>
          <a:bodyPr/>
          <a:lstStyle/>
          <a:p>
            <a:pPr defTabSz="914400"/>
            <a:endParaRPr lang="en-US" dirty="0">
              <a:solidFill>
                <a:srgbClr val="000000"/>
              </a:solidFill>
            </a:endParaRPr>
          </a:p>
        </p:txBody>
      </p:sp>
      <p:sp>
        <p:nvSpPr>
          <p:cNvPr id="12294" name="Rectangle 18"/>
          <p:cNvSpPr>
            <a:spLocks noChangeArrowheads="1"/>
          </p:cNvSpPr>
          <p:nvPr/>
        </p:nvSpPr>
        <p:spPr bwMode="auto">
          <a:xfrm>
            <a:off x="-21645" y="756949"/>
            <a:ext cx="4419600" cy="10668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defTabSz="914400"/>
            <a:r>
              <a:rPr lang="en-US" altLang="en-US" sz="2000" b="1" dirty="0">
                <a:solidFill>
                  <a:srgbClr val="226380"/>
                </a:solidFill>
              </a:rPr>
              <a:t>An Estimated </a:t>
            </a:r>
            <a:r>
              <a:rPr lang="en-US" altLang="en-US" sz="2000" b="1" dirty="0" smtClean="0">
                <a:solidFill>
                  <a:srgbClr val="226380"/>
                </a:solidFill>
              </a:rPr>
              <a:t>135 </a:t>
            </a:r>
            <a:r>
              <a:rPr lang="en-US" altLang="en-US" sz="2000" b="1" dirty="0">
                <a:solidFill>
                  <a:srgbClr val="226380"/>
                </a:solidFill>
              </a:rPr>
              <a:t>Million Persons </a:t>
            </a:r>
            <a:r>
              <a:rPr lang="en-US" altLang="en-US" sz="2000" b="1" dirty="0" smtClean="0">
                <a:solidFill>
                  <a:srgbClr val="226380"/>
                </a:solidFill>
              </a:rPr>
              <a:t>Are </a:t>
            </a:r>
            <a:r>
              <a:rPr lang="en-US" altLang="en-US" sz="2000" b="1" dirty="0">
                <a:solidFill>
                  <a:srgbClr val="226380"/>
                </a:solidFill>
              </a:rPr>
              <a:t>Infected </a:t>
            </a:r>
            <a:r>
              <a:rPr lang="en-US" altLang="en-US" sz="2000" b="1" dirty="0" smtClean="0">
                <a:solidFill>
                  <a:srgbClr val="226380"/>
                </a:solidFill>
              </a:rPr>
              <a:t>With </a:t>
            </a:r>
            <a:r>
              <a:rPr lang="en-US" altLang="en-US" sz="2000" b="1" dirty="0">
                <a:solidFill>
                  <a:srgbClr val="226380"/>
                </a:solidFill>
              </a:rPr>
              <a:t>HCV </a:t>
            </a:r>
            <a:r>
              <a:rPr lang="en-US" altLang="en-US" sz="2000" b="1" i="1" u="sng" dirty="0">
                <a:solidFill>
                  <a:srgbClr val="226380"/>
                </a:solidFill>
              </a:rPr>
              <a:t>Worldwide</a:t>
            </a:r>
          </a:p>
        </p:txBody>
      </p:sp>
      <p:sp>
        <p:nvSpPr>
          <p:cNvPr id="12295" name="Text Box 3"/>
          <p:cNvSpPr txBox="1">
            <a:spLocks noChangeArrowheads="1"/>
          </p:cNvSpPr>
          <p:nvPr/>
        </p:nvSpPr>
        <p:spPr bwMode="auto">
          <a:xfrm>
            <a:off x="3812" y="6303109"/>
            <a:ext cx="883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defTabSz="914400" eaLnBrk="0" hangingPunct="0"/>
            <a:r>
              <a:rPr lang="en-US" sz="1000" b="1" dirty="0" smtClean="0">
                <a:solidFill>
                  <a:srgbClr val="000000"/>
                </a:solidFill>
              </a:rPr>
              <a:t>SOURCES: </a:t>
            </a:r>
            <a:r>
              <a:rPr lang="en-US" sz="1000" dirty="0" smtClean="0">
                <a:solidFill>
                  <a:srgbClr val="000000"/>
                </a:solidFill>
              </a:rPr>
              <a:t>Ward, J.W. (2014). The epidemiology of hepatitis C: How did we get here? Available </a:t>
            </a:r>
            <a:br>
              <a:rPr lang="en-US" sz="1000" dirty="0" smtClean="0">
                <a:solidFill>
                  <a:srgbClr val="000000"/>
                </a:solidFill>
              </a:rPr>
            </a:br>
            <a:r>
              <a:rPr lang="en-US" sz="1000" dirty="0" smtClean="0">
                <a:solidFill>
                  <a:srgbClr val="000000"/>
                </a:solidFill>
              </a:rPr>
              <a:t>at: </a:t>
            </a:r>
            <a:r>
              <a:rPr lang="en-US" sz="1000" dirty="0" smtClean="0">
                <a:solidFill>
                  <a:srgbClr val="000000"/>
                </a:solidFill>
                <a:hlinkClick r:id="rId5"/>
              </a:rPr>
              <a:t>http://www.cdc.gov/cdcgrandrounds/pdf/gr-hepc-6-17-2014.pdf</a:t>
            </a:r>
            <a:r>
              <a:rPr lang="en-US" sz="1000" dirty="0" smtClean="0">
                <a:solidFill>
                  <a:srgbClr val="000000"/>
                </a:solidFill>
              </a:rPr>
              <a:t>; </a:t>
            </a:r>
            <a:r>
              <a:rPr lang="en-US" sz="1000" dirty="0" err="1" smtClean="0">
                <a:solidFill>
                  <a:srgbClr val="000000"/>
                </a:solidFill>
              </a:rPr>
              <a:t>Chak</a:t>
            </a:r>
            <a:r>
              <a:rPr lang="en-US" sz="1000" dirty="0" smtClean="0">
                <a:solidFill>
                  <a:srgbClr val="000000"/>
                </a:solidFill>
              </a:rPr>
              <a:t>, E. et al. (2011). Hepatitis C </a:t>
            </a:r>
            <a:br>
              <a:rPr lang="en-US" sz="1000" dirty="0" smtClean="0">
                <a:solidFill>
                  <a:srgbClr val="000000"/>
                </a:solidFill>
              </a:rPr>
            </a:br>
            <a:r>
              <a:rPr lang="en-US" sz="1000" dirty="0" smtClean="0">
                <a:solidFill>
                  <a:srgbClr val="000000"/>
                </a:solidFill>
              </a:rPr>
              <a:t>virus infection in USA: An estimate of true prevalence. </a:t>
            </a:r>
            <a:r>
              <a:rPr lang="en-US" sz="1000" i="1" dirty="0" smtClean="0">
                <a:solidFill>
                  <a:srgbClr val="000000"/>
                </a:solidFill>
              </a:rPr>
              <a:t>Liver International, 31, </a:t>
            </a:r>
            <a:r>
              <a:rPr lang="en-US" sz="1000" dirty="0" smtClean="0">
                <a:solidFill>
                  <a:srgbClr val="000000"/>
                </a:solidFill>
              </a:rPr>
              <a:t>1090-1101.</a:t>
            </a:r>
            <a:endParaRPr lang="en-US" altLang="en-US" sz="1000" dirty="0">
              <a:solidFill>
                <a:srgbClr val="000000"/>
              </a:solidFill>
            </a:endParaRPr>
          </a:p>
        </p:txBody>
      </p:sp>
      <p:sp>
        <p:nvSpPr>
          <p:cNvPr id="12296" name="Freeform 306"/>
          <p:cNvSpPr>
            <a:spLocks/>
          </p:cNvSpPr>
          <p:nvPr/>
        </p:nvSpPr>
        <p:spPr bwMode="auto">
          <a:xfrm>
            <a:off x="1782763" y="3074988"/>
            <a:ext cx="44451" cy="49212"/>
          </a:xfrm>
          <a:custGeom>
            <a:avLst/>
            <a:gdLst>
              <a:gd name="T0" fmla="*/ 2147483647 w 82"/>
              <a:gd name="T1" fmla="*/ 0 h 73"/>
              <a:gd name="T2" fmla="*/ 0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297" name="Freeform 307"/>
          <p:cNvSpPr>
            <a:spLocks/>
          </p:cNvSpPr>
          <p:nvPr/>
        </p:nvSpPr>
        <p:spPr bwMode="auto">
          <a:xfrm>
            <a:off x="1838326" y="3100388"/>
            <a:ext cx="73025" cy="144462"/>
          </a:xfrm>
          <a:custGeom>
            <a:avLst/>
            <a:gdLst>
              <a:gd name="T0" fmla="*/ 2147483647 w 137"/>
              <a:gd name="T1" fmla="*/ 0 h 213"/>
              <a:gd name="T2" fmla="*/ 0 w 137"/>
              <a:gd name="T3" fmla="*/ 2147483647 h 213"/>
              <a:gd name="T4" fmla="*/ 0 w 137"/>
              <a:gd name="T5" fmla="*/ 2147483647 h 213"/>
              <a:gd name="T6" fmla="*/ 2147483647 w 137"/>
              <a:gd name="T7" fmla="*/ 2147483647 h 213"/>
              <a:gd name="T8" fmla="*/ 2147483647 w 137"/>
              <a:gd name="T9" fmla="*/ 2147483647 h 213"/>
              <a:gd name="T10" fmla="*/ 2147483647 w 137"/>
              <a:gd name="T11" fmla="*/ 2147483647 h 213"/>
              <a:gd name="T12" fmla="*/ 2147483647 w 137"/>
              <a:gd name="T13" fmla="*/ 2147483647 h 213"/>
              <a:gd name="T14" fmla="*/ 2147483647 w 137"/>
              <a:gd name="T15" fmla="*/ 2147483647 h 213"/>
              <a:gd name="T16" fmla="*/ 2147483647 w 137"/>
              <a:gd name="T17" fmla="*/ 2147483647 h 213"/>
              <a:gd name="T18" fmla="*/ 2147483647 w 137"/>
              <a:gd name="T19" fmla="*/ 2147483647 h 213"/>
              <a:gd name="T20" fmla="*/ 2147483647 w 137"/>
              <a:gd name="T21" fmla="*/ 2147483647 h 213"/>
              <a:gd name="T22" fmla="*/ 2147483647 w 137"/>
              <a:gd name="T23" fmla="*/ 2147483647 h 213"/>
              <a:gd name="T24" fmla="*/ 2147483647 w 137"/>
              <a:gd name="T25" fmla="*/ 2147483647 h 213"/>
              <a:gd name="T26" fmla="*/ 2147483647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298" name="Freeform 308"/>
          <p:cNvSpPr>
            <a:spLocks/>
          </p:cNvSpPr>
          <p:nvPr/>
        </p:nvSpPr>
        <p:spPr bwMode="auto">
          <a:xfrm>
            <a:off x="1774826" y="3124201"/>
            <a:ext cx="88900" cy="120650"/>
          </a:xfrm>
          <a:custGeom>
            <a:avLst/>
            <a:gdLst>
              <a:gd name="T0" fmla="*/ 2147483647 w 168"/>
              <a:gd name="T1" fmla="*/ 2147483647 h 177"/>
              <a:gd name="T2" fmla="*/ 2147483647 w 168"/>
              <a:gd name="T3" fmla="*/ 2147483647 h 177"/>
              <a:gd name="T4" fmla="*/ 2147483647 w 168"/>
              <a:gd name="T5" fmla="*/ 2147483647 h 177"/>
              <a:gd name="T6" fmla="*/ 2147483647 w 168"/>
              <a:gd name="T7" fmla="*/ 2147483647 h 177"/>
              <a:gd name="T8" fmla="*/ 2147483647 w 168"/>
              <a:gd name="T9" fmla="*/ 2147483647 h 177"/>
              <a:gd name="T10" fmla="*/ 2147483647 w 168"/>
              <a:gd name="T11" fmla="*/ 2147483647 h 177"/>
              <a:gd name="T12" fmla="*/ 2147483647 w 168"/>
              <a:gd name="T13" fmla="*/ 2147483647 h 177"/>
              <a:gd name="T14" fmla="*/ 2147483647 w 168"/>
              <a:gd name="T15" fmla="*/ 0 h 177"/>
              <a:gd name="T16" fmla="*/ 0 w 168"/>
              <a:gd name="T17" fmla="*/ 0 h 177"/>
              <a:gd name="T18" fmla="*/ 2147483647 w 168"/>
              <a:gd name="T19" fmla="*/ 2147483647 h 177"/>
              <a:gd name="T20" fmla="*/ 2147483647 w 168"/>
              <a:gd name="T21" fmla="*/ 2147483647 h 177"/>
              <a:gd name="T22" fmla="*/ 2147483647 w 168"/>
              <a:gd name="T23" fmla="*/ 2147483647 h 177"/>
              <a:gd name="T24" fmla="*/ 2147483647 w 168"/>
              <a:gd name="T25" fmla="*/ 2147483647 h 177"/>
              <a:gd name="T26" fmla="*/ 2147483647 w 168"/>
              <a:gd name="T27" fmla="*/ 2147483647 h 177"/>
              <a:gd name="T28" fmla="*/ 2147483647 w 168"/>
              <a:gd name="T29" fmla="*/ 2147483647 h 177"/>
              <a:gd name="T30" fmla="*/ 2147483647 w 168"/>
              <a:gd name="T31" fmla="*/ 2147483647 h 177"/>
              <a:gd name="T32" fmla="*/ 2147483647 w 168"/>
              <a:gd name="T33" fmla="*/ 2147483647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299" name="Freeform 309"/>
          <p:cNvSpPr>
            <a:spLocks/>
          </p:cNvSpPr>
          <p:nvPr/>
        </p:nvSpPr>
        <p:spPr bwMode="auto">
          <a:xfrm>
            <a:off x="4937125" y="2844800"/>
            <a:ext cx="50800" cy="74613"/>
          </a:xfrm>
          <a:custGeom>
            <a:avLst/>
            <a:gdLst>
              <a:gd name="T0" fmla="*/ 0 w 97"/>
              <a:gd name="T1" fmla="*/ 2147483647 h 110"/>
              <a:gd name="T2" fmla="*/ 2147483647 w 97"/>
              <a:gd name="T3" fmla="*/ 2147483647 h 110"/>
              <a:gd name="T4" fmla="*/ 2147483647 w 97"/>
              <a:gd name="T5" fmla="*/ 2147483647 h 110"/>
              <a:gd name="T6" fmla="*/ 2147483647 w 97"/>
              <a:gd name="T7" fmla="*/ 2147483647 h 110"/>
              <a:gd name="T8" fmla="*/ 2147483647 w 97"/>
              <a:gd name="T9" fmla="*/ 2147483647 h 110"/>
              <a:gd name="T10" fmla="*/ 2147483647 w 97"/>
              <a:gd name="T11" fmla="*/ 2147483647 h 110"/>
              <a:gd name="T12" fmla="*/ 2147483647 w 97"/>
              <a:gd name="T13" fmla="*/ 2147483647 h 110"/>
              <a:gd name="T14" fmla="*/ 2147483647 w 97"/>
              <a:gd name="T15" fmla="*/ 2147483647 h 110"/>
              <a:gd name="T16" fmla="*/ 2147483647 w 97"/>
              <a:gd name="T17" fmla="*/ 0 h 110"/>
              <a:gd name="T18" fmla="*/ 0 w 97"/>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0" name="Freeform 310"/>
          <p:cNvSpPr>
            <a:spLocks/>
          </p:cNvSpPr>
          <p:nvPr/>
        </p:nvSpPr>
        <p:spPr bwMode="auto">
          <a:xfrm>
            <a:off x="5988052" y="3300414"/>
            <a:ext cx="123825" cy="55562"/>
          </a:xfrm>
          <a:custGeom>
            <a:avLst/>
            <a:gdLst>
              <a:gd name="T0" fmla="*/ 2147483647 w 233"/>
              <a:gd name="T1" fmla="*/ 2147483647 h 79"/>
              <a:gd name="T2" fmla="*/ 2147483647 w 233"/>
              <a:gd name="T3" fmla="*/ 2147483647 h 79"/>
              <a:gd name="T4" fmla="*/ 2147483647 w 233"/>
              <a:gd name="T5" fmla="*/ 0 h 79"/>
              <a:gd name="T6" fmla="*/ 2147483647 w 233"/>
              <a:gd name="T7" fmla="*/ 0 h 79"/>
              <a:gd name="T8" fmla="*/ 2147483647 w 233"/>
              <a:gd name="T9" fmla="*/ 2147483647 h 79"/>
              <a:gd name="T10" fmla="*/ 0 w 233"/>
              <a:gd name="T11" fmla="*/ 2147483647 h 79"/>
              <a:gd name="T12" fmla="*/ 2147483647 w 233"/>
              <a:gd name="T13" fmla="*/ 2147483647 h 79"/>
              <a:gd name="T14" fmla="*/ 2147483647 w 233"/>
              <a:gd name="T15" fmla="*/ 2147483647 h 79"/>
              <a:gd name="T16" fmla="*/ 2147483647 w 233"/>
              <a:gd name="T17" fmla="*/ 2147483647 h 79"/>
              <a:gd name="T18" fmla="*/ 2147483647 w 233"/>
              <a:gd name="T19" fmla="*/ 2147483647 h 79"/>
              <a:gd name="T20" fmla="*/ 2147483647 w 233"/>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1" name="Freeform 311"/>
          <p:cNvSpPr>
            <a:spLocks/>
          </p:cNvSpPr>
          <p:nvPr/>
        </p:nvSpPr>
        <p:spPr bwMode="auto">
          <a:xfrm>
            <a:off x="6205540" y="3262313"/>
            <a:ext cx="33337" cy="38100"/>
          </a:xfrm>
          <a:custGeom>
            <a:avLst/>
            <a:gdLst>
              <a:gd name="T0" fmla="*/ 2147483647 w 64"/>
              <a:gd name="T1" fmla="*/ 0 h 55"/>
              <a:gd name="T2" fmla="*/ 0 w 64"/>
              <a:gd name="T3" fmla="*/ 2147483647 h 55"/>
              <a:gd name="T4" fmla="*/ 0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2147483647 h 55"/>
              <a:gd name="T16" fmla="*/ 2147483647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2" name="Freeform 312"/>
          <p:cNvSpPr>
            <a:spLocks/>
          </p:cNvSpPr>
          <p:nvPr/>
        </p:nvSpPr>
        <p:spPr bwMode="auto">
          <a:xfrm>
            <a:off x="6689725" y="3065464"/>
            <a:ext cx="115888" cy="122237"/>
          </a:xfrm>
          <a:custGeom>
            <a:avLst/>
            <a:gdLst>
              <a:gd name="T0" fmla="*/ 2147483647 w 217"/>
              <a:gd name="T1" fmla="*/ 0 h 176"/>
              <a:gd name="T2" fmla="*/ 2147483647 w 217"/>
              <a:gd name="T3" fmla="*/ 2147483647 h 176"/>
              <a:gd name="T4" fmla="*/ 2147483647 w 217"/>
              <a:gd name="T5" fmla="*/ 2147483647 h 176"/>
              <a:gd name="T6" fmla="*/ 2147483647 w 217"/>
              <a:gd name="T7" fmla="*/ 2147483647 h 176"/>
              <a:gd name="T8" fmla="*/ 2147483647 w 217"/>
              <a:gd name="T9" fmla="*/ 2147483647 h 176"/>
              <a:gd name="T10" fmla="*/ 2147483647 w 217"/>
              <a:gd name="T11" fmla="*/ 2147483647 h 176"/>
              <a:gd name="T12" fmla="*/ 0 w 217"/>
              <a:gd name="T13" fmla="*/ 2147483647 h 176"/>
              <a:gd name="T14" fmla="*/ 2147483647 w 217"/>
              <a:gd name="T15" fmla="*/ 2147483647 h 176"/>
              <a:gd name="T16" fmla="*/ 2147483647 w 217"/>
              <a:gd name="T17" fmla="*/ 2147483647 h 176"/>
              <a:gd name="T18" fmla="*/ 2147483647 w 217"/>
              <a:gd name="T19" fmla="*/ 2147483647 h 176"/>
              <a:gd name="T20" fmla="*/ 2147483647 w 217"/>
              <a:gd name="T21" fmla="*/ 2147483647 h 176"/>
              <a:gd name="T22" fmla="*/ 2147483647 w 217"/>
              <a:gd name="T23" fmla="*/ 2147483647 h 176"/>
              <a:gd name="T24" fmla="*/ 2147483647 w 217"/>
              <a:gd name="T25" fmla="*/ 2147483647 h 176"/>
              <a:gd name="T26" fmla="*/ 2147483647 w 217"/>
              <a:gd name="T27" fmla="*/ 2147483647 h 176"/>
              <a:gd name="T28" fmla="*/ 2147483647 w 217"/>
              <a:gd name="T29" fmla="*/ 2147483647 h 176"/>
              <a:gd name="T30" fmla="*/ 2147483647 w 217"/>
              <a:gd name="T31" fmla="*/ 2147483647 h 176"/>
              <a:gd name="T32" fmla="*/ 2147483647 w 217"/>
              <a:gd name="T33" fmla="*/ 0 h 176"/>
              <a:gd name="T34" fmla="*/ 2147483647 w 217"/>
              <a:gd name="T35" fmla="*/ 0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76"/>
              <a:gd name="T56" fmla="*/ 217 w 217"/>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lnTo>
                  <a:pt x="202"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3" name="Freeform 313"/>
          <p:cNvSpPr>
            <a:spLocks/>
          </p:cNvSpPr>
          <p:nvPr/>
        </p:nvSpPr>
        <p:spPr bwMode="auto">
          <a:xfrm>
            <a:off x="6575426" y="2292350"/>
            <a:ext cx="73025" cy="46038"/>
          </a:xfrm>
          <a:custGeom>
            <a:avLst/>
            <a:gdLst>
              <a:gd name="T0" fmla="*/ 2147483647 w 136"/>
              <a:gd name="T1" fmla="*/ 0 h 67"/>
              <a:gd name="T2" fmla="*/ 0 w 136"/>
              <a:gd name="T3" fmla="*/ 2147483647 h 67"/>
              <a:gd name="T4" fmla="*/ 2147483647 w 136"/>
              <a:gd name="T5" fmla="*/ 2147483647 h 67"/>
              <a:gd name="T6" fmla="*/ 2147483647 w 136"/>
              <a:gd name="T7" fmla="*/ 0 h 67"/>
              <a:gd name="T8" fmla="*/ 2147483647 w 136"/>
              <a:gd name="T9" fmla="*/ 2147483647 h 67"/>
              <a:gd name="T10" fmla="*/ 2147483647 w 136"/>
              <a:gd name="T11" fmla="*/ 2147483647 h 67"/>
              <a:gd name="T12" fmla="*/ 2147483647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4" name="Freeform 314"/>
          <p:cNvSpPr>
            <a:spLocks/>
          </p:cNvSpPr>
          <p:nvPr/>
        </p:nvSpPr>
        <p:spPr bwMode="auto">
          <a:xfrm>
            <a:off x="6648451" y="3973514"/>
            <a:ext cx="139700" cy="104775"/>
          </a:xfrm>
          <a:custGeom>
            <a:avLst/>
            <a:gdLst>
              <a:gd name="T0" fmla="*/ 2147483647 w 265"/>
              <a:gd name="T1" fmla="*/ 2147483647 h 153"/>
              <a:gd name="T2" fmla="*/ 2147483647 w 265"/>
              <a:gd name="T3" fmla="*/ 0 h 153"/>
              <a:gd name="T4" fmla="*/ 0 w 265"/>
              <a:gd name="T5" fmla="*/ 2147483647 h 153"/>
              <a:gd name="T6" fmla="*/ 2147483647 w 265"/>
              <a:gd name="T7" fmla="*/ 2147483647 h 153"/>
              <a:gd name="T8" fmla="*/ 2147483647 w 265"/>
              <a:gd name="T9" fmla="*/ 2147483647 h 153"/>
              <a:gd name="T10" fmla="*/ 2147483647 w 265"/>
              <a:gd name="T11" fmla="*/ 2147483647 h 153"/>
              <a:gd name="T12" fmla="*/ 2147483647 w 265"/>
              <a:gd name="T13" fmla="*/ 2147483647 h 153"/>
              <a:gd name="T14" fmla="*/ 2147483647 w 265"/>
              <a:gd name="T15" fmla="*/ 2147483647 h 153"/>
              <a:gd name="T16" fmla="*/ 2147483647 w 265"/>
              <a:gd name="T17" fmla="*/ 214748364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153"/>
              <a:gd name="T29" fmla="*/ 265 w 265"/>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153">
                <a:moveTo>
                  <a:pt x="265" y="56"/>
                </a:moveTo>
                <a:lnTo>
                  <a:pt x="137" y="0"/>
                </a:lnTo>
                <a:lnTo>
                  <a:pt x="0" y="25"/>
                </a:lnTo>
                <a:lnTo>
                  <a:pt x="49" y="80"/>
                </a:lnTo>
                <a:lnTo>
                  <a:pt x="112" y="98"/>
                </a:lnTo>
                <a:lnTo>
                  <a:pt x="89" y="134"/>
                </a:lnTo>
                <a:lnTo>
                  <a:pt x="160" y="153"/>
                </a:lnTo>
                <a:lnTo>
                  <a:pt x="177" y="116"/>
                </a:lnTo>
                <a:lnTo>
                  <a:pt x="265" y="56"/>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5" name="Freeform 315"/>
          <p:cNvSpPr>
            <a:spLocks/>
          </p:cNvSpPr>
          <p:nvPr/>
        </p:nvSpPr>
        <p:spPr bwMode="auto">
          <a:xfrm>
            <a:off x="7750177" y="4621214"/>
            <a:ext cx="93663" cy="50800"/>
          </a:xfrm>
          <a:custGeom>
            <a:avLst/>
            <a:gdLst>
              <a:gd name="T0" fmla="*/ 0 w 176"/>
              <a:gd name="T1" fmla="*/ 2147483647 h 73"/>
              <a:gd name="T2" fmla="*/ 2147483647 w 176"/>
              <a:gd name="T3" fmla="*/ 2147483647 h 73"/>
              <a:gd name="T4" fmla="*/ 2147483647 w 176"/>
              <a:gd name="T5" fmla="*/ 2147483647 h 73"/>
              <a:gd name="T6" fmla="*/ 2147483647 w 176"/>
              <a:gd name="T7" fmla="*/ 0 h 73"/>
              <a:gd name="T8" fmla="*/ 2147483647 w 176"/>
              <a:gd name="T9" fmla="*/ 2147483647 h 73"/>
              <a:gd name="T10" fmla="*/ 0 w 176"/>
              <a:gd name="T11" fmla="*/ 2147483647 h 73"/>
              <a:gd name="T12" fmla="*/ 0 60000 65536"/>
              <a:gd name="T13" fmla="*/ 0 60000 65536"/>
              <a:gd name="T14" fmla="*/ 0 60000 65536"/>
              <a:gd name="T15" fmla="*/ 0 60000 65536"/>
              <a:gd name="T16" fmla="*/ 0 60000 65536"/>
              <a:gd name="T17" fmla="*/ 0 60000 65536"/>
              <a:gd name="T18" fmla="*/ 0 w 176"/>
              <a:gd name="T19" fmla="*/ 0 h 73"/>
              <a:gd name="T20" fmla="*/ 176 w 176"/>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76" h="73">
                <a:moveTo>
                  <a:pt x="0" y="49"/>
                </a:moveTo>
                <a:lnTo>
                  <a:pt x="113" y="73"/>
                </a:lnTo>
                <a:lnTo>
                  <a:pt x="176" y="19"/>
                </a:lnTo>
                <a:lnTo>
                  <a:pt x="153" y="0"/>
                </a:lnTo>
                <a:lnTo>
                  <a:pt x="136" y="25"/>
                </a:lnTo>
                <a:lnTo>
                  <a:pt x="0" y="49"/>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6" name="Freeform 316"/>
          <p:cNvSpPr>
            <a:spLocks/>
          </p:cNvSpPr>
          <p:nvPr/>
        </p:nvSpPr>
        <p:spPr bwMode="auto">
          <a:xfrm>
            <a:off x="7813675" y="4591051"/>
            <a:ext cx="50800" cy="42863"/>
          </a:xfrm>
          <a:custGeom>
            <a:avLst/>
            <a:gdLst>
              <a:gd name="T0" fmla="*/ 0 w 95"/>
              <a:gd name="T1" fmla="*/ 0 h 60"/>
              <a:gd name="T2" fmla="*/ 2147483647 w 95"/>
              <a:gd name="T3" fmla="*/ 2147483647 h 60"/>
              <a:gd name="T4" fmla="*/ 2147483647 w 95"/>
              <a:gd name="T5" fmla="*/ 2147483647 h 60"/>
              <a:gd name="T6" fmla="*/ 2147483647 w 95"/>
              <a:gd name="T7" fmla="*/ 2147483647 h 60"/>
              <a:gd name="T8" fmla="*/ 0 w 95"/>
              <a:gd name="T9" fmla="*/ 0 h 60"/>
              <a:gd name="T10" fmla="*/ 0 60000 65536"/>
              <a:gd name="T11" fmla="*/ 0 60000 65536"/>
              <a:gd name="T12" fmla="*/ 0 60000 65536"/>
              <a:gd name="T13" fmla="*/ 0 60000 65536"/>
              <a:gd name="T14" fmla="*/ 0 60000 65536"/>
              <a:gd name="T15" fmla="*/ 0 w 95"/>
              <a:gd name="T16" fmla="*/ 0 h 60"/>
              <a:gd name="T17" fmla="*/ 95 w 95"/>
              <a:gd name="T18" fmla="*/ 60 h 60"/>
            </a:gdLst>
            <a:ahLst/>
            <a:cxnLst>
              <a:cxn ang="T10">
                <a:pos x="T0" y="T1"/>
              </a:cxn>
              <a:cxn ang="T11">
                <a:pos x="T2" y="T3"/>
              </a:cxn>
              <a:cxn ang="T12">
                <a:pos x="T4" y="T5"/>
              </a:cxn>
              <a:cxn ang="T13">
                <a:pos x="T6" y="T7"/>
              </a:cxn>
              <a:cxn ang="T14">
                <a:pos x="T8" y="T9"/>
              </a:cxn>
            </a:cxnLst>
            <a:rect l="T15" t="T16" r="T17" b="T18"/>
            <a:pathLst>
              <a:path w="95" h="60">
                <a:moveTo>
                  <a:pt x="0" y="0"/>
                </a:moveTo>
                <a:lnTo>
                  <a:pt x="64" y="24"/>
                </a:lnTo>
                <a:lnTo>
                  <a:pt x="95" y="60"/>
                </a:lnTo>
                <a:lnTo>
                  <a:pt x="95" y="36"/>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7" name="Freeform 317"/>
          <p:cNvSpPr>
            <a:spLocks/>
          </p:cNvSpPr>
          <p:nvPr/>
        </p:nvSpPr>
        <p:spPr bwMode="auto">
          <a:xfrm>
            <a:off x="7894637" y="4651376"/>
            <a:ext cx="30163" cy="28575"/>
          </a:xfrm>
          <a:custGeom>
            <a:avLst/>
            <a:gdLst>
              <a:gd name="T0" fmla="*/ 0 w 57"/>
              <a:gd name="T1" fmla="*/ 0 h 43"/>
              <a:gd name="T2" fmla="*/ 0 w 57"/>
              <a:gd name="T3" fmla="*/ 2147483647 h 43"/>
              <a:gd name="T4" fmla="*/ 2147483647 w 57"/>
              <a:gd name="T5" fmla="*/ 2147483647 h 43"/>
              <a:gd name="T6" fmla="*/ 2147483647 w 57"/>
              <a:gd name="T7" fmla="*/ 2147483647 h 43"/>
              <a:gd name="T8" fmla="*/ 2147483647 w 57"/>
              <a:gd name="T9" fmla="*/ 2147483647 h 43"/>
              <a:gd name="T10" fmla="*/ 2147483647 w 57"/>
              <a:gd name="T11" fmla="*/ 2147483647 h 43"/>
              <a:gd name="T12" fmla="*/ 2147483647 w 57"/>
              <a:gd name="T13" fmla="*/ 2147483647 h 43"/>
              <a:gd name="T14" fmla="*/ 2147483647 w 57"/>
              <a:gd name="T15" fmla="*/ 2147483647 h 43"/>
              <a:gd name="T16" fmla="*/ 0 w 5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3"/>
              <a:gd name="T29" fmla="*/ 57 w 5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3">
                <a:moveTo>
                  <a:pt x="0" y="0"/>
                </a:moveTo>
                <a:lnTo>
                  <a:pt x="0" y="13"/>
                </a:lnTo>
                <a:lnTo>
                  <a:pt x="25" y="30"/>
                </a:lnTo>
                <a:lnTo>
                  <a:pt x="33" y="37"/>
                </a:lnTo>
                <a:lnTo>
                  <a:pt x="40" y="43"/>
                </a:lnTo>
                <a:lnTo>
                  <a:pt x="57" y="37"/>
                </a:lnTo>
                <a:lnTo>
                  <a:pt x="57" y="30"/>
                </a:lnTo>
                <a:lnTo>
                  <a:pt x="25" y="6"/>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8" name="Freeform 318"/>
          <p:cNvSpPr>
            <a:spLocks/>
          </p:cNvSpPr>
          <p:nvPr/>
        </p:nvSpPr>
        <p:spPr bwMode="auto">
          <a:xfrm>
            <a:off x="7932739" y="4675189"/>
            <a:ext cx="25400" cy="7937"/>
          </a:xfrm>
          <a:custGeom>
            <a:avLst/>
            <a:gdLst>
              <a:gd name="T0" fmla="*/ 0 w 48"/>
              <a:gd name="T1" fmla="*/ 0 h 12"/>
              <a:gd name="T2" fmla="*/ 2147483647 w 48"/>
              <a:gd name="T3" fmla="*/ 2147483647 h 12"/>
              <a:gd name="T4" fmla="*/ 2147483647 w 48"/>
              <a:gd name="T5" fmla="*/ 2147483647 h 12"/>
              <a:gd name="T6" fmla="*/ 2147483647 w 48"/>
              <a:gd name="T7" fmla="*/ 2147483647 h 12"/>
              <a:gd name="T8" fmla="*/ 0 w 48"/>
              <a:gd name="T9" fmla="*/ 0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0"/>
                </a:moveTo>
                <a:lnTo>
                  <a:pt x="24" y="6"/>
                </a:lnTo>
                <a:lnTo>
                  <a:pt x="48" y="12"/>
                </a:lnTo>
                <a:lnTo>
                  <a:pt x="24" y="12"/>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09" name="Freeform 319"/>
          <p:cNvSpPr>
            <a:spLocks/>
          </p:cNvSpPr>
          <p:nvPr/>
        </p:nvSpPr>
        <p:spPr bwMode="auto">
          <a:xfrm>
            <a:off x="7958139" y="4708526"/>
            <a:ext cx="12700" cy="12700"/>
          </a:xfrm>
          <a:custGeom>
            <a:avLst/>
            <a:gdLst>
              <a:gd name="T0" fmla="*/ 0 w 24"/>
              <a:gd name="T1" fmla="*/ 2147483647 h 18"/>
              <a:gd name="T2" fmla="*/ 0 w 24"/>
              <a:gd name="T3" fmla="*/ 0 h 18"/>
              <a:gd name="T4" fmla="*/ 2147483647 w 24"/>
              <a:gd name="T5" fmla="*/ 2147483647 h 18"/>
              <a:gd name="T6" fmla="*/ 2147483647 w 24"/>
              <a:gd name="T7" fmla="*/ 2147483647 h 18"/>
              <a:gd name="T8" fmla="*/ 0 w 24"/>
              <a:gd name="T9" fmla="*/ 2147483647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12"/>
                </a:moveTo>
                <a:lnTo>
                  <a:pt x="0" y="0"/>
                </a:lnTo>
                <a:lnTo>
                  <a:pt x="24" y="12"/>
                </a:lnTo>
                <a:lnTo>
                  <a:pt x="24" y="18"/>
                </a:lnTo>
                <a:lnTo>
                  <a:pt x="0" y="12"/>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0" name="Freeform 320"/>
          <p:cNvSpPr>
            <a:spLocks/>
          </p:cNvSpPr>
          <p:nvPr/>
        </p:nvSpPr>
        <p:spPr bwMode="auto">
          <a:xfrm>
            <a:off x="8001001" y="4738689"/>
            <a:ext cx="38100" cy="7937"/>
          </a:xfrm>
          <a:custGeom>
            <a:avLst/>
            <a:gdLst>
              <a:gd name="T0" fmla="*/ 0 w 72"/>
              <a:gd name="T1" fmla="*/ 2147483647 h 11"/>
              <a:gd name="T2" fmla="*/ 2147483647 w 72"/>
              <a:gd name="T3" fmla="*/ 0 h 11"/>
              <a:gd name="T4" fmla="*/ 2147483647 w 72"/>
              <a:gd name="T5" fmla="*/ 0 h 11"/>
              <a:gd name="T6" fmla="*/ 2147483647 w 72"/>
              <a:gd name="T7" fmla="*/ 2147483647 h 11"/>
              <a:gd name="T8" fmla="*/ 2147483647 w 72"/>
              <a:gd name="T9" fmla="*/ 2147483647 h 11"/>
              <a:gd name="T10" fmla="*/ 2147483647 w 72"/>
              <a:gd name="T11" fmla="*/ 2147483647 h 11"/>
              <a:gd name="T12" fmla="*/ 0 w 72"/>
              <a:gd name="T13" fmla="*/ 2147483647 h 11"/>
              <a:gd name="T14" fmla="*/ 0 60000 65536"/>
              <a:gd name="T15" fmla="*/ 0 60000 65536"/>
              <a:gd name="T16" fmla="*/ 0 60000 65536"/>
              <a:gd name="T17" fmla="*/ 0 60000 65536"/>
              <a:gd name="T18" fmla="*/ 0 60000 65536"/>
              <a:gd name="T19" fmla="*/ 0 60000 65536"/>
              <a:gd name="T20" fmla="*/ 0 60000 65536"/>
              <a:gd name="T21" fmla="*/ 0 w 72"/>
              <a:gd name="T22" fmla="*/ 0 h 11"/>
              <a:gd name="T23" fmla="*/ 72 w 7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1">
                <a:moveTo>
                  <a:pt x="0" y="5"/>
                </a:moveTo>
                <a:lnTo>
                  <a:pt x="24" y="0"/>
                </a:lnTo>
                <a:lnTo>
                  <a:pt x="32" y="0"/>
                </a:lnTo>
                <a:lnTo>
                  <a:pt x="72" y="5"/>
                </a:lnTo>
                <a:lnTo>
                  <a:pt x="72" y="11"/>
                </a:lnTo>
                <a:lnTo>
                  <a:pt x="24" y="11"/>
                </a:lnTo>
                <a:lnTo>
                  <a:pt x="0" y="5"/>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1" name="Freeform 321"/>
          <p:cNvSpPr>
            <a:spLocks/>
          </p:cNvSpPr>
          <p:nvPr/>
        </p:nvSpPr>
        <p:spPr bwMode="auto">
          <a:xfrm>
            <a:off x="8039101" y="4718051"/>
            <a:ext cx="12700" cy="23813"/>
          </a:xfrm>
          <a:custGeom>
            <a:avLst/>
            <a:gdLst>
              <a:gd name="T0" fmla="*/ 2147483647 w 25"/>
              <a:gd name="T1" fmla="*/ 2147483647 h 36"/>
              <a:gd name="T2" fmla="*/ 2147483647 w 25"/>
              <a:gd name="T3" fmla="*/ 2147483647 h 36"/>
              <a:gd name="T4" fmla="*/ 2147483647 w 25"/>
              <a:gd name="T5" fmla="*/ 2147483647 h 36"/>
              <a:gd name="T6" fmla="*/ 2147483647 w 25"/>
              <a:gd name="T7" fmla="*/ 2147483647 h 36"/>
              <a:gd name="T8" fmla="*/ 0 w 25"/>
              <a:gd name="T9" fmla="*/ 0 h 36"/>
              <a:gd name="T10" fmla="*/ 2147483647 w 25"/>
              <a:gd name="T11" fmla="*/ 2147483647 h 36"/>
              <a:gd name="T12" fmla="*/ 0 60000 65536"/>
              <a:gd name="T13" fmla="*/ 0 60000 65536"/>
              <a:gd name="T14" fmla="*/ 0 60000 65536"/>
              <a:gd name="T15" fmla="*/ 0 60000 65536"/>
              <a:gd name="T16" fmla="*/ 0 60000 65536"/>
              <a:gd name="T17" fmla="*/ 0 60000 65536"/>
              <a:gd name="T18" fmla="*/ 0 w 25"/>
              <a:gd name="T19" fmla="*/ 0 h 36"/>
              <a:gd name="T20" fmla="*/ 25 w 2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5" h="36">
                <a:moveTo>
                  <a:pt x="8" y="31"/>
                </a:moveTo>
                <a:lnTo>
                  <a:pt x="25" y="36"/>
                </a:lnTo>
                <a:lnTo>
                  <a:pt x="17" y="31"/>
                </a:lnTo>
                <a:lnTo>
                  <a:pt x="8" y="6"/>
                </a:lnTo>
                <a:lnTo>
                  <a:pt x="0" y="0"/>
                </a:lnTo>
                <a:lnTo>
                  <a:pt x="8" y="31"/>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2" name="Freeform 322"/>
          <p:cNvSpPr>
            <a:spLocks/>
          </p:cNvSpPr>
          <p:nvPr/>
        </p:nvSpPr>
        <p:spPr bwMode="auto">
          <a:xfrm>
            <a:off x="8048625" y="4751388"/>
            <a:ext cx="25400" cy="23812"/>
          </a:xfrm>
          <a:custGeom>
            <a:avLst/>
            <a:gdLst>
              <a:gd name="T0" fmla="*/ 0 w 48"/>
              <a:gd name="T1" fmla="*/ 0 h 37"/>
              <a:gd name="T2" fmla="*/ 2147483647 w 48"/>
              <a:gd name="T3" fmla="*/ 2147483647 h 37"/>
              <a:gd name="T4" fmla="*/ 2147483647 w 48"/>
              <a:gd name="T5" fmla="*/ 2147483647 h 37"/>
              <a:gd name="T6" fmla="*/ 2147483647 w 48"/>
              <a:gd name="T7" fmla="*/ 2147483647 h 37"/>
              <a:gd name="T8" fmla="*/ 2147483647 w 48"/>
              <a:gd name="T9" fmla="*/ 2147483647 h 37"/>
              <a:gd name="T10" fmla="*/ 0 w 48"/>
              <a:gd name="T11" fmla="*/ 0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0"/>
                </a:moveTo>
                <a:lnTo>
                  <a:pt x="8" y="31"/>
                </a:lnTo>
                <a:lnTo>
                  <a:pt x="48" y="37"/>
                </a:lnTo>
                <a:lnTo>
                  <a:pt x="48" y="31"/>
                </a:lnTo>
                <a:lnTo>
                  <a:pt x="32" y="31"/>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3" name="Freeform 323"/>
          <p:cNvSpPr>
            <a:spLocks/>
          </p:cNvSpPr>
          <p:nvPr/>
        </p:nvSpPr>
        <p:spPr bwMode="auto">
          <a:xfrm>
            <a:off x="8115300" y="5006976"/>
            <a:ext cx="85725" cy="53975"/>
          </a:xfrm>
          <a:custGeom>
            <a:avLst/>
            <a:gdLst>
              <a:gd name="T0" fmla="*/ 0 w 162"/>
              <a:gd name="T1" fmla="*/ 0 h 78"/>
              <a:gd name="T2" fmla="*/ 2147483647 w 162"/>
              <a:gd name="T3" fmla="*/ 2147483647 h 78"/>
              <a:gd name="T4" fmla="*/ 2147483647 w 162"/>
              <a:gd name="T5" fmla="*/ 2147483647 h 78"/>
              <a:gd name="T6" fmla="*/ 2147483647 w 162"/>
              <a:gd name="T7" fmla="*/ 2147483647 h 78"/>
              <a:gd name="T8" fmla="*/ 2147483647 w 162"/>
              <a:gd name="T9" fmla="*/ 2147483647 h 78"/>
              <a:gd name="T10" fmla="*/ 2147483647 w 162"/>
              <a:gd name="T11" fmla="*/ 2147483647 h 78"/>
              <a:gd name="T12" fmla="*/ 2147483647 w 162"/>
              <a:gd name="T13" fmla="*/ 2147483647 h 78"/>
              <a:gd name="T14" fmla="*/ 2147483647 w 162"/>
              <a:gd name="T15" fmla="*/ 2147483647 h 78"/>
              <a:gd name="T16" fmla="*/ 2147483647 w 162"/>
              <a:gd name="T17" fmla="*/ 0 h 78"/>
              <a:gd name="T18" fmla="*/ 0 w 162"/>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78"/>
              <a:gd name="T32" fmla="*/ 162 w 16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78">
                <a:moveTo>
                  <a:pt x="0" y="0"/>
                </a:moveTo>
                <a:lnTo>
                  <a:pt x="33" y="37"/>
                </a:lnTo>
                <a:lnTo>
                  <a:pt x="113" y="67"/>
                </a:lnTo>
                <a:lnTo>
                  <a:pt x="162" y="78"/>
                </a:lnTo>
                <a:lnTo>
                  <a:pt x="162" y="67"/>
                </a:lnTo>
                <a:lnTo>
                  <a:pt x="113" y="42"/>
                </a:lnTo>
                <a:lnTo>
                  <a:pt x="73" y="30"/>
                </a:lnTo>
                <a:lnTo>
                  <a:pt x="33" y="12"/>
                </a:lnTo>
                <a:lnTo>
                  <a:pt x="8" y="0"/>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4" name="Freeform 324"/>
          <p:cNvSpPr>
            <a:spLocks/>
          </p:cNvSpPr>
          <p:nvPr/>
        </p:nvSpPr>
        <p:spPr bwMode="auto">
          <a:xfrm>
            <a:off x="8159750" y="4864101"/>
            <a:ext cx="20639" cy="15875"/>
          </a:xfrm>
          <a:custGeom>
            <a:avLst/>
            <a:gdLst>
              <a:gd name="T0" fmla="*/ 0 w 40"/>
              <a:gd name="T1" fmla="*/ 0 h 25"/>
              <a:gd name="T2" fmla="*/ 2147483647 w 40"/>
              <a:gd name="T3" fmla="*/ 2147483647 h 25"/>
              <a:gd name="T4" fmla="*/ 2147483647 w 40"/>
              <a:gd name="T5" fmla="*/ 2147483647 h 25"/>
              <a:gd name="T6" fmla="*/ 2147483647 w 40"/>
              <a:gd name="T7" fmla="*/ 2147483647 h 25"/>
              <a:gd name="T8" fmla="*/ 0 w 40"/>
              <a:gd name="T9" fmla="*/ 2147483647 h 25"/>
              <a:gd name="T10" fmla="*/ 0 w 40"/>
              <a:gd name="T11" fmla="*/ 0 h 25"/>
              <a:gd name="T12" fmla="*/ 0 60000 65536"/>
              <a:gd name="T13" fmla="*/ 0 60000 65536"/>
              <a:gd name="T14" fmla="*/ 0 60000 65536"/>
              <a:gd name="T15" fmla="*/ 0 60000 65536"/>
              <a:gd name="T16" fmla="*/ 0 60000 65536"/>
              <a:gd name="T17" fmla="*/ 0 60000 65536"/>
              <a:gd name="T18" fmla="*/ 0 w 40"/>
              <a:gd name="T19" fmla="*/ 0 h 25"/>
              <a:gd name="T20" fmla="*/ 40 w 4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0" h="25">
                <a:moveTo>
                  <a:pt x="0" y="0"/>
                </a:moveTo>
                <a:lnTo>
                  <a:pt x="31" y="13"/>
                </a:lnTo>
                <a:lnTo>
                  <a:pt x="40" y="19"/>
                </a:lnTo>
                <a:lnTo>
                  <a:pt x="31" y="25"/>
                </a:lnTo>
                <a:lnTo>
                  <a:pt x="0" y="19"/>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5" name="Freeform 325"/>
          <p:cNvSpPr>
            <a:spLocks/>
          </p:cNvSpPr>
          <p:nvPr/>
        </p:nvSpPr>
        <p:spPr bwMode="auto">
          <a:xfrm>
            <a:off x="8185149" y="4887913"/>
            <a:ext cx="7939" cy="25400"/>
          </a:xfrm>
          <a:custGeom>
            <a:avLst/>
            <a:gdLst>
              <a:gd name="T0" fmla="*/ 0 w 15"/>
              <a:gd name="T1" fmla="*/ 0 h 36"/>
              <a:gd name="T2" fmla="*/ 2147483647 w 15"/>
              <a:gd name="T3" fmla="*/ 2147483647 h 36"/>
              <a:gd name="T4" fmla="*/ 0 w 15"/>
              <a:gd name="T5" fmla="*/ 2147483647 h 36"/>
              <a:gd name="T6" fmla="*/ 0 w 15"/>
              <a:gd name="T7" fmla="*/ 0 h 36"/>
              <a:gd name="T8" fmla="*/ 0 60000 65536"/>
              <a:gd name="T9" fmla="*/ 0 60000 65536"/>
              <a:gd name="T10" fmla="*/ 0 60000 65536"/>
              <a:gd name="T11" fmla="*/ 0 60000 65536"/>
              <a:gd name="T12" fmla="*/ 0 w 15"/>
              <a:gd name="T13" fmla="*/ 0 h 36"/>
              <a:gd name="T14" fmla="*/ 15 w 15"/>
              <a:gd name="T15" fmla="*/ 36 h 36"/>
            </a:gdLst>
            <a:ahLst/>
            <a:cxnLst>
              <a:cxn ang="T8">
                <a:pos x="T0" y="T1"/>
              </a:cxn>
              <a:cxn ang="T9">
                <a:pos x="T2" y="T3"/>
              </a:cxn>
              <a:cxn ang="T10">
                <a:pos x="T4" y="T5"/>
              </a:cxn>
              <a:cxn ang="T11">
                <a:pos x="T6" y="T7"/>
              </a:cxn>
            </a:cxnLst>
            <a:rect l="T12" t="T13" r="T14" b="T15"/>
            <a:pathLst>
              <a:path w="15" h="36">
                <a:moveTo>
                  <a:pt x="0" y="0"/>
                </a:moveTo>
                <a:lnTo>
                  <a:pt x="15" y="36"/>
                </a:lnTo>
                <a:lnTo>
                  <a:pt x="0" y="19"/>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6" name="Freeform 326"/>
          <p:cNvSpPr>
            <a:spLocks/>
          </p:cNvSpPr>
          <p:nvPr/>
        </p:nvSpPr>
        <p:spPr bwMode="auto">
          <a:xfrm>
            <a:off x="8205788" y="4921250"/>
            <a:ext cx="4763" cy="9525"/>
          </a:xfrm>
          <a:custGeom>
            <a:avLst/>
            <a:gdLst>
              <a:gd name="T0" fmla="*/ 2147483647 w 8"/>
              <a:gd name="T1" fmla="*/ 0 h 12"/>
              <a:gd name="T2" fmla="*/ 2147483647 w 8"/>
              <a:gd name="T3" fmla="*/ 2147483647 h 12"/>
              <a:gd name="T4" fmla="*/ 0 w 8"/>
              <a:gd name="T5" fmla="*/ 2147483647 h 12"/>
              <a:gd name="T6" fmla="*/ 2147483647 w 8"/>
              <a:gd name="T7" fmla="*/ 0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8" y="0"/>
                </a:moveTo>
                <a:lnTo>
                  <a:pt x="8" y="12"/>
                </a:lnTo>
                <a:lnTo>
                  <a:pt x="0" y="12"/>
                </a:lnTo>
                <a:lnTo>
                  <a:pt x="8"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7" name="Freeform 327"/>
          <p:cNvSpPr>
            <a:spLocks/>
          </p:cNvSpPr>
          <p:nvPr/>
        </p:nvSpPr>
        <p:spPr bwMode="auto">
          <a:xfrm>
            <a:off x="8408988" y="4921250"/>
            <a:ext cx="25400" cy="17463"/>
          </a:xfrm>
          <a:custGeom>
            <a:avLst/>
            <a:gdLst>
              <a:gd name="T0" fmla="*/ 2147483647 w 48"/>
              <a:gd name="T1" fmla="*/ 0 h 24"/>
              <a:gd name="T2" fmla="*/ 2147483647 w 48"/>
              <a:gd name="T3" fmla="*/ 0 h 24"/>
              <a:gd name="T4" fmla="*/ 2147483647 w 48"/>
              <a:gd name="T5" fmla="*/ 2147483647 h 24"/>
              <a:gd name="T6" fmla="*/ 2147483647 w 48"/>
              <a:gd name="T7" fmla="*/ 2147483647 h 24"/>
              <a:gd name="T8" fmla="*/ 2147483647 w 48"/>
              <a:gd name="T9" fmla="*/ 2147483647 h 24"/>
              <a:gd name="T10" fmla="*/ 0 w 48"/>
              <a:gd name="T11" fmla="*/ 2147483647 h 24"/>
              <a:gd name="T12" fmla="*/ 2147483647 w 48"/>
              <a:gd name="T13" fmla="*/ 0 h 24"/>
              <a:gd name="T14" fmla="*/ 0 60000 65536"/>
              <a:gd name="T15" fmla="*/ 0 60000 65536"/>
              <a:gd name="T16" fmla="*/ 0 60000 65536"/>
              <a:gd name="T17" fmla="*/ 0 60000 65536"/>
              <a:gd name="T18" fmla="*/ 0 60000 65536"/>
              <a:gd name="T19" fmla="*/ 0 60000 65536"/>
              <a:gd name="T20" fmla="*/ 0 60000 65536"/>
              <a:gd name="T21" fmla="*/ 0 w 48"/>
              <a:gd name="T22" fmla="*/ 0 h 24"/>
              <a:gd name="T23" fmla="*/ 48 w 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4">
                <a:moveTo>
                  <a:pt x="8" y="0"/>
                </a:moveTo>
                <a:lnTo>
                  <a:pt x="33" y="0"/>
                </a:lnTo>
                <a:lnTo>
                  <a:pt x="48" y="12"/>
                </a:lnTo>
                <a:lnTo>
                  <a:pt x="48" y="24"/>
                </a:lnTo>
                <a:lnTo>
                  <a:pt x="8" y="24"/>
                </a:lnTo>
                <a:lnTo>
                  <a:pt x="0" y="12"/>
                </a:lnTo>
                <a:lnTo>
                  <a:pt x="8"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8" name="Freeform 328"/>
          <p:cNvSpPr>
            <a:spLocks/>
          </p:cNvSpPr>
          <p:nvPr/>
        </p:nvSpPr>
        <p:spPr bwMode="auto">
          <a:xfrm>
            <a:off x="8434390" y="4892676"/>
            <a:ext cx="39687" cy="25400"/>
          </a:xfrm>
          <a:custGeom>
            <a:avLst/>
            <a:gdLst>
              <a:gd name="T0" fmla="*/ 0 w 73"/>
              <a:gd name="T1" fmla="*/ 2147483647 h 37"/>
              <a:gd name="T2" fmla="*/ 2147483647 w 73"/>
              <a:gd name="T3" fmla="*/ 0 h 37"/>
              <a:gd name="T4" fmla="*/ 2147483647 w 73"/>
              <a:gd name="T5" fmla="*/ 2147483647 h 37"/>
              <a:gd name="T6" fmla="*/ 2147483647 w 73"/>
              <a:gd name="T7" fmla="*/ 2147483647 h 37"/>
              <a:gd name="T8" fmla="*/ 2147483647 w 73"/>
              <a:gd name="T9" fmla="*/ 2147483647 h 37"/>
              <a:gd name="T10" fmla="*/ 2147483647 w 73"/>
              <a:gd name="T11" fmla="*/ 2147483647 h 37"/>
              <a:gd name="T12" fmla="*/ 2147483647 w 73"/>
              <a:gd name="T13" fmla="*/ 2147483647 h 37"/>
              <a:gd name="T14" fmla="*/ 0 w 73"/>
              <a:gd name="T15" fmla="*/ 2147483647 h 3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37"/>
              <a:gd name="T26" fmla="*/ 73 w 7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37">
                <a:moveTo>
                  <a:pt x="0" y="25"/>
                </a:moveTo>
                <a:lnTo>
                  <a:pt x="73" y="0"/>
                </a:lnTo>
                <a:lnTo>
                  <a:pt x="48" y="19"/>
                </a:lnTo>
                <a:lnTo>
                  <a:pt x="73" y="19"/>
                </a:lnTo>
                <a:lnTo>
                  <a:pt x="73" y="25"/>
                </a:lnTo>
                <a:lnTo>
                  <a:pt x="42" y="25"/>
                </a:lnTo>
                <a:lnTo>
                  <a:pt x="33" y="37"/>
                </a:lnTo>
                <a:lnTo>
                  <a:pt x="0" y="25"/>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19" name="Freeform 329"/>
          <p:cNvSpPr>
            <a:spLocks/>
          </p:cNvSpPr>
          <p:nvPr/>
        </p:nvSpPr>
        <p:spPr bwMode="auto">
          <a:xfrm>
            <a:off x="8580439" y="5013326"/>
            <a:ext cx="3175" cy="1588"/>
          </a:xfrm>
          <a:custGeom>
            <a:avLst/>
            <a:gdLst>
              <a:gd name="T0" fmla="*/ 0 w 7"/>
              <a:gd name="T1" fmla="*/ 0 h 1587"/>
              <a:gd name="T2" fmla="*/ 2147483647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0" name="Freeform 330"/>
          <p:cNvSpPr>
            <a:spLocks/>
          </p:cNvSpPr>
          <p:nvPr/>
        </p:nvSpPr>
        <p:spPr bwMode="auto">
          <a:xfrm>
            <a:off x="8634414" y="4835526"/>
            <a:ext cx="14287" cy="3175"/>
          </a:xfrm>
          <a:custGeom>
            <a:avLst/>
            <a:gdLst>
              <a:gd name="T0" fmla="*/ 0 w 25"/>
              <a:gd name="T1" fmla="*/ 0 h 6"/>
              <a:gd name="T2" fmla="*/ 2147483647 w 25"/>
              <a:gd name="T3" fmla="*/ 2147483647 h 6"/>
              <a:gd name="T4" fmla="*/ 2147483647 w 25"/>
              <a:gd name="T5" fmla="*/ 2147483647 h 6"/>
              <a:gd name="T6" fmla="*/ 2147483647 w 25"/>
              <a:gd name="T7" fmla="*/ 0 h 6"/>
              <a:gd name="T8" fmla="*/ 0 w 25"/>
              <a:gd name="T9" fmla="*/ 0 h 6"/>
              <a:gd name="T10" fmla="*/ 0 60000 65536"/>
              <a:gd name="T11" fmla="*/ 0 60000 65536"/>
              <a:gd name="T12" fmla="*/ 0 60000 65536"/>
              <a:gd name="T13" fmla="*/ 0 60000 65536"/>
              <a:gd name="T14" fmla="*/ 0 60000 65536"/>
              <a:gd name="T15" fmla="*/ 0 w 25"/>
              <a:gd name="T16" fmla="*/ 0 h 6"/>
              <a:gd name="T17" fmla="*/ 25 w 25"/>
              <a:gd name="T18" fmla="*/ 6 h 6"/>
            </a:gdLst>
            <a:ahLst/>
            <a:cxnLst>
              <a:cxn ang="T10">
                <a:pos x="T0" y="T1"/>
              </a:cxn>
              <a:cxn ang="T11">
                <a:pos x="T2" y="T3"/>
              </a:cxn>
              <a:cxn ang="T12">
                <a:pos x="T4" y="T5"/>
              </a:cxn>
              <a:cxn ang="T13">
                <a:pos x="T6" y="T7"/>
              </a:cxn>
              <a:cxn ang="T14">
                <a:pos x="T8" y="T9"/>
              </a:cxn>
            </a:cxnLst>
            <a:rect l="T15" t="T16" r="T17" b="T18"/>
            <a:pathLst>
              <a:path w="25" h="6">
                <a:moveTo>
                  <a:pt x="0" y="0"/>
                </a:moveTo>
                <a:lnTo>
                  <a:pt x="17" y="6"/>
                </a:lnTo>
                <a:lnTo>
                  <a:pt x="25" y="6"/>
                </a:lnTo>
                <a:lnTo>
                  <a:pt x="17" y="0"/>
                </a:lnTo>
                <a:lnTo>
                  <a:pt x="0"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1" name="Freeform 331"/>
          <p:cNvSpPr>
            <a:spLocks/>
          </p:cNvSpPr>
          <p:nvPr/>
        </p:nvSpPr>
        <p:spPr bwMode="auto">
          <a:xfrm>
            <a:off x="8651877" y="4843464"/>
            <a:ext cx="22225" cy="7937"/>
          </a:xfrm>
          <a:custGeom>
            <a:avLst/>
            <a:gdLst>
              <a:gd name="T0" fmla="*/ 2147483647 w 40"/>
              <a:gd name="T1" fmla="*/ 0 h 13"/>
              <a:gd name="T2" fmla="*/ 2147483647 w 40"/>
              <a:gd name="T3" fmla="*/ 2147483647 h 13"/>
              <a:gd name="T4" fmla="*/ 0 w 40"/>
              <a:gd name="T5" fmla="*/ 2147483647 h 13"/>
              <a:gd name="T6" fmla="*/ 0 w 40"/>
              <a:gd name="T7" fmla="*/ 0 h 13"/>
              <a:gd name="T8" fmla="*/ 2147483647 w 40"/>
              <a:gd name="T9" fmla="*/ 0 h 13"/>
              <a:gd name="T10" fmla="*/ 0 60000 65536"/>
              <a:gd name="T11" fmla="*/ 0 60000 65536"/>
              <a:gd name="T12" fmla="*/ 0 60000 65536"/>
              <a:gd name="T13" fmla="*/ 0 60000 65536"/>
              <a:gd name="T14" fmla="*/ 0 60000 65536"/>
              <a:gd name="T15" fmla="*/ 0 w 40"/>
              <a:gd name="T16" fmla="*/ 0 h 13"/>
              <a:gd name="T17" fmla="*/ 40 w 40"/>
              <a:gd name="T18" fmla="*/ 13 h 13"/>
            </a:gdLst>
            <a:ahLst/>
            <a:cxnLst>
              <a:cxn ang="T10">
                <a:pos x="T0" y="T1"/>
              </a:cxn>
              <a:cxn ang="T11">
                <a:pos x="T2" y="T3"/>
              </a:cxn>
              <a:cxn ang="T12">
                <a:pos x="T4" y="T5"/>
              </a:cxn>
              <a:cxn ang="T13">
                <a:pos x="T6" y="T7"/>
              </a:cxn>
              <a:cxn ang="T14">
                <a:pos x="T8" y="T9"/>
              </a:cxn>
            </a:cxnLst>
            <a:rect l="T15" t="T16" r="T17" b="T18"/>
            <a:pathLst>
              <a:path w="40" h="13">
                <a:moveTo>
                  <a:pt x="7" y="0"/>
                </a:moveTo>
                <a:lnTo>
                  <a:pt x="40" y="13"/>
                </a:lnTo>
                <a:lnTo>
                  <a:pt x="0" y="13"/>
                </a:lnTo>
                <a:lnTo>
                  <a:pt x="0" y="0"/>
                </a:lnTo>
                <a:lnTo>
                  <a:pt x="7" y="0"/>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2" name="Freeform 332"/>
          <p:cNvSpPr>
            <a:spLocks/>
          </p:cNvSpPr>
          <p:nvPr/>
        </p:nvSpPr>
        <p:spPr bwMode="auto">
          <a:xfrm>
            <a:off x="7985125" y="4700589"/>
            <a:ext cx="25400" cy="14287"/>
          </a:xfrm>
          <a:custGeom>
            <a:avLst/>
            <a:gdLst>
              <a:gd name="T0" fmla="*/ 2147483647 w 48"/>
              <a:gd name="T1" fmla="*/ 2147483647 h 19"/>
              <a:gd name="T2" fmla="*/ 2147483647 w 48"/>
              <a:gd name="T3" fmla="*/ 2147483647 h 19"/>
              <a:gd name="T4" fmla="*/ 2147483647 w 48"/>
              <a:gd name="T5" fmla="*/ 2147483647 h 19"/>
              <a:gd name="T6" fmla="*/ 2147483647 w 48"/>
              <a:gd name="T7" fmla="*/ 0 h 19"/>
              <a:gd name="T8" fmla="*/ 0 w 48"/>
              <a:gd name="T9" fmla="*/ 0 h 19"/>
              <a:gd name="T10" fmla="*/ 2147483647 w 48"/>
              <a:gd name="T11" fmla="*/ 2147483647 h 19"/>
              <a:gd name="T12" fmla="*/ 0 60000 65536"/>
              <a:gd name="T13" fmla="*/ 0 60000 65536"/>
              <a:gd name="T14" fmla="*/ 0 60000 65536"/>
              <a:gd name="T15" fmla="*/ 0 60000 65536"/>
              <a:gd name="T16" fmla="*/ 0 60000 65536"/>
              <a:gd name="T17" fmla="*/ 0 60000 65536"/>
              <a:gd name="T18" fmla="*/ 0 w 48"/>
              <a:gd name="T19" fmla="*/ 0 h 19"/>
              <a:gd name="T20" fmla="*/ 48 w 4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8" h="19">
                <a:moveTo>
                  <a:pt x="31" y="19"/>
                </a:moveTo>
                <a:lnTo>
                  <a:pt x="48" y="13"/>
                </a:lnTo>
                <a:lnTo>
                  <a:pt x="40" y="13"/>
                </a:lnTo>
                <a:lnTo>
                  <a:pt x="7" y="0"/>
                </a:lnTo>
                <a:lnTo>
                  <a:pt x="0" y="0"/>
                </a:lnTo>
                <a:lnTo>
                  <a:pt x="31" y="19"/>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3" name="Freeform 333"/>
          <p:cNvSpPr>
            <a:spLocks/>
          </p:cNvSpPr>
          <p:nvPr/>
        </p:nvSpPr>
        <p:spPr bwMode="auto">
          <a:xfrm>
            <a:off x="8035926" y="4795839"/>
            <a:ext cx="12700" cy="14287"/>
          </a:xfrm>
          <a:custGeom>
            <a:avLst/>
            <a:gdLst>
              <a:gd name="T0" fmla="*/ 0 w 24"/>
              <a:gd name="T1" fmla="*/ 2147483647 h 19"/>
              <a:gd name="T2" fmla="*/ 0 w 24"/>
              <a:gd name="T3" fmla="*/ 0 h 19"/>
              <a:gd name="T4" fmla="*/ 2147483647 w 24"/>
              <a:gd name="T5" fmla="*/ 2147483647 h 19"/>
              <a:gd name="T6" fmla="*/ 2147483647 w 24"/>
              <a:gd name="T7" fmla="*/ 2147483647 h 19"/>
              <a:gd name="T8" fmla="*/ 0 w 24"/>
              <a:gd name="T9" fmla="*/ 2147483647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3"/>
                </a:moveTo>
                <a:lnTo>
                  <a:pt x="0" y="0"/>
                </a:lnTo>
                <a:lnTo>
                  <a:pt x="24" y="13"/>
                </a:lnTo>
                <a:lnTo>
                  <a:pt x="24" y="19"/>
                </a:lnTo>
                <a:lnTo>
                  <a:pt x="0" y="13"/>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324" name="Freeform 334"/>
          <p:cNvSpPr>
            <a:spLocks/>
          </p:cNvSpPr>
          <p:nvPr/>
        </p:nvSpPr>
        <p:spPr bwMode="auto">
          <a:xfrm>
            <a:off x="3533775" y="3513139"/>
            <a:ext cx="46039" cy="41275"/>
          </a:xfrm>
          <a:custGeom>
            <a:avLst/>
            <a:gdLst>
              <a:gd name="T0" fmla="*/ 0 w 88"/>
              <a:gd name="T1" fmla="*/ 0 h 61"/>
              <a:gd name="T2" fmla="*/ 2147483647 w 88"/>
              <a:gd name="T3" fmla="*/ 2147483647 h 61"/>
              <a:gd name="T4" fmla="*/ 2147483647 w 88"/>
              <a:gd name="T5" fmla="*/ 2147483647 h 61"/>
              <a:gd name="T6" fmla="*/ 2147483647 w 88"/>
              <a:gd name="T7" fmla="*/ 2147483647 h 61"/>
              <a:gd name="T8" fmla="*/ 0 w 88"/>
              <a:gd name="T9" fmla="*/ 0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0" y="0"/>
                </a:moveTo>
                <a:lnTo>
                  <a:pt x="63" y="24"/>
                </a:lnTo>
                <a:lnTo>
                  <a:pt x="88" y="61"/>
                </a:lnTo>
                <a:lnTo>
                  <a:pt x="88" y="37"/>
                </a:lnTo>
                <a:lnTo>
                  <a:pt x="0"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25" name="Freeform 335"/>
          <p:cNvSpPr>
            <a:spLocks/>
          </p:cNvSpPr>
          <p:nvPr/>
        </p:nvSpPr>
        <p:spPr bwMode="auto">
          <a:xfrm>
            <a:off x="3638551" y="3568701"/>
            <a:ext cx="42863" cy="15875"/>
          </a:xfrm>
          <a:custGeom>
            <a:avLst/>
            <a:gdLst>
              <a:gd name="T0" fmla="*/ 2147483647 w 81"/>
              <a:gd name="T1" fmla="*/ 2147483647 h 24"/>
              <a:gd name="T2" fmla="*/ 0 w 81"/>
              <a:gd name="T3" fmla="*/ 0 h 24"/>
              <a:gd name="T4" fmla="*/ 2147483647 w 81"/>
              <a:gd name="T5" fmla="*/ 2147483647 h 24"/>
              <a:gd name="T6" fmla="*/ 2147483647 w 81"/>
              <a:gd name="T7" fmla="*/ 0 h 24"/>
              <a:gd name="T8" fmla="*/ 2147483647 w 81"/>
              <a:gd name="T9" fmla="*/ 2147483647 h 24"/>
              <a:gd name="T10" fmla="*/ 2147483647 w 81"/>
              <a:gd name="T11" fmla="*/ 2147483647 h 24"/>
              <a:gd name="T12" fmla="*/ 2147483647 w 81"/>
              <a:gd name="T13" fmla="*/ 2147483647 h 24"/>
              <a:gd name="T14" fmla="*/ 0 60000 65536"/>
              <a:gd name="T15" fmla="*/ 0 60000 65536"/>
              <a:gd name="T16" fmla="*/ 0 60000 65536"/>
              <a:gd name="T17" fmla="*/ 0 60000 65536"/>
              <a:gd name="T18" fmla="*/ 0 60000 65536"/>
              <a:gd name="T19" fmla="*/ 0 60000 65536"/>
              <a:gd name="T20" fmla="*/ 0 60000 65536"/>
              <a:gd name="T21" fmla="*/ 0 w 81"/>
              <a:gd name="T22" fmla="*/ 0 h 24"/>
              <a:gd name="T23" fmla="*/ 81 w 8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4">
                <a:moveTo>
                  <a:pt x="8" y="17"/>
                </a:moveTo>
                <a:lnTo>
                  <a:pt x="0" y="0"/>
                </a:lnTo>
                <a:lnTo>
                  <a:pt x="48" y="6"/>
                </a:lnTo>
                <a:lnTo>
                  <a:pt x="73" y="0"/>
                </a:lnTo>
                <a:lnTo>
                  <a:pt x="81" y="11"/>
                </a:lnTo>
                <a:lnTo>
                  <a:pt x="48" y="24"/>
                </a:lnTo>
                <a:lnTo>
                  <a:pt x="8" y="17"/>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26" name="Freeform 336"/>
          <p:cNvSpPr>
            <a:spLocks/>
          </p:cNvSpPr>
          <p:nvPr/>
        </p:nvSpPr>
        <p:spPr bwMode="auto">
          <a:xfrm>
            <a:off x="3605213" y="3521076"/>
            <a:ext cx="25400" cy="12700"/>
          </a:xfrm>
          <a:custGeom>
            <a:avLst/>
            <a:gdLst>
              <a:gd name="T0" fmla="*/ 2147483647 w 48"/>
              <a:gd name="T1" fmla="*/ 2147483647 h 17"/>
              <a:gd name="T2" fmla="*/ 2147483647 w 48"/>
              <a:gd name="T3" fmla="*/ 0 h 17"/>
              <a:gd name="T4" fmla="*/ 0 w 48"/>
              <a:gd name="T5" fmla="*/ 2147483647 h 17"/>
              <a:gd name="T6" fmla="*/ 0 w 48"/>
              <a:gd name="T7" fmla="*/ 2147483647 h 17"/>
              <a:gd name="T8" fmla="*/ 2147483647 w 48"/>
              <a:gd name="T9" fmla="*/ 2147483647 h 17"/>
              <a:gd name="T10" fmla="*/ 2147483647 w 48"/>
              <a:gd name="T11" fmla="*/ 2147483647 h 17"/>
              <a:gd name="T12" fmla="*/ 0 60000 65536"/>
              <a:gd name="T13" fmla="*/ 0 60000 65536"/>
              <a:gd name="T14" fmla="*/ 0 60000 65536"/>
              <a:gd name="T15" fmla="*/ 0 60000 65536"/>
              <a:gd name="T16" fmla="*/ 0 60000 65536"/>
              <a:gd name="T17" fmla="*/ 0 60000 65536"/>
              <a:gd name="T18" fmla="*/ 0 w 48"/>
              <a:gd name="T19" fmla="*/ 0 h 17"/>
              <a:gd name="T20" fmla="*/ 48 w 4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8" h="17">
                <a:moveTo>
                  <a:pt x="48" y="17"/>
                </a:moveTo>
                <a:lnTo>
                  <a:pt x="24" y="0"/>
                </a:lnTo>
                <a:lnTo>
                  <a:pt x="0" y="11"/>
                </a:lnTo>
                <a:lnTo>
                  <a:pt x="0" y="17"/>
                </a:lnTo>
                <a:lnTo>
                  <a:pt x="40" y="17"/>
                </a:lnTo>
                <a:lnTo>
                  <a:pt x="48" y="17"/>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27" name="Freeform 337"/>
          <p:cNvSpPr>
            <a:spLocks/>
          </p:cNvSpPr>
          <p:nvPr/>
        </p:nvSpPr>
        <p:spPr bwMode="auto">
          <a:xfrm>
            <a:off x="3689351" y="3825876"/>
            <a:ext cx="17463" cy="30163"/>
          </a:xfrm>
          <a:custGeom>
            <a:avLst/>
            <a:gdLst>
              <a:gd name="T0" fmla="*/ 2147483647 w 33"/>
              <a:gd name="T1" fmla="*/ 2147483647 h 43"/>
              <a:gd name="T2" fmla="*/ 2147483647 w 33"/>
              <a:gd name="T3" fmla="*/ 2147483647 h 43"/>
              <a:gd name="T4" fmla="*/ 0 w 33"/>
              <a:gd name="T5" fmla="*/ 0 h 43"/>
              <a:gd name="T6" fmla="*/ 2147483647 w 33"/>
              <a:gd name="T7" fmla="*/ 2147483647 h 43"/>
              <a:gd name="T8" fmla="*/ 0 60000 65536"/>
              <a:gd name="T9" fmla="*/ 0 60000 65536"/>
              <a:gd name="T10" fmla="*/ 0 60000 65536"/>
              <a:gd name="T11" fmla="*/ 0 60000 65536"/>
              <a:gd name="T12" fmla="*/ 0 w 33"/>
              <a:gd name="T13" fmla="*/ 0 h 43"/>
              <a:gd name="T14" fmla="*/ 33 w 33"/>
              <a:gd name="T15" fmla="*/ 43 h 43"/>
            </a:gdLst>
            <a:ahLst/>
            <a:cxnLst>
              <a:cxn ang="T8">
                <a:pos x="T0" y="T1"/>
              </a:cxn>
              <a:cxn ang="T9">
                <a:pos x="T2" y="T3"/>
              </a:cxn>
              <a:cxn ang="T10">
                <a:pos x="T4" y="T5"/>
              </a:cxn>
              <a:cxn ang="T11">
                <a:pos x="T6" y="T7"/>
              </a:cxn>
            </a:cxnLst>
            <a:rect l="T12" t="T13" r="T14" b="T15"/>
            <a:pathLst>
              <a:path w="33" h="43">
                <a:moveTo>
                  <a:pt x="9" y="43"/>
                </a:moveTo>
                <a:lnTo>
                  <a:pt x="33" y="7"/>
                </a:lnTo>
                <a:lnTo>
                  <a:pt x="0" y="0"/>
                </a:lnTo>
                <a:lnTo>
                  <a:pt x="9" y="43"/>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28" name="Freeform 338"/>
          <p:cNvSpPr>
            <a:spLocks/>
          </p:cNvSpPr>
          <p:nvPr/>
        </p:nvSpPr>
        <p:spPr bwMode="auto">
          <a:xfrm>
            <a:off x="3651251" y="4090988"/>
            <a:ext cx="30163" cy="20637"/>
          </a:xfrm>
          <a:custGeom>
            <a:avLst/>
            <a:gdLst>
              <a:gd name="T0" fmla="*/ 2147483647 w 57"/>
              <a:gd name="T1" fmla="*/ 0 h 30"/>
              <a:gd name="T2" fmla="*/ 0 w 57"/>
              <a:gd name="T3" fmla="*/ 2147483647 h 30"/>
              <a:gd name="T4" fmla="*/ 2147483647 w 57"/>
              <a:gd name="T5" fmla="*/ 2147483647 h 30"/>
              <a:gd name="T6" fmla="*/ 2147483647 w 57"/>
              <a:gd name="T7" fmla="*/ 2147483647 h 30"/>
              <a:gd name="T8" fmla="*/ 2147483647 w 57"/>
              <a:gd name="T9" fmla="*/ 2147483647 h 30"/>
              <a:gd name="T10" fmla="*/ 2147483647 w 57"/>
              <a:gd name="T11" fmla="*/ 2147483647 h 30"/>
              <a:gd name="T12" fmla="*/ 2147483647 w 57"/>
              <a:gd name="T13" fmla="*/ 2147483647 h 30"/>
              <a:gd name="T14" fmla="*/ 2147483647 w 57"/>
              <a:gd name="T15" fmla="*/ 2147483647 h 30"/>
              <a:gd name="T16" fmla="*/ 2147483647 w 57"/>
              <a:gd name="T17" fmla="*/ 2147483647 h 30"/>
              <a:gd name="T18" fmla="*/ 2147483647 w 57"/>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30"/>
              <a:gd name="T32" fmla="*/ 57 w 5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30">
                <a:moveTo>
                  <a:pt x="9" y="0"/>
                </a:moveTo>
                <a:lnTo>
                  <a:pt x="0" y="6"/>
                </a:lnTo>
                <a:lnTo>
                  <a:pt x="17" y="18"/>
                </a:lnTo>
                <a:lnTo>
                  <a:pt x="9" y="25"/>
                </a:lnTo>
                <a:lnTo>
                  <a:pt x="24" y="30"/>
                </a:lnTo>
                <a:lnTo>
                  <a:pt x="49" y="18"/>
                </a:lnTo>
                <a:lnTo>
                  <a:pt x="57" y="12"/>
                </a:lnTo>
                <a:lnTo>
                  <a:pt x="40" y="6"/>
                </a:lnTo>
                <a:lnTo>
                  <a:pt x="32" y="6"/>
                </a:lnTo>
                <a:lnTo>
                  <a:pt x="9"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29" name="Freeform 339"/>
          <p:cNvSpPr>
            <a:spLocks/>
          </p:cNvSpPr>
          <p:nvPr/>
        </p:nvSpPr>
        <p:spPr bwMode="auto">
          <a:xfrm>
            <a:off x="3800475" y="3814763"/>
            <a:ext cx="33339" cy="50800"/>
          </a:xfrm>
          <a:custGeom>
            <a:avLst/>
            <a:gdLst>
              <a:gd name="T0" fmla="*/ 2147483647 w 63"/>
              <a:gd name="T1" fmla="*/ 0 h 73"/>
              <a:gd name="T2" fmla="*/ 2147483647 w 63"/>
              <a:gd name="T3" fmla="*/ 2147483647 h 73"/>
              <a:gd name="T4" fmla="*/ 2147483647 w 63"/>
              <a:gd name="T5" fmla="*/ 2147483647 h 73"/>
              <a:gd name="T6" fmla="*/ 2147483647 w 63"/>
              <a:gd name="T7" fmla="*/ 2147483647 h 73"/>
              <a:gd name="T8" fmla="*/ 0 w 63"/>
              <a:gd name="T9" fmla="*/ 2147483647 h 73"/>
              <a:gd name="T10" fmla="*/ 2147483647 w 63"/>
              <a:gd name="T11" fmla="*/ 0 h 73"/>
              <a:gd name="T12" fmla="*/ 0 60000 65536"/>
              <a:gd name="T13" fmla="*/ 0 60000 65536"/>
              <a:gd name="T14" fmla="*/ 0 60000 65536"/>
              <a:gd name="T15" fmla="*/ 0 60000 65536"/>
              <a:gd name="T16" fmla="*/ 0 60000 65536"/>
              <a:gd name="T17" fmla="*/ 0 60000 65536"/>
              <a:gd name="T18" fmla="*/ 0 w 63"/>
              <a:gd name="T19" fmla="*/ 0 h 73"/>
              <a:gd name="T20" fmla="*/ 63 w 6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3" h="73">
                <a:moveTo>
                  <a:pt x="40" y="0"/>
                </a:moveTo>
                <a:lnTo>
                  <a:pt x="48" y="11"/>
                </a:lnTo>
                <a:lnTo>
                  <a:pt x="63" y="30"/>
                </a:lnTo>
                <a:lnTo>
                  <a:pt x="8" y="73"/>
                </a:lnTo>
                <a:lnTo>
                  <a:pt x="0" y="60"/>
                </a:lnTo>
                <a:lnTo>
                  <a:pt x="40"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0" name="Freeform 340"/>
          <p:cNvSpPr>
            <a:spLocks/>
          </p:cNvSpPr>
          <p:nvPr/>
        </p:nvSpPr>
        <p:spPr bwMode="auto">
          <a:xfrm>
            <a:off x="3733800" y="3840163"/>
            <a:ext cx="33339" cy="25400"/>
          </a:xfrm>
          <a:custGeom>
            <a:avLst/>
            <a:gdLst>
              <a:gd name="T0" fmla="*/ 2147483647 w 63"/>
              <a:gd name="T1" fmla="*/ 0 h 37"/>
              <a:gd name="T2" fmla="*/ 2147483647 w 63"/>
              <a:gd name="T3" fmla="*/ 2147483647 h 37"/>
              <a:gd name="T4" fmla="*/ 2147483647 w 63"/>
              <a:gd name="T5" fmla="*/ 2147483647 h 37"/>
              <a:gd name="T6" fmla="*/ 0 w 63"/>
              <a:gd name="T7" fmla="*/ 2147483647 h 37"/>
              <a:gd name="T8" fmla="*/ 2147483647 w 63"/>
              <a:gd name="T9" fmla="*/ 0 h 37"/>
              <a:gd name="T10" fmla="*/ 0 60000 65536"/>
              <a:gd name="T11" fmla="*/ 0 60000 65536"/>
              <a:gd name="T12" fmla="*/ 0 60000 65536"/>
              <a:gd name="T13" fmla="*/ 0 60000 65536"/>
              <a:gd name="T14" fmla="*/ 0 60000 65536"/>
              <a:gd name="T15" fmla="*/ 0 w 63"/>
              <a:gd name="T16" fmla="*/ 0 h 37"/>
              <a:gd name="T17" fmla="*/ 63 w 63"/>
              <a:gd name="T18" fmla="*/ 37 h 37"/>
            </a:gdLst>
            <a:ahLst/>
            <a:cxnLst>
              <a:cxn ang="T10">
                <a:pos x="T0" y="T1"/>
              </a:cxn>
              <a:cxn ang="T11">
                <a:pos x="T2" y="T3"/>
              </a:cxn>
              <a:cxn ang="T12">
                <a:pos x="T4" y="T5"/>
              </a:cxn>
              <a:cxn ang="T13">
                <a:pos x="T6" y="T7"/>
              </a:cxn>
              <a:cxn ang="T14">
                <a:pos x="T8" y="T9"/>
              </a:cxn>
            </a:cxnLst>
            <a:rect l="T15" t="T16" r="T17" b="T18"/>
            <a:pathLst>
              <a:path w="63" h="37">
                <a:moveTo>
                  <a:pt x="63" y="0"/>
                </a:moveTo>
                <a:lnTo>
                  <a:pt x="40" y="24"/>
                </a:lnTo>
                <a:lnTo>
                  <a:pt x="7" y="37"/>
                </a:lnTo>
                <a:lnTo>
                  <a:pt x="0" y="18"/>
                </a:lnTo>
                <a:lnTo>
                  <a:pt x="63"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1" name="Freeform 341"/>
          <p:cNvSpPr>
            <a:spLocks/>
          </p:cNvSpPr>
          <p:nvPr/>
        </p:nvSpPr>
        <p:spPr bwMode="auto">
          <a:xfrm>
            <a:off x="3825877" y="3789364"/>
            <a:ext cx="22225" cy="1587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9" y="24"/>
                </a:lnTo>
                <a:lnTo>
                  <a:pt x="40" y="12"/>
                </a:lnTo>
                <a:lnTo>
                  <a:pt x="40"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2" name="Freeform 342"/>
          <p:cNvSpPr>
            <a:spLocks/>
          </p:cNvSpPr>
          <p:nvPr/>
        </p:nvSpPr>
        <p:spPr bwMode="auto">
          <a:xfrm>
            <a:off x="3681414" y="4135439"/>
            <a:ext cx="22225" cy="9525"/>
          </a:xfrm>
          <a:custGeom>
            <a:avLst/>
            <a:gdLst>
              <a:gd name="T0" fmla="*/ 0 w 40"/>
              <a:gd name="T1" fmla="*/ 0 h 12"/>
              <a:gd name="T2" fmla="*/ 0 w 40"/>
              <a:gd name="T3" fmla="*/ 2147483647 h 12"/>
              <a:gd name="T4" fmla="*/ 2147483647 w 40"/>
              <a:gd name="T5" fmla="*/ 2147483647 h 12"/>
              <a:gd name="T6" fmla="*/ 2147483647 w 40"/>
              <a:gd name="T7" fmla="*/ 2147483647 h 12"/>
              <a:gd name="T8" fmla="*/ 0 w 40"/>
              <a:gd name="T9" fmla="*/ 0 h 12"/>
              <a:gd name="T10" fmla="*/ 0 60000 65536"/>
              <a:gd name="T11" fmla="*/ 0 60000 65536"/>
              <a:gd name="T12" fmla="*/ 0 60000 65536"/>
              <a:gd name="T13" fmla="*/ 0 60000 65536"/>
              <a:gd name="T14" fmla="*/ 0 60000 65536"/>
              <a:gd name="T15" fmla="*/ 0 w 40"/>
              <a:gd name="T16" fmla="*/ 0 h 12"/>
              <a:gd name="T17" fmla="*/ 40 w 40"/>
              <a:gd name="T18" fmla="*/ 12 h 12"/>
            </a:gdLst>
            <a:ahLst/>
            <a:cxnLst>
              <a:cxn ang="T10">
                <a:pos x="T0" y="T1"/>
              </a:cxn>
              <a:cxn ang="T11">
                <a:pos x="T2" y="T3"/>
              </a:cxn>
              <a:cxn ang="T12">
                <a:pos x="T4" y="T5"/>
              </a:cxn>
              <a:cxn ang="T13">
                <a:pos x="T6" y="T7"/>
              </a:cxn>
              <a:cxn ang="T14">
                <a:pos x="T8" y="T9"/>
              </a:cxn>
            </a:cxnLst>
            <a:rect l="T15" t="T16" r="T17" b="T18"/>
            <a:pathLst>
              <a:path w="40" h="12">
                <a:moveTo>
                  <a:pt x="0" y="0"/>
                </a:moveTo>
                <a:lnTo>
                  <a:pt x="0" y="12"/>
                </a:lnTo>
                <a:lnTo>
                  <a:pt x="15" y="12"/>
                </a:lnTo>
                <a:lnTo>
                  <a:pt x="40" y="12"/>
                </a:lnTo>
                <a:lnTo>
                  <a:pt x="0"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3" name="Freeform 343"/>
          <p:cNvSpPr>
            <a:spLocks/>
          </p:cNvSpPr>
          <p:nvPr/>
        </p:nvSpPr>
        <p:spPr bwMode="auto">
          <a:xfrm>
            <a:off x="3762377" y="3860801"/>
            <a:ext cx="22225" cy="20638"/>
          </a:xfrm>
          <a:custGeom>
            <a:avLst/>
            <a:gdLst>
              <a:gd name="T0" fmla="*/ 2147483647 w 41"/>
              <a:gd name="T1" fmla="*/ 0 h 30"/>
              <a:gd name="T2" fmla="*/ 2147483647 w 41"/>
              <a:gd name="T3" fmla="*/ 2147483647 h 30"/>
              <a:gd name="T4" fmla="*/ 0 w 41"/>
              <a:gd name="T5" fmla="*/ 2147483647 h 30"/>
              <a:gd name="T6" fmla="*/ 2147483647 w 41"/>
              <a:gd name="T7" fmla="*/ 0 h 30"/>
              <a:gd name="T8" fmla="*/ 2147483647 w 41"/>
              <a:gd name="T9" fmla="*/ 0 h 30"/>
              <a:gd name="T10" fmla="*/ 2147483647 w 41"/>
              <a:gd name="T11" fmla="*/ 0 h 30"/>
              <a:gd name="T12" fmla="*/ 0 60000 65536"/>
              <a:gd name="T13" fmla="*/ 0 60000 65536"/>
              <a:gd name="T14" fmla="*/ 0 60000 65536"/>
              <a:gd name="T15" fmla="*/ 0 60000 65536"/>
              <a:gd name="T16" fmla="*/ 0 60000 65536"/>
              <a:gd name="T17" fmla="*/ 0 60000 65536"/>
              <a:gd name="T18" fmla="*/ 0 w 41"/>
              <a:gd name="T19" fmla="*/ 0 h 30"/>
              <a:gd name="T20" fmla="*/ 41 w 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1" h="30">
                <a:moveTo>
                  <a:pt x="41" y="0"/>
                </a:moveTo>
                <a:lnTo>
                  <a:pt x="25" y="30"/>
                </a:lnTo>
                <a:lnTo>
                  <a:pt x="0" y="17"/>
                </a:lnTo>
                <a:lnTo>
                  <a:pt x="8" y="0"/>
                </a:lnTo>
                <a:lnTo>
                  <a:pt x="25" y="0"/>
                </a:lnTo>
                <a:lnTo>
                  <a:pt x="41"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4" name="Freeform 344"/>
          <p:cNvSpPr>
            <a:spLocks/>
          </p:cNvSpPr>
          <p:nvPr/>
        </p:nvSpPr>
        <p:spPr bwMode="auto">
          <a:xfrm>
            <a:off x="3597275" y="4057651"/>
            <a:ext cx="38100" cy="15875"/>
          </a:xfrm>
          <a:custGeom>
            <a:avLst/>
            <a:gdLst>
              <a:gd name="T0" fmla="*/ 2147483647 w 73"/>
              <a:gd name="T1" fmla="*/ 0 h 24"/>
              <a:gd name="T2" fmla="*/ 0 w 73"/>
              <a:gd name="T3" fmla="*/ 2147483647 h 24"/>
              <a:gd name="T4" fmla="*/ 0 w 73"/>
              <a:gd name="T5" fmla="*/ 2147483647 h 24"/>
              <a:gd name="T6" fmla="*/ 2147483647 w 73"/>
              <a:gd name="T7" fmla="*/ 2147483647 h 24"/>
              <a:gd name="T8" fmla="*/ 2147483647 w 73"/>
              <a:gd name="T9" fmla="*/ 2147483647 h 24"/>
              <a:gd name="T10" fmla="*/ 2147483647 w 73"/>
              <a:gd name="T11" fmla="*/ 0 h 24"/>
              <a:gd name="T12" fmla="*/ 0 60000 65536"/>
              <a:gd name="T13" fmla="*/ 0 60000 65536"/>
              <a:gd name="T14" fmla="*/ 0 60000 65536"/>
              <a:gd name="T15" fmla="*/ 0 60000 65536"/>
              <a:gd name="T16" fmla="*/ 0 60000 65536"/>
              <a:gd name="T17" fmla="*/ 0 60000 65536"/>
              <a:gd name="T18" fmla="*/ 0 w 73"/>
              <a:gd name="T19" fmla="*/ 0 h 24"/>
              <a:gd name="T20" fmla="*/ 73 w 7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3" h="24">
                <a:moveTo>
                  <a:pt x="40" y="0"/>
                </a:moveTo>
                <a:lnTo>
                  <a:pt x="0" y="6"/>
                </a:lnTo>
                <a:lnTo>
                  <a:pt x="0" y="24"/>
                </a:lnTo>
                <a:lnTo>
                  <a:pt x="24" y="24"/>
                </a:lnTo>
                <a:lnTo>
                  <a:pt x="73" y="17"/>
                </a:lnTo>
                <a:lnTo>
                  <a:pt x="40"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5" name="Freeform 345"/>
          <p:cNvSpPr>
            <a:spLocks/>
          </p:cNvSpPr>
          <p:nvPr/>
        </p:nvSpPr>
        <p:spPr bwMode="auto">
          <a:xfrm>
            <a:off x="3511551" y="3533776"/>
            <a:ext cx="42863" cy="34925"/>
          </a:xfrm>
          <a:custGeom>
            <a:avLst/>
            <a:gdLst>
              <a:gd name="T0" fmla="*/ 2147483647 w 80"/>
              <a:gd name="T1" fmla="*/ 2147483647 h 50"/>
              <a:gd name="T2" fmla="*/ 2147483647 w 80"/>
              <a:gd name="T3" fmla="*/ 2147483647 h 50"/>
              <a:gd name="T4" fmla="*/ 2147483647 w 80"/>
              <a:gd name="T5" fmla="*/ 0 h 50"/>
              <a:gd name="T6" fmla="*/ 0 w 80"/>
              <a:gd name="T7" fmla="*/ 2147483647 h 50"/>
              <a:gd name="T8" fmla="*/ 2147483647 w 80"/>
              <a:gd name="T9" fmla="*/ 2147483647 h 50"/>
              <a:gd name="T10" fmla="*/ 2147483647 w 80"/>
              <a:gd name="T11" fmla="*/ 2147483647 h 50"/>
              <a:gd name="T12" fmla="*/ 0 60000 65536"/>
              <a:gd name="T13" fmla="*/ 0 60000 65536"/>
              <a:gd name="T14" fmla="*/ 0 60000 65536"/>
              <a:gd name="T15" fmla="*/ 0 60000 65536"/>
              <a:gd name="T16" fmla="*/ 0 60000 65536"/>
              <a:gd name="T17" fmla="*/ 0 60000 65536"/>
              <a:gd name="T18" fmla="*/ 0 w 80"/>
              <a:gd name="T19" fmla="*/ 0 h 50"/>
              <a:gd name="T20" fmla="*/ 80 w 8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0" h="50">
                <a:moveTo>
                  <a:pt x="63" y="50"/>
                </a:moveTo>
                <a:lnTo>
                  <a:pt x="80" y="31"/>
                </a:lnTo>
                <a:lnTo>
                  <a:pt x="31" y="0"/>
                </a:lnTo>
                <a:lnTo>
                  <a:pt x="0" y="7"/>
                </a:lnTo>
                <a:lnTo>
                  <a:pt x="40" y="31"/>
                </a:lnTo>
                <a:lnTo>
                  <a:pt x="63" y="5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36" name="Freeform 346"/>
          <p:cNvSpPr>
            <a:spLocks/>
          </p:cNvSpPr>
          <p:nvPr/>
        </p:nvSpPr>
        <p:spPr bwMode="auto">
          <a:xfrm>
            <a:off x="3192463" y="5878514"/>
            <a:ext cx="42863" cy="33337"/>
          </a:xfrm>
          <a:custGeom>
            <a:avLst/>
            <a:gdLst>
              <a:gd name="T0" fmla="*/ 2147483647 w 82"/>
              <a:gd name="T1" fmla="*/ 2147483647 h 48"/>
              <a:gd name="T2" fmla="*/ 2147483647 w 82"/>
              <a:gd name="T3" fmla="*/ 2147483647 h 48"/>
              <a:gd name="T4" fmla="*/ 2147483647 w 82"/>
              <a:gd name="T5" fmla="*/ 0 h 48"/>
              <a:gd name="T6" fmla="*/ 0 w 82"/>
              <a:gd name="T7" fmla="*/ 2147483647 h 48"/>
              <a:gd name="T8" fmla="*/ 2147483647 w 82"/>
              <a:gd name="T9" fmla="*/ 2147483647 h 48"/>
              <a:gd name="T10" fmla="*/ 2147483647 w 82"/>
              <a:gd name="T11" fmla="*/ 2147483647 h 48"/>
              <a:gd name="T12" fmla="*/ 0 60000 65536"/>
              <a:gd name="T13" fmla="*/ 0 60000 65536"/>
              <a:gd name="T14" fmla="*/ 0 60000 65536"/>
              <a:gd name="T15" fmla="*/ 0 60000 65536"/>
              <a:gd name="T16" fmla="*/ 0 60000 65536"/>
              <a:gd name="T17" fmla="*/ 0 60000 65536"/>
              <a:gd name="T18" fmla="*/ 0 w 82"/>
              <a:gd name="T19" fmla="*/ 0 h 48"/>
              <a:gd name="T20" fmla="*/ 82 w 8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2" h="48">
                <a:moveTo>
                  <a:pt x="65" y="48"/>
                </a:moveTo>
                <a:lnTo>
                  <a:pt x="82" y="30"/>
                </a:lnTo>
                <a:lnTo>
                  <a:pt x="33" y="0"/>
                </a:lnTo>
                <a:lnTo>
                  <a:pt x="0" y="6"/>
                </a:lnTo>
                <a:lnTo>
                  <a:pt x="41" y="30"/>
                </a:lnTo>
                <a:lnTo>
                  <a:pt x="65" y="48"/>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37" name="Freeform 347"/>
          <p:cNvSpPr>
            <a:spLocks/>
          </p:cNvSpPr>
          <p:nvPr/>
        </p:nvSpPr>
        <p:spPr bwMode="auto">
          <a:xfrm>
            <a:off x="3698875" y="4106864"/>
            <a:ext cx="20639" cy="7937"/>
          </a:xfrm>
          <a:custGeom>
            <a:avLst/>
            <a:gdLst>
              <a:gd name="T0" fmla="*/ 2147483647 w 40"/>
              <a:gd name="T1" fmla="*/ 2147483647 h 11"/>
              <a:gd name="T2" fmla="*/ 2147483647 w 40"/>
              <a:gd name="T3" fmla="*/ 0 h 11"/>
              <a:gd name="T4" fmla="*/ 0 w 40"/>
              <a:gd name="T5" fmla="*/ 2147483647 h 11"/>
              <a:gd name="T6" fmla="*/ 2147483647 w 40"/>
              <a:gd name="T7" fmla="*/ 2147483647 h 11"/>
              <a:gd name="T8" fmla="*/ 2147483647 w 40"/>
              <a:gd name="T9" fmla="*/ 2147483647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40" y="11"/>
                </a:moveTo>
                <a:lnTo>
                  <a:pt x="23" y="0"/>
                </a:lnTo>
                <a:lnTo>
                  <a:pt x="0" y="11"/>
                </a:lnTo>
                <a:lnTo>
                  <a:pt x="32" y="11"/>
                </a:lnTo>
                <a:lnTo>
                  <a:pt x="40" y="11"/>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8" name="Freeform 348"/>
          <p:cNvSpPr>
            <a:spLocks/>
          </p:cNvSpPr>
          <p:nvPr/>
        </p:nvSpPr>
        <p:spPr bwMode="auto">
          <a:xfrm>
            <a:off x="3656014" y="4135439"/>
            <a:ext cx="22225" cy="26987"/>
          </a:xfrm>
          <a:custGeom>
            <a:avLst/>
            <a:gdLst>
              <a:gd name="T0" fmla="*/ 2147483647 w 40"/>
              <a:gd name="T1" fmla="*/ 0 h 36"/>
              <a:gd name="T2" fmla="*/ 2147483647 w 40"/>
              <a:gd name="T3" fmla="*/ 2147483647 h 36"/>
              <a:gd name="T4" fmla="*/ 0 w 40"/>
              <a:gd name="T5" fmla="*/ 2147483647 h 36"/>
              <a:gd name="T6" fmla="*/ 2147483647 w 40"/>
              <a:gd name="T7" fmla="*/ 2147483647 h 36"/>
              <a:gd name="T8" fmla="*/ 2147483647 w 40"/>
              <a:gd name="T9" fmla="*/ 2147483647 h 36"/>
              <a:gd name="T10" fmla="*/ 2147483647 w 40"/>
              <a:gd name="T11" fmla="*/ 0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15" y="0"/>
                </a:moveTo>
                <a:lnTo>
                  <a:pt x="8" y="6"/>
                </a:lnTo>
                <a:lnTo>
                  <a:pt x="0" y="18"/>
                </a:lnTo>
                <a:lnTo>
                  <a:pt x="31" y="36"/>
                </a:lnTo>
                <a:lnTo>
                  <a:pt x="40" y="31"/>
                </a:lnTo>
                <a:lnTo>
                  <a:pt x="15"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39" name="Freeform 349"/>
          <p:cNvSpPr>
            <a:spLocks/>
          </p:cNvSpPr>
          <p:nvPr/>
        </p:nvSpPr>
        <p:spPr bwMode="auto">
          <a:xfrm>
            <a:off x="3703639" y="3865564"/>
            <a:ext cx="20637" cy="7937"/>
          </a:xfrm>
          <a:custGeom>
            <a:avLst/>
            <a:gdLst>
              <a:gd name="T0" fmla="*/ 0 w 40"/>
              <a:gd name="T1" fmla="*/ 2147483647 h 11"/>
              <a:gd name="T2" fmla="*/ 2147483647 w 40"/>
              <a:gd name="T3" fmla="*/ 2147483647 h 11"/>
              <a:gd name="T4" fmla="*/ 2147483647 w 40"/>
              <a:gd name="T5" fmla="*/ 0 h 11"/>
              <a:gd name="T6" fmla="*/ 2147483647 w 40"/>
              <a:gd name="T7" fmla="*/ 0 h 11"/>
              <a:gd name="T8" fmla="*/ 0 w 40"/>
              <a:gd name="T9" fmla="*/ 2147483647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0" y="11"/>
                </a:moveTo>
                <a:lnTo>
                  <a:pt x="40" y="11"/>
                </a:lnTo>
                <a:lnTo>
                  <a:pt x="40" y="0"/>
                </a:lnTo>
                <a:lnTo>
                  <a:pt x="8" y="0"/>
                </a:lnTo>
                <a:lnTo>
                  <a:pt x="0" y="11"/>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40" name="Freeform 350"/>
          <p:cNvSpPr>
            <a:spLocks/>
          </p:cNvSpPr>
          <p:nvPr/>
        </p:nvSpPr>
        <p:spPr bwMode="auto">
          <a:xfrm>
            <a:off x="1949452" y="4629151"/>
            <a:ext cx="22225" cy="15875"/>
          </a:xfrm>
          <a:custGeom>
            <a:avLst/>
            <a:gdLst>
              <a:gd name="T0" fmla="*/ 2147483647 w 40"/>
              <a:gd name="T1" fmla="*/ 0 h 24"/>
              <a:gd name="T2" fmla="*/ 0 w 40"/>
              <a:gd name="T3" fmla="*/ 2147483647 h 24"/>
              <a:gd name="T4" fmla="*/ 2147483647 w 40"/>
              <a:gd name="T5" fmla="*/ 2147483647 h 24"/>
              <a:gd name="T6" fmla="*/ 2147483647 w 40"/>
              <a:gd name="T7" fmla="*/ 2147483647 h 24"/>
              <a:gd name="T8" fmla="*/ 2147483647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8" y="24"/>
                </a:lnTo>
                <a:lnTo>
                  <a:pt x="40" y="12"/>
                </a:lnTo>
                <a:lnTo>
                  <a:pt x="40"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1" name="Freeform 351"/>
          <p:cNvSpPr>
            <a:spLocks/>
          </p:cNvSpPr>
          <p:nvPr/>
        </p:nvSpPr>
        <p:spPr bwMode="auto">
          <a:xfrm>
            <a:off x="1890714" y="4591051"/>
            <a:ext cx="28575" cy="30163"/>
          </a:xfrm>
          <a:custGeom>
            <a:avLst/>
            <a:gdLst>
              <a:gd name="T0" fmla="*/ 2147483647 w 56"/>
              <a:gd name="T1" fmla="*/ 0 h 41"/>
              <a:gd name="T2" fmla="*/ 0 w 56"/>
              <a:gd name="T3" fmla="*/ 2147483647 h 41"/>
              <a:gd name="T4" fmla="*/ 2147483647 w 56"/>
              <a:gd name="T5" fmla="*/ 2147483647 h 41"/>
              <a:gd name="T6" fmla="*/ 2147483647 w 56"/>
              <a:gd name="T7" fmla="*/ 2147483647 h 41"/>
              <a:gd name="T8" fmla="*/ 2147483647 w 56"/>
              <a:gd name="T9" fmla="*/ 2147483647 h 41"/>
              <a:gd name="T10" fmla="*/ 2147483647 w 56"/>
              <a:gd name="T11" fmla="*/ 0 h 41"/>
              <a:gd name="T12" fmla="*/ 0 60000 65536"/>
              <a:gd name="T13" fmla="*/ 0 60000 65536"/>
              <a:gd name="T14" fmla="*/ 0 60000 65536"/>
              <a:gd name="T15" fmla="*/ 0 60000 65536"/>
              <a:gd name="T16" fmla="*/ 0 60000 65536"/>
              <a:gd name="T17" fmla="*/ 0 60000 65536"/>
              <a:gd name="T18" fmla="*/ 0 w 56"/>
              <a:gd name="T19" fmla="*/ 0 h 41"/>
              <a:gd name="T20" fmla="*/ 56 w 5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6" h="41">
                <a:moveTo>
                  <a:pt x="40" y="0"/>
                </a:moveTo>
                <a:lnTo>
                  <a:pt x="0" y="17"/>
                </a:lnTo>
                <a:lnTo>
                  <a:pt x="16" y="41"/>
                </a:lnTo>
                <a:lnTo>
                  <a:pt x="56" y="41"/>
                </a:lnTo>
                <a:lnTo>
                  <a:pt x="56" y="17"/>
                </a:lnTo>
                <a:lnTo>
                  <a:pt x="40" y="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2" name="Freeform 352"/>
          <p:cNvSpPr>
            <a:spLocks/>
          </p:cNvSpPr>
          <p:nvPr/>
        </p:nvSpPr>
        <p:spPr bwMode="auto">
          <a:xfrm>
            <a:off x="1881188" y="4559301"/>
            <a:ext cx="30163" cy="20638"/>
          </a:xfrm>
          <a:custGeom>
            <a:avLst/>
            <a:gdLst>
              <a:gd name="T0" fmla="*/ 0 w 57"/>
              <a:gd name="T1" fmla="*/ 2147483647 h 30"/>
              <a:gd name="T2" fmla="*/ 2147483647 w 57"/>
              <a:gd name="T3" fmla="*/ 0 h 30"/>
              <a:gd name="T4" fmla="*/ 2147483647 w 57"/>
              <a:gd name="T5" fmla="*/ 2147483647 h 30"/>
              <a:gd name="T6" fmla="*/ 2147483647 w 57"/>
              <a:gd name="T7" fmla="*/ 2147483647 h 30"/>
              <a:gd name="T8" fmla="*/ 0 w 57"/>
              <a:gd name="T9" fmla="*/ 2147483647 h 30"/>
              <a:gd name="T10" fmla="*/ 0 60000 65536"/>
              <a:gd name="T11" fmla="*/ 0 60000 65536"/>
              <a:gd name="T12" fmla="*/ 0 60000 65536"/>
              <a:gd name="T13" fmla="*/ 0 60000 65536"/>
              <a:gd name="T14" fmla="*/ 0 60000 65536"/>
              <a:gd name="T15" fmla="*/ 0 w 57"/>
              <a:gd name="T16" fmla="*/ 0 h 30"/>
              <a:gd name="T17" fmla="*/ 57 w 57"/>
              <a:gd name="T18" fmla="*/ 30 h 30"/>
            </a:gdLst>
            <a:ahLst/>
            <a:cxnLst>
              <a:cxn ang="T10">
                <a:pos x="T0" y="T1"/>
              </a:cxn>
              <a:cxn ang="T11">
                <a:pos x="T2" y="T3"/>
              </a:cxn>
              <a:cxn ang="T12">
                <a:pos x="T4" y="T5"/>
              </a:cxn>
              <a:cxn ang="T13">
                <a:pos x="T6" y="T7"/>
              </a:cxn>
              <a:cxn ang="T14">
                <a:pos x="T8" y="T9"/>
              </a:cxn>
            </a:cxnLst>
            <a:rect l="T15" t="T16" r="T17" b="T18"/>
            <a:pathLst>
              <a:path w="57" h="30">
                <a:moveTo>
                  <a:pt x="0" y="30"/>
                </a:moveTo>
                <a:lnTo>
                  <a:pt x="17" y="0"/>
                </a:lnTo>
                <a:lnTo>
                  <a:pt x="57" y="18"/>
                </a:lnTo>
                <a:lnTo>
                  <a:pt x="41" y="30"/>
                </a:lnTo>
                <a:lnTo>
                  <a:pt x="0" y="30"/>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3" name="Freeform 353"/>
          <p:cNvSpPr>
            <a:spLocks/>
          </p:cNvSpPr>
          <p:nvPr/>
        </p:nvSpPr>
        <p:spPr bwMode="auto">
          <a:xfrm>
            <a:off x="1800226" y="4595814"/>
            <a:ext cx="22225" cy="22225"/>
          </a:xfrm>
          <a:custGeom>
            <a:avLst/>
            <a:gdLst>
              <a:gd name="T0" fmla="*/ 2147483647 w 40"/>
              <a:gd name="T1" fmla="*/ 2147483647 h 30"/>
              <a:gd name="T2" fmla="*/ 0 w 40"/>
              <a:gd name="T3" fmla="*/ 2147483647 h 30"/>
              <a:gd name="T4" fmla="*/ 0 w 40"/>
              <a:gd name="T5" fmla="*/ 2147483647 h 30"/>
              <a:gd name="T6" fmla="*/ 2147483647 w 40"/>
              <a:gd name="T7" fmla="*/ 0 h 30"/>
              <a:gd name="T8" fmla="*/ 2147483647 w 40"/>
              <a:gd name="T9" fmla="*/ 2147483647 h 30"/>
              <a:gd name="T10" fmla="*/ 0 60000 65536"/>
              <a:gd name="T11" fmla="*/ 0 60000 65536"/>
              <a:gd name="T12" fmla="*/ 0 60000 65536"/>
              <a:gd name="T13" fmla="*/ 0 60000 65536"/>
              <a:gd name="T14" fmla="*/ 0 60000 65536"/>
              <a:gd name="T15" fmla="*/ 0 w 40"/>
              <a:gd name="T16" fmla="*/ 0 h 30"/>
              <a:gd name="T17" fmla="*/ 40 w 40"/>
              <a:gd name="T18" fmla="*/ 30 h 30"/>
            </a:gdLst>
            <a:ahLst/>
            <a:cxnLst>
              <a:cxn ang="T10">
                <a:pos x="T0" y="T1"/>
              </a:cxn>
              <a:cxn ang="T11">
                <a:pos x="T2" y="T3"/>
              </a:cxn>
              <a:cxn ang="T12">
                <a:pos x="T4" y="T5"/>
              </a:cxn>
              <a:cxn ang="T13">
                <a:pos x="T6" y="T7"/>
              </a:cxn>
              <a:cxn ang="T14">
                <a:pos x="T8" y="T9"/>
              </a:cxn>
            </a:cxnLst>
            <a:rect l="T15" t="T16" r="T17" b="T18"/>
            <a:pathLst>
              <a:path w="40" h="30">
                <a:moveTo>
                  <a:pt x="40" y="18"/>
                </a:moveTo>
                <a:lnTo>
                  <a:pt x="0" y="30"/>
                </a:lnTo>
                <a:lnTo>
                  <a:pt x="0" y="5"/>
                </a:lnTo>
                <a:lnTo>
                  <a:pt x="32" y="0"/>
                </a:lnTo>
                <a:lnTo>
                  <a:pt x="40" y="18"/>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4" name="Freeform 354"/>
          <p:cNvSpPr>
            <a:spLocks/>
          </p:cNvSpPr>
          <p:nvPr/>
        </p:nvSpPr>
        <p:spPr bwMode="auto">
          <a:xfrm>
            <a:off x="1835151" y="4554539"/>
            <a:ext cx="38100" cy="88900"/>
          </a:xfrm>
          <a:custGeom>
            <a:avLst/>
            <a:gdLst>
              <a:gd name="T0" fmla="*/ 2147483647 w 73"/>
              <a:gd name="T1" fmla="*/ 2147483647 h 129"/>
              <a:gd name="T2" fmla="*/ 2147483647 w 73"/>
              <a:gd name="T3" fmla="*/ 2147483647 h 129"/>
              <a:gd name="T4" fmla="*/ 2147483647 w 73"/>
              <a:gd name="T5" fmla="*/ 2147483647 h 129"/>
              <a:gd name="T6" fmla="*/ 2147483647 w 73"/>
              <a:gd name="T7" fmla="*/ 2147483647 h 129"/>
              <a:gd name="T8" fmla="*/ 2147483647 w 73"/>
              <a:gd name="T9" fmla="*/ 2147483647 h 129"/>
              <a:gd name="T10" fmla="*/ 2147483647 w 73"/>
              <a:gd name="T11" fmla="*/ 0 h 129"/>
              <a:gd name="T12" fmla="*/ 2147483647 w 73"/>
              <a:gd name="T13" fmla="*/ 2147483647 h 129"/>
              <a:gd name="T14" fmla="*/ 0 w 73"/>
              <a:gd name="T15" fmla="*/ 2147483647 h 129"/>
              <a:gd name="T16" fmla="*/ 2147483647 w 73"/>
              <a:gd name="T17" fmla="*/ 2147483647 h 129"/>
              <a:gd name="T18" fmla="*/ 2147483647 w 73"/>
              <a:gd name="T19" fmla="*/ 2147483647 h 129"/>
              <a:gd name="T20" fmla="*/ 2147483647 w 73"/>
              <a:gd name="T21" fmla="*/ 2147483647 h 129"/>
              <a:gd name="T22" fmla="*/ 2147483647 w 73"/>
              <a:gd name="T23" fmla="*/ 2147483647 h 129"/>
              <a:gd name="T24" fmla="*/ 2147483647 w 73"/>
              <a:gd name="T25" fmla="*/ 2147483647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9"/>
              <a:gd name="T41" fmla="*/ 73 w 73"/>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9">
                <a:moveTo>
                  <a:pt x="56" y="129"/>
                </a:moveTo>
                <a:lnTo>
                  <a:pt x="73" y="97"/>
                </a:lnTo>
                <a:lnTo>
                  <a:pt x="48" y="80"/>
                </a:lnTo>
                <a:lnTo>
                  <a:pt x="25" y="49"/>
                </a:lnTo>
                <a:lnTo>
                  <a:pt x="56" y="31"/>
                </a:lnTo>
                <a:lnTo>
                  <a:pt x="25" y="0"/>
                </a:lnTo>
                <a:lnTo>
                  <a:pt x="25" y="31"/>
                </a:lnTo>
                <a:lnTo>
                  <a:pt x="0" y="43"/>
                </a:lnTo>
                <a:lnTo>
                  <a:pt x="8" y="67"/>
                </a:lnTo>
                <a:lnTo>
                  <a:pt x="33" y="80"/>
                </a:lnTo>
                <a:lnTo>
                  <a:pt x="25" y="97"/>
                </a:lnTo>
                <a:lnTo>
                  <a:pt x="25" y="110"/>
                </a:lnTo>
                <a:lnTo>
                  <a:pt x="56" y="129"/>
                </a:lnTo>
                <a:close/>
              </a:path>
            </a:pathLst>
          </a:custGeom>
          <a:solidFill>
            <a:srgbClr val="99FF66"/>
          </a:solidFill>
          <a:ln w="9525">
            <a:solidFill>
              <a:schemeClr val="bg1"/>
            </a:solidFill>
            <a:round/>
            <a:headEnd/>
            <a:tailEnd/>
          </a:ln>
        </p:spPr>
        <p:txBody>
          <a:bodyPr/>
          <a:lstStyle/>
          <a:p>
            <a:pPr defTabSz="914400"/>
            <a:endParaRPr lang="en-US">
              <a:solidFill>
                <a:srgbClr val="000000"/>
              </a:solidFill>
            </a:endParaRPr>
          </a:p>
        </p:txBody>
      </p:sp>
      <p:sp>
        <p:nvSpPr>
          <p:cNvPr id="12345" name="Freeform 355"/>
          <p:cNvSpPr>
            <a:spLocks/>
          </p:cNvSpPr>
          <p:nvPr/>
        </p:nvSpPr>
        <p:spPr bwMode="auto">
          <a:xfrm>
            <a:off x="3630614" y="4073525"/>
            <a:ext cx="17463" cy="17463"/>
          </a:xfrm>
          <a:custGeom>
            <a:avLst/>
            <a:gdLst>
              <a:gd name="T0" fmla="*/ 2147483647 w 32"/>
              <a:gd name="T1" fmla="*/ 2147483647 h 24"/>
              <a:gd name="T2" fmla="*/ 2147483647 w 32"/>
              <a:gd name="T3" fmla="*/ 0 h 24"/>
              <a:gd name="T4" fmla="*/ 0 w 32"/>
              <a:gd name="T5" fmla="*/ 2147483647 h 24"/>
              <a:gd name="T6" fmla="*/ 2147483647 w 32"/>
              <a:gd name="T7" fmla="*/ 2147483647 h 24"/>
              <a:gd name="T8" fmla="*/ 2147483647 w 32"/>
              <a:gd name="T9" fmla="*/ 2147483647 h 24"/>
              <a:gd name="T10" fmla="*/ 2147483647 w 32"/>
              <a:gd name="T11" fmla="*/ 2147483647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32" y="24"/>
                </a:moveTo>
                <a:lnTo>
                  <a:pt x="16" y="0"/>
                </a:lnTo>
                <a:lnTo>
                  <a:pt x="0" y="12"/>
                </a:lnTo>
                <a:lnTo>
                  <a:pt x="9" y="24"/>
                </a:lnTo>
                <a:lnTo>
                  <a:pt x="16" y="24"/>
                </a:lnTo>
                <a:lnTo>
                  <a:pt x="32" y="24"/>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46" name="Freeform 356"/>
          <p:cNvSpPr>
            <a:spLocks/>
          </p:cNvSpPr>
          <p:nvPr/>
        </p:nvSpPr>
        <p:spPr bwMode="auto">
          <a:xfrm>
            <a:off x="3703640" y="4073525"/>
            <a:ext cx="7937" cy="17463"/>
          </a:xfrm>
          <a:custGeom>
            <a:avLst/>
            <a:gdLst>
              <a:gd name="T0" fmla="*/ 2147483647 w 15"/>
              <a:gd name="T1" fmla="*/ 0 h 24"/>
              <a:gd name="T2" fmla="*/ 0 w 15"/>
              <a:gd name="T3" fmla="*/ 0 h 24"/>
              <a:gd name="T4" fmla="*/ 2147483647 w 15"/>
              <a:gd name="T5" fmla="*/ 2147483647 h 24"/>
              <a:gd name="T6" fmla="*/ 2147483647 w 15"/>
              <a:gd name="T7" fmla="*/ 0 h 24"/>
              <a:gd name="T8" fmla="*/ 0 60000 65536"/>
              <a:gd name="T9" fmla="*/ 0 60000 65536"/>
              <a:gd name="T10" fmla="*/ 0 60000 65536"/>
              <a:gd name="T11" fmla="*/ 0 60000 65536"/>
              <a:gd name="T12" fmla="*/ 0 w 15"/>
              <a:gd name="T13" fmla="*/ 0 h 24"/>
              <a:gd name="T14" fmla="*/ 15 w 15"/>
              <a:gd name="T15" fmla="*/ 24 h 24"/>
            </a:gdLst>
            <a:ahLst/>
            <a:cxnLst>
              <a:cxn ang="T8">
                <a:pos x="T0" y="T1"/>
              </a:cxn>
              <a:cxn ang="T9">
                <a:pos x="T2" y="T3"/>
              </a:cxn>
              <a:cxn ang="T10">
                <a:pos x="T4" y="T5"/>
              </a:cxn>
              <a:cxn ang="T11">
                <a:pos x="T6" y="T7"/>
              </a:cxn>
            </a:cxnLst>
            <a:rect l="T12" t="T13" r="T14" b="T15"/>
            <a:pathLst>
              <a:path w="15" h="24">
                <a:moveTo>
                  <a:pt x="15" y="0"/>
                </a:moveTo>
                <a:lnTo>
                  <a:pt x="0" y="0"/>
                </a:lnTo>
                <a:lnTo>
                  <a:pt x="15" y="24"/>
                </a:lnTo>
                <a:lnTo>
                  <a:pt x="15"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47" name="Freeform 357"/>
          <p:cNvSpPr>
            <a:spLocks/>
          </p:cNvSpPr>
          <p:nvPr/>
        </p:nvSpPr>
        <p:spPr bwMode="auto">
          <a:xfrm>
            <a:off x="4375152" y="4446589"/>
            <a:ext cx="22225" cy="20637"/>
          </a:xfrm>
          <a:custGeom>
            <a:avLst/>
            <a:gdLst>
              <a:gd name="T0" fmla="*/ 2147483647 w 40"/>
              <a:gd name="T1" fmla="*/ 0 h 30"/>
              <a:gd name="T2" fmla="*/ 0 w 40"/>
              <a:gd name="T3" fmla="*/ 2147483647 h 30"/>
              <a:gd name="T4" fmla="*/ 0 w 40"/>
              <a:gd name="T5" fmla="*/ 2147483647 h 30"/>
              <a:gd name="T6" fmla="*/ 2147483647 w 40"/>
              <a:gd name="T7" fmla="*/ 2147483647 h 30"/>
              <a:gd name="T8" fmla="*/ 2147483647 w 40"/>
              <a:gd name="T9" fmla="*/ 2147483647 h 30"/>
              <a:gd name="T10" fmla="*/ 2147483647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23" y="0"/>
                </a:moveTo>
                <a:lnTo>
                  <a:pt x="0" y="11"/>
                </a:lnTo>
                <a:lnTo>
                  <a:pt x="0" y="30"/>
                </a:lnTo>
                <a:lnTo>
                  <a:pt x="40" y="30"/>
                </a:lnTo>
                <a:lnTo>
                  <a:pt x="40" y="11"/>
                </a:lnTo>
                <a:lnTo>
                  <a:pt x="23" y="0"/>
                </a:lnTo>
                <a:close/>
              </a:path>
            </a:pathLst>
          </a:custGeom>
          <a:solidFill>
            <a:schemeClr val="tx2"/>
          </a:solidFill>
          <a:ln w="9525">
            <a:solidFill>
              <a:schemeClr val="bg1"/>
            </a:solidFill>
            <a:round/>
            <a:headEnd/>
            <a:tailEnd/>
          </a:ln>
        </p:spPr>
        <p:txBody>
          <a:bodyPr/>
          <a:lstStyle/>
          <a:p>
            <a:pPr defTabSz="914400"/>
            <a:endParaRPr lang="en-US">
              <a:solidFill>
                <a:srgbClr val="000000"/>
              </a:solidFill>
            </a:endParaRPr>
          </a:p>
        </p:txBody>
      </p:sp>
      <p:sp>
        <p:nvSpPr>
          <p:cNvPr id="12348" name="Freeform 358"/>
          <p:cNvSpPr>
            <a:spLocks/>
          </p:cNvSpPr>
          <p:nvPr/>
        </p:nvSpPr>
        <p:spPr bwMode="auto">
          <a:xfrm>
            <a:off x="2460626" y="5043489"/>
            <a:ext cx="468313" cy="831850"/>
          </a:xfrm>
          <a:custGeom>
            <a:avLst/>
            <a:gdLst>
              <a:gd name="T0" fmla="*/ 0 w 885"/>
              <a:gd name="T1" fmla="*/ 2147483647 h 1212"/>
              <a:gd name="T2" fmla="*/ 2147483647 w 885"/>
              <a:gd name="T3" fmla="*/ 2147483647 h 1212"/>
              <a:gd name="T4" fmla="*/ 2147483647 w 885"/>
              <a:gd name="T5" fmla="*/ 2147483647 h 1212"/>
              <a:gd name="T6" fmla="*/ 2147483647 w 885"/>
              <a:gd name="T7" fmla="*/ 2147483647 h 1212"/>
              <a:gd name="T8" fmla="*/ 2147483647 w 885"/>
              <a:gd name="T9" fmla="*/ 2147483647 h 1212"/>
              <a:gd name="T10" fmla="*/ 2147483647 w 885"/>
              <a:gd name="T11" fmla="*/ 2147483647 h 1212"/>
              <a:gd name="T12" fmla="*/ 2147483647 w 885"/>
              <a:gd name="T13" fmla="*/ 2147483647 h 1212"/>
              <a:gd name="T14" fmla="*/ 2147483647 w 885"/>
              <a:gd name="T15" fmla="*/ 2147483647 h 1212"/>
              <a:gd name="T16" fmla="*/ 2147483647 w 885"/>
              <a:gd name="T17" fmla="*/ 2147483647 h 1212"/>
              <a:gd name="T18" fmla="*/ 2147483647 w 885"/>
              <a:gd name="T19" fmla="*/ 2147483647 h 1212"/>
              <a:gd name="T20" fmla="*/ 2147483647 w 885"/>
              <a:gd name="T21" fmla="*/ 2147483647 h 1212"/>
              <a:gd name="T22" fmla="*/ 2147483647 w 885"/>
              <a:gd name="T23" fmla="*/ 2147483647 h 1212"/>
              <a:gd name="T24" fmla="*/ 2147483647 w 885"/>
              <a:gd name="T25" fmla="*/ 2147483647 h 1212"/>
              <a:gd name="T26" fmla="*/ 2147483647 w 885"/>
              <a:gd name="T27" fmla="*/ 2147483647 h 1212"/>
              <a:gd name="T28" fmla="*/ 2147483647 w 885"/>
              <a:gd name="T29" fmla="*/ 2147483647 h 1212"/>
              <a:gd name="T30" fmla="*/ 2147483647 w 885"/>
              <a:gd name="T31" fmla="*/ 2147483647 h 1212"/>
              <a:gd name="T32" fmla="*/ 2147483647 w 885"/>
              <a:gd name="T33" fmla="*/ 2147483647 h 1212"/>
              <a:gd name="T34" fmla="*/ 2147483647 w 885"/>
              <a:gd name="T35" fmla="*/ 2147483647 h 1212"/>
              <a:gd name="T36" fmla="*/ 2147483647 w 885"/>
              <a:gd name="T37" fmla="*/ 2147483647 h 1212"/>
              <a:gd name="T38" fmla="*/ 2147483647 w 885"/>
              <a:gd name="T39" fmla="*/ 2147483647 h 1212"/>
              <a:gd name="T40" fmla="*/ 2147483647 w 885"/>
              <a:gd name="T41" fmla="*/ 2147483647 h 1212"/>
              <a:gd name="T42" fmla="*/ 2147483647 w 885"/>
              <a:gd name="T43" fmla="*/ 2147483647 h 1212"/>
              <a:gd name="T44" fmla="*/ 2147483647 w 885"/>
              <a:gd name="T45" fmla="*/ 2147483647 h 1212"/>
              <a:gd name="T46" fmla="*/ 2147483647 w 885"/>
              <a:gd name="T47" fmla="*/ 2147483647 h 1212"/>
              <a:gd name="T48" fmla="*/ 2147483647 w 885"/>
              <a:gd name="T49" fmla="*/ 2147483647 h 1212"/>
              <a:gd name="T50" fmla="*/ 2147483647 w 885"/>
              <a:gd name="T51" fmla="*/ 2147483647 h 1212"/>
              <a:gd name="T52" fmla="*/ 2147483647 w 885"/>
              <a:gd name="T53" fmla="*/ 2147483647 h 1212"/>
              <a:gd name="T54" fmla="*/ 2147483647 w 885"/>
              <a:gd name="T55" fmla="*/ 2147483647 h 1212"/>
              <a:gd name="T56" fmla="*/ 2147483647 w 885"/>
              <a:gd name="T57" fmla="*/ 2147483647 h 1212"/>
              <a:gd name="T58" fmla="*/ 2147483647 w 885"/>
              <a:gd name="T59" fmla="*/ 2147483647 h 1212"/>
              <a:gd name="T60" fmla="*/ 2147483647 w 885"/>
              <a:gd name="T61" fmla="*/ 2147483647 h 1212"/>
              <a:gd name="T62" fmla="*/ 2147483647 w 885"/>
              <a:gd name="T63" fmla="*/ 2147483647 h 1212"/>
              <a:gd name="T64" fmla="*/ 2147483647 w 885"/>
              <a:gd name="T65" fmla="*/ 2147483647 h 1212"/>
              <a:gd name="T66" fmla="*/ 2147483647 w 885"/>
              <a:gd name="T67" fmla="*/ 2147483647 h 1212"/>
              <a:gd name="T68" fmla="*/ 2147483647 w 885"/>
              <a:gd name="T69" fmla="*/ 0 h 1212"/>
              <a:gd name="T70" fmla="*/ 2147483647 w 885"/>
              <a:gd name="T71" fmla="*/ 2147483647 h 1212"/>
              <a:gd name="T72" fmla="*/ 2147483647 w 885"/>
              <a:gd name="T73" fmla="*/ 2147483647 h 1212"/>
              <a:gd name="T74" fmla="*/ 2147483647 w 885"/>
              <a:gd name="T75" fmla="*/ 2147483647 h 1212"/>
              <a:gd name="T76" fmla="*/ 2147483647 w 885"/>
              <a:gd name="T77" fmla="*/ 2147483647 h 1212"/>
              <a:gd name="T78" fmla="*/ 2147483647 w 885"/>
              <a:gd name="T79" fmla="*/ 2147483647 h 1212"/>
              <a:gd name="T80" fmla="*/ 2147483647 w 885"/>
              <a:gd name="T81" fmla="*/ 2147483647 h 1212"/>
              <a:gd name="T82" fmla="*/ 2147483647 w 885"/>
              <a:gd name="T83" fmla="*/ 2147483647 h 1212"/>
              <a:gd name="T84" fmla="*/ 2147483647 w 885"/>
              <a:gd name="T85" fmla="*/ 2147483647 h 1212"/>
              <a:gd name="T86" fmla="*/ 2147483647 w 885"/>
              <a:gd name="T87" fmla="*/ 2147483647 h 1212"/>
              <a:gd name="T88" fmla="*/ 2147483647 w 885"/>
              <a:gd name="T89" fmla="*/ 2147483647 h 1212"/>
              <a:gd name="T90" fmla="*/ 2147483647 w 885"/>
              <a:gd name="T91" fmla="*/ 2147483647 h 1212"/>
              <a:gd name="T92" fmla="*/ 2147483647 w 885"/>
              <a:gd name="T93" fmla="*/ 2147483647 h 1212"/>
              <a:gd name="T94" fmla="*/ 0 w 885"/>
              <a:gd name="T95" fmla="*/ 2147483647 h 1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5"/>
              <a:gd name="T145" fmla="*/ 0 h 1212"/>
              <a:gd name="T146" fmla="*/ 885 w 885"/>
              <a:gd name="T147" fmla="*/ 1212 h 1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5" h="1212">
                <a:moveTo>
                  <a:pt x="0" y="1115"/>
                </a:moveTo>
                <a:lnTo>
                  <a:pt x="9" y="1145"/>
                </a:lnTo>
                <a:lnTo>
                  <a:pt x="40" y="1139"/>
                </a:lnTo>
                <a:lnTo>
                  <a:pt x="57" y="1199"/>
                </a:lnTo>
                <a:lnTo>
                  <a:pt x="217" y="1212"/>
                </a:lnTo>
                <a:lnTo>
                  <a:pt x="177" y="1181"/>
                </a:lnTo>
                <a:lnTo>
                  <a:pt x="210" y="1096"/>
                </a:lnTo>
                <a:lnTo>
                  <a:pt x="242" y="1108"/>
                </a:lnTo>
                <a:lnTo>
                  <a:pt x="338" y="999"/>
                </a:lnTo>
                <a:lnTo>
                  <a:pt x="265" y="932"/>
                </a:lnTo>
                <a:lnTo>
                  <a:pt x="354" y="895"/>
                </a:lnTo>
                <a:lnTo>
                  <a:pt x="370" y="835"/>
                </a:lnTo>
                <a:lnTo>
                  <a:pt x="410" y="810"/>
                </a:lnTo>
                <a:lnTo>
                  <a:pt x="378" y="798"/>
                </a:lnTo>
                <a:lnTo>
                  <a:pt x="435" y="798"/>
                </a:lnTo>
                <a:lnTo>
                  <a:pt x="427" y="767"/>
                </a:lnTo>
                <a:lnTo>
                  <a:pt x="402" y="792"/>
                </a:lnTo>
                <a:lnTo>
                  <a:pt x="378" y="767"/>
                </a:lnTo>
                <a:lnTo>
                  <a:pt x="370" y="725"/>
                </a:lnTo>
                <a:lnTo>
                  <a:pt x="492" y="725"/>
                </a:lnTo>
                <a:lnTo>
                  <a:pt x="499" y="639"/>
                </a:lnTo>
                <a:lnTo>
                  <a:pt x="683" y="627"/>
                </a:lnTo>
                <a:lnTo>
                  <a:pt x="748" y="560"/>
                </a:lnTo>
                <a:lnTo>
                  <a:pt x="668" y="450"/>
                </a:lnTo>
                <a:lnTo>
                  <a:pt x="700" y="304"/>
                </a:lnTo>
                <a:lnTo>
                  <a:pt x="885" y="189"/>
                </a:lnTo>
                <a:lnTo>
                  <a:pt x="877" y="134"/>
                </a:lnTo>
                <a:lnTo>
                  <a:pt x="853" y="134"/>
                </a:lnTo>
                <a:lnTo>
                  <a:pt x="797" y="201"/>
                </a:lnTo>
                <a:lnTo>
                  <a:pt x="668" y="196"/>
                </a:lnTo>
                <a:lnTo>
                  <a:pt x="692" y="123"/>
                </a:lnTo>
                <a:lnTo>
                  <a:pt x="483" y="19"/>
                </a:lnTo>
                <a:lnTo>
                  <a:pt x="419" y="7"/>
                </a:lnTo>
                <a:lnTo>
                  <a:pt x="402" y="31"/>
                </a:lnTo>
                <a:lnTo>
                  <a:pt x="322" y="0"/>
                </a:lnTo>
                <a:lnTo>
                  <a:pt x="274" y="37"/>
                </a:lnTo>
                <a:lnTo>
                  <a:pt x="274" y="80"/>
                </a:lnTo>
                <a:lnTo>
                  <a:pt x="217" y="98"/>
                </a:lnTo>
                <a:lnTo>
                  <a:pt x="217" y="183"/>
                </a:lnTo>
                <a:lnTo>
                  <a:pt x="169" y="226"/>
                </a:lnTo>
                <a:lnTo>
                  <a:pt x="129" y="347"/>
                </a:lnTo>
                <a:lnTo>
                  <a:pt x="154" y="457"/>
                </a:lnTo>
                <a:lnTo>
                  <a:pt x="97" y="554"/>
                </a:lnTo>
                <a:lnTo>
                  <a:pt x="57" y="792"/>
                </a:lnTo>
                <a:lnTo>
                  <a:pt x="89" y="883"/>
                </a:lnTo>
                <a:lnTo>
                  <a:pt x="57" y="889"/>
                </a:lnTo>
                <a:lnTo>
                  <a:pt x="72" y="962"/>
                </a:lnTo>
                <a:lnTo>
                  <a:pt x="0" y="111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49" name="Freeform 359"/>
          <p:cNvSpPr>
            <a:spLocks/>
          </p:cNvSpPr>
          <p:nvPr/>
        </p:nvSpPr>
        <p:spPr bwMode="auto">
          <a:xfrm>
            <a:off x="2571749" y="5884863"/>
            <a:ext cx="84139" cy="69850"/>
          </a:xfrm>
          <a:custGeom>
            <a:avLst/>
            <a:gdLst>
              <a:gd name="T0" fmla="*/ 0 w 160"/>
              <a:gd name="T1" fmla="*/ 0 h 104"/>
              <a:gd name="T2" fmla="*/ 0 w 160"/>
              <a:gd name="T3" fmla="*/ 2147483647 h 104"/>
              <a:gd name="T4" fmla="*/ 2147483647 w 160"/>
              <a:gd name="T5" fmla="*/ 2147483647 h 104"/>
              <a:gd name="T6" fmla="*/ 2147483647 w 160"/>
              <a:gd name="T7" fmla="*/ 2147483647 h 104"/>
              <a:gd name="T8" fmla="*/ 0 w 160"/>
              <a:gd name="T9" fmla="*/ 0 h 104"/>
              <a:gd name="T10" fmla="*/ 0 60000 65536"/>
              <a:gd name="T11" fmla="*/ 0 60000 65536"/>
              <a:gd name="T12" fmla="*/ 0 60000 65536"/>
              <a:gd name="T13" fmla="*/ 0 60000 65536"/>
              <a:gd name="T14" fmla="*/ 0 60000 65536"/>
              <a:gd name="T15" fmla="*/ 0 w 160"/>
              <a:gd name="T16" fmla="*/ 0 h 104"/>
              <a:gd name="T17" fmla="*/ 160 w 160"/>
              <a:gd name="T18" fmla="*/ 104 h 104"/>
            </a:gdLst>
            <a:ahLst/>
            <a:cxnLst>
              <a:cxn ang="T10">
                <a:pos x="T0" y="T1"/>
              </a:cxn>
              <a:cxn ang="T11">
                <a:pos x="T2" y="T3"/>
              </a:cxn>
              <a:cxn ang="T12">
                <a:pos x="T4" y="T5"/>
              </a:cxn>
              <a:cxn ang="T13">
                <a:pos x="T6" y="T7"/>
              </a:cxn>
              <a:cxn ang="T14">
                <a:pos x="T8" y="T9"/>
              </a:cxn>
            </a:cxnLst>
            <a:rect l="T15" t="T16" r="T17" b="T18"/>
            <a:pathLst>
              <a:path w="160" h="104">
                <a:moveTo>
                  <a:pt x="0" y="0"/>
                </a:moveTo>
                <a:lnTo>
                  <a:pt x="0" y="104"/>
                </a:lnTo>
                <a:lnTo>
                  <a:pt x="160" y="97"/>
                </a:lnTo>
                <a:lnTo>
                  <a:pt x="40" y="54"/>
                </a:lnTo>
                <a:lnTo>
                  <a:pt x="0"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50" name="Freeform 360"/>
          <p:cNvSpPr>
            <a:spLocks/>
          </p:cNvSpPr>
          <p:nvPr/>
        </p:nvSpPr>
        <p:spPr bwMode="auto">
          <a:xfrm>
            <a:off x="6911977" y="4779963"/>
            <a:ext cx="962025" cy="709612"/>
          </a:xfrm>
          <a:custGeom>
            <a:avLst/>
            <a:gdLst>
              <a:gd name="T0" fmla="*/ 2147483647 w 1817"/>
              <a:gd name="T1" fmla="*/ 2147483647 h 1035"/>
              <a:gd name="T2" fmla="*/ 2147483647 w 1817"/>
              <a:gd name="T3" fmla="*/ 2147483647 h 1035"/>
              <a:gd name="T4" fmla="*/ 2147483647 w 1817"/>
              <a:gd name="T5" fmla="*/ 2147483647 h 1035"/>
              <a:gd name="T6" fmla="*/ 2147483647 w 1817"/>
              <a:gd name="T7" fmla="*/ 2147483647 h 1035"/>
              <a:gd name="T8" fmla="*/ 2147483647 w 1817"/>
              <a:gd name="T9" fmla="*/ 2147483647 h 1035"/>
              <a:gd name="T10" fmla="*/ 2147483647 w 1817"/>
              <a:gd name="T11" fmla="*/ 2147483647 h 1035"/>
              <a:gd name="T12" fmla="*/ 2147483647 w 1817"/>
              <a:gd name="T13" fmla="*/ 2147483647 h 1035"/>
              <a:gd name="T14" fmla="*/ 2147483647 w 1817"/>
              <a:gd name="T15" fmla="*/ 2147483647 h 1035"/>
              <a:gd name="T16" fmla="*/ 2147483647 w 1817"/>
              <a:gd name="T17" fmla="*/ 2147483647 h 1035"/>
              <a:gd name="T18" fmla="*/ 2147483647 w 1817"/>
              <a:gd name="T19" fmla="*/ 2147483647 h 1035"/>
              <a:gd name="T20" fmla="*/ 2147483647 w 1817"/>
              <a:gd name="T21" fmla="*/ 2147483647 h 1035"/>
              <a:gd name="T22" fmla="*/ 2147483647 w 1817"/>
              <a:gd name="T23" fmla="*/ 2147483647 h 1035"/>
              <a:gd name="T24" fmla="*/ 2147483647 w 1817"/>
              <a:gd name="T25" fmla="*/ 2147483647 h 1035"/>
              <a:gd name="T26" fmla="*/ 2147483647 w 1817"/>
              <a:gd name="T27" fmla="*/ 2147483647 h 1035"/>
              <a:gd name="T28" fmla="*/ 2147483647 w 1817"/>
              <a:gd name="T29" fmla="*/ 2147483647 h 1035"/>
              <a:gd name="T30" fmla="*/ 2147483647 w 1817"/>
              <a:gd name="T31" fmla="*/ 2147483647 h 1035"/>
              <a:gd name="T32" fmla="*/ 2147483647 w 1817"/>
              <a:gd name="T33" fmla="*/ 2147483647 h 1035"/>
              <a:gd name="T34" fmla="*/ 2147483647 w 1817"/>
              <a:gd name="T35" fmla="*/ 2147483647 h 1035"/>
              <a:gd name="T36" fmla="*/ 2147483647 w 1817"/>
              <a:gd name="T37" fmla="*/ 2147483647 h 1035"/>
              <a:gd name="T38" fmla="*/ 2147483647 w 1817"/>
              <a:gd name="T39" fmla="*/ 2147483647 h 1035"/>
              <a:gd name="T40" fmla="*/ 2147483647 w 1817"/>
              <a:gd name="T41" fmla="*/ 2147483647 h 1035"/>
              <a:gd name="T42" fmla="*/ 2147483647 w 1817"/>
              <a:gd name="T43" fmla="*/ 2147483647 h 1035"/>
              <a:gd name="T44" fmla="*/ 2147483647 w 1817"/>
              <a:gd name="T45" fmla="*/ 2147483647 h 1035"/>
              <a:gd name="T46" fmla="*/ 2147483647 w 1817"/>
              <a:gd name="T47" fmla="*/ 2147483647 h 1035"/>
              <a:gd name="T48" fmla="*/ 2147483647 w 1817"/>
              <a:gd name="T49" fmla="*/ 2147483647 h 1035"/>
              <a:gd name="T50" fmla="*/ 2147483647 w 1817"/>
              <a:gd name="T51" fmla="*/ 2147483647 h 1035"/>
              <a:gd name="T52" fmla="*/ 2147483647 w 1817"/>
              <a:gd name="T53" fmla="*/ 2147483647 h 1035"/>
              <a:gd name="T54" fmla="*/ 2147483647 w 1817"/>
              <a:gd name="T55" fmla="*/ 2147483647 h 1035"/>
              <a:gd name="T56" fmla="*/ 2147483647 w 1817"/>
              <a:gd name="T57" fmla="*/ 2147483647 h 1035"/>
              <a:gd name="T58" fmla="*/ 2147483647 w 1817"/>
              <a:gd name="T59" fmla="*/ 2147483647 h 1035"/>
              <a:gd name="T60" fmla="*/ 2147483647 w 1817"/>
              <a:gd name="T61" fmla="*/ 2147483647 h 1035"/>
              <a:gd name="T62" fmla="*/ 2147483647 w 1817"/>
              <a:gd name="T63" fmla="*/ 2147483647 h 1035"/>
              <a:gd name="T64" fmla="*/ 2147483647 w 1817"/>
              <a:gd name="T65" fmla="*/ 2147483647 h 10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7"/>
              <a:gd name="T100" fmla="*/ 0 h 1035"/>
              <a:gd name="T101" fmla="*/ 1817 w 1817"/>
              <a:gd name="T102" fmla="*/ 1035 h 10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7" h="1035">
                <a:moveTo>
                  <a:pt x="0" y="547"/>
                </a:moveTo>
                <a:lnTo>
                  <a:pt x="24" y="554"/>
                </a:lnTo>
                <a:lnTo>
                  <a:pt x="8" y="517"/>
                </a:lnTo>
                <a:lnTo>
                  <a:pt x="40" y="536"/>
                </a:lnTo>
                <a:lnTo>
                  <a:pt x="0" y="481"/>
                </a:lnTo>
                <a:lnTo>
                  <a:pt x="24" y="390"/>
                </a:lnTo>
                <a:lnTo>
                  <a:pt x="31" y="407"/>
                </a:lnTo>
                <a:lnTo>
                  <a:pt x="153" y="334"/>
                </a:lnTo>
                <a:lnTo>
                  <a:pt x="338" y="304"/>
                </a:lnTo>
                <a:lnTo>
                  <a:pt x="401" y="250"/>
                </a:lnTo>
                <a:lnTo>
                  <a:pt x="401" y="213"/>
                </a:lnTo>
                <a:lnTo>
                  <a:pt x="426" y="194"/>
                </a:lnTo>
                <a:lnTo>
                  <a:pt x="449" y="231"/>
                </a:lnTo>
                <a:lnTo>
                  <a:pt x="458" y="189"/>
                </a:lnTo>
                <a:lnTo>
                  <a:pt x="506" y="194"/>
                </a:lnTo>
                <a:lnTo>
                  <a:pt x="506" y="158"/>
                </a:lnTo>
                <a:lnTo>
                  <a:pt x="571" y="110"/>
                </a:lnTo>
                <a:lnTo>
                  <a:pt x="643" y="116"/>
                </a:lnTo>
                <a:lnTo>
                  <a:pt x="659" y="170"/>
                </a:lnTo>
                <a:lnTo>
                  <a:pt x="683" y="134"/>
                </a:lnTo>
                <a:lnTo>
                  <a:pt x="739" y="146"/>
                </a:lnTo>
                <a:lnTo>
                  <a:pt x="724" y="121"/>
                </a:lnTo>
                <a:lnTo>
                  <a:pt x="764" y="61"/>
                </a:lnTo>
                <a:lnTo>
                  <a:pt x="868" y="43"/>
                </a:lnTo>
                <a:lnTo>
                  <a:pt x="844" y="13"/>
                </a:lnTo>
                <a:lnTo>
                  <a:pt x="1046" y="49"/>
                </a:lnTo>
                <a:lnTo>
                  <a:pt x="1006" y="140"/>
                </a:lnTo>
                <a:lnTo>
                  <a:pt x="1214" y="237"/>
                </a:lnTo>
                <a:lnTo>
                  <a:pt x="1254" y="201"/>
                </a:lnTo>
                <a:lnTo>
                  <a:pt x="1279" y="43"/>
                </a:lnTo>
                <a:lnTo>
                  <a:pt x="1334" y="0"/>
                </a:lnTo>
                <a:lnTo>
                  <a:pt x="1375" y="116"/>
                </a:lnTo>
                <a:lnTo>
                  <a:pt x="1447" y="140"/>
                </a:lnTo>
                <a:lnTo>
                  <a:pt x="1495" y="286"/>
                </a:lnTo>
                <a:lnTo>
                  <a:pt x="1600" y="329"/>
                </a:lnTo>
                <a:lnTo>
                  <a:pt x="1640" y="407"/>
                </a:lnTo>
                <a:lnTo>
                  <a:pt x="1689" y="402"/>
                </a:lnTo>
                <a:lnTo>
                  <a:pt x="1697" y="450"/>
                </a:lnTo>
                <a:lnTo>
                  <a:pt x="1777" y="506"/>
                </a:lnTo>
                <a:lnTo>
                  <a:pt x="1817" y="615"/>
                </a:lnTo>
                <a:lnTo>
                  <a:pt x="1800" y="724"/>
                </a:lnTo>
                <a:lnTo>
                  <a:pt x="1712" y="822"/>
                </a:lnTo>
                <a:lnTo>
                  <a:pt x="1657" y="968"/>
                </a:lnTo>
                <a:lnTo>
                  <a:pt x="1560" y="992"/>
                </a:lnTo>
                <a:lnTo>
                  <a:pt x="1487" y="1016"/>
                </a:lnTo>
                <a:lnTo>
                  <a:pt x="1495" y="1035"/>
                </a:lnTo>
                <a:lnTo>
                  <a:pt x="1424" y="980"/>
                </a:lnTo>
                <a:lnTo>
                  <a:pt x="1359" y="1022"/>
                </a:lnTo>
                <a:lnTo>
                  <a:pt x="1270" y="1005"/>
                </a:lnTo>
                <a:lnTo>
                  <a:pt x="1206" y="968"/>
                </a:lnTo>
                <a:lnTo>
                  <a:pt x="1174" y="883"/>
                </a:lnTo>
                <a:lnTo>
                  <a:pt x="1126" y="900"/>
                </a:lnTo>
                <a:lnTo>
                  <a:pt x="1117" y="840"/>
                </a:lnTo>
                <a:lnTo>
                  <a:pt x="1101" y="876"/>
                </a:lnTo>
                <a:lnTo>
                  <a:pt x="1061" y="876"/>
                </a:lnTo>
                <a:lnTo>
                  <a:pt x="1109" y="773"/>
                </a:lnTo>
                <a:lnTo>
                  <a:pt x="1021" y="870"/>
                </a:lnTo>
                <a:lnTo>
                  <a:pt x="989" y="859"/>
                </a:lnTo>
                <a:lnTo>
                  <a:pt x="941" y="779"/>
                </a:lnTo>
                <a:lnTo>
                  <a:pt x="812" y="743"/>
                </a:lnTo>
                <a:lnTo>
                  <a:pt x="563" y="767"/>
                </a:lnTo>
                <a:lnTo>
                  <a:pt x="466" y="828"/>
                </a:lnTo>
                <a:lnTo>
                  <a:pt x="305" y="828"/>
                </a:lnTo>
                <a:lnTo>
                  <a:pt x="201" y="870"/>
                </a:lnTo>
                <a:lnTo>
                  <a:pt x="80" y="840"/>
                </a:lnTo>
                <a:lnTo>
                  <a:pt x="104" y="743"/>
                </a:lnTo>
                <a:lnTo>
                  <a:pt x="0" y="54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51" name="Freeform 361"/>
          <p:cNvSpPr>
            <a:spLocks/>
          </p:cNvSpPr>
          <p:nvPr/>
        </p:nvSpPr>
        <p:spPr bwMode="auto">
          <a:xfrm>
            <a:off x="7661275" y="5532439"/>
            <a:ext cx="88900" cy="84137"/>
          </a:xfrm>
          <a:custGeom>
            <a:avLst/>
            <a:gdLst>
              <a:gd name="T0" fmla="*/ 0 w 169"/>
              <a:gd name="T1" fmla="*/ 2147483647 h 122"/>
              <a:gd name="T2" fmla="*/ 0 w 169"/>
              <a:gd name="T3" fmla="*/ 0 h 122"/>
              <a:gd name="T4" fmla="*/ 2147483647 w 169"/>
              <a:gd name="T5" fmla="*/ 2147483647 h 122"/>
              <a:gd name="T6" fmla="*/ 2147483647 w 169"/>
              <a:gd name="T7" fmla="*/ 2147483647 h 122"/>
              <a:gd name="T8" fmla="*/ 2147483647 w 169"/>
              <a:gd name="T9" fmla="*/ 2147483647 h 122"/>
              <a:gd name="T10" fmla="*/ 2147483647 w 169"/>
              <a:gd name="T11" fmla="*/ 2147483647 h 122"/>
              <a:gd name="T12" fmla="*/ 2147483647 w 169"/>
              <a:gd name="T13" fmla="*/ 2147483647 h 122"/>
              <a:gd name="T14" fmla="*/ 2147483647 w 169"/>
              <a:gd name="T15" fmla="*/ 2147483647 h 122"/>
              <a:gd name="T16" fmla="*/ 0 w 169"/>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22"/>
              <a:gd name="T29" fmla="*/ 169 w 169"/>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22">
                <a:moveTo>
                  <a:pt x="0" y="24"/>
                </a:moveTo>
                <a:lnTo>
                  <a:pt x="0" y="0"/>
                </a:lnTo>
                <a:lnTo>
                  <a:pt x="89" y="17"/>
                </a:lnTo>
                <a:lnTo>
                  <a:pt x="152" y="6"/>
                </a:lnTo>
                <a:lnTo>
                  <a:pt x="169" y="30"/>
                </a:lnTo>
                <a:lnTo>
                  <a:pt x="169" y="66"/>
                </a:lnTo>
                <a:lnTo>
                  <a:pt x="97" y="122"/>
                </a:lnTo>
                <a:lnTo>
                  <a:pt x="64" y="115"/>
                </a:lnTo>
                <a:lnTo>
                  <a:pt x="0" y="24"/>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352" name="Freeform 362"/>
          <p:cNvSpPr>
            <a:spLocks/>
          </p:cNvSpPr>
          <p:nvPr/>
        </p:nvSpPr>
        <p:spPr bwMode="auto">
          <a:xfrm>
            <a:off x="4435476" y="3279775"/>
            <a:ext cx="182563" cy="71438"/>
          </a:xfrm>
          <a:custGeom>
            <a:avLst/>
            <a:gdLst>
              <a:gd name="T0" fmla="*/ 0 w 346"/>
              <a:gd name="T1" fmla="*/ 2147483647 h 103"/>
              <a:gd name="T2" fmla="*/ 2147483647 w 346"/>
              <a:gd name="T3" fmla="*/ 2147483647 h 103"/>
              <a:gd name="T4" fmla="*/ 2147483647 w 346"/>
              <a:gd name="T5" fmla="*/ 2147483647 h 103"/>
              <a:gd name="T6" fmla="*/ 2147483647 w 346"/>
              <a:gd name="T7" fmla="*/ 2147483647 h 103"/>
              <a:gd name="T8" fmla="*/ 2147483647 w 346"/>
              <a:gd name="T9" fmla="*/ 2147483647 h 103"/>
              <a:gd name="T10" fmla="*/ 2147483647 w 346"/>
              <a:gd name="T11" fmla="*/ 2147483647 h 103"/>
              <a:gd name="T12" fmla="*/ 2147483647 w 346"/>
              <a:gd name="T13" fmla="*/ 2147483647 h 103"/>
              <a:gd name="T14" fmla="*/ 2147483647 w 346"/>
              <a:gd name="T15" fmla="*/ 2147483647 h 103"/>
              <a:gd name="T16" fmla="*/ 2147483647 w 346"/>
              <a:gd name="T17" fmla="*/ 0 h 103"/>
              <a:gd name="T18" fmla="*/ 2147483647 w 346"/>
              <a:gd name="T19" fmla="*/ 2147483647 h 103"/>
              <a:gd name="T20" fmla="*/ 2147483647 w 346"/>
              <a:gd name="T21" fmla="*/ 2147483647 h 103"/>
              <a:gd name="T22" fmla="*/ 0 w 346"/>
              <a:gd name="T23" fmla="*/ 2147483647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103"/>
              <a:gd name="T38" fmla="*/ 346 w 34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103">
                <a:moveTo>
                  <a:pt x="0" y="54"/>
                </a:moveTo>
                <a:lnTo>
                  <a:pt x="8" y="60"/>
                </a:lnTo>
                <a:lnTo>
                  <a:pt x="8" y="78"/>
                </a:lnTo>
                <a:lnTo>
                  <a:pt x="40" y="84"/>
                </a:lnTo>
                <a:lnTo>
                  <a:pt x="121" y="78"/>
                </a:lnTo>
                <a:lnTo>
                  <a:pt x="185" y="103"/>
                </a:lnTo>
                <a:lnTo>
                  <a:pt x="298" y="84"/>
                </a:lnTo>
                <a:lnTo>
                  <a:pt x="346" y="30"/>
                </a:lnTo>
                <a:lnTo>
                  <a:pt x="321" y="0"/>
                </a:lnTo>
                <a:lnTo>
                  <a:pt x="193" y="6"/>
                </a:lnTo>
                <a:lnTo>
                  <a:pt x="153" y="54"/>
                </a:lnTo>
                <a:lnTo>
                  <a:pt x="0" y="5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3" name="Freeform 363"/>
          <p:cNvSpPr>
            <a:spLocks/>
          </p:cNvSpPr>
          <p:nvPr/>
        </p:nvSpPr>
        <p:spPr bwMode="auto">
          <a:xfrm>
            <a:off x="4278313" y="3195638"/>
            <a:ext cx="76200" cy="58737"/>
          </a:xfrm>
          <a:custGeom>
            <a:avLst/>
            <a:gdLst>
              <a:gd name="T0" fmla="*/ 0 w 144"/>
              <a:gd name="T1" fmla="*/ 2147483647 h 85"/>
              <a:gd name="T2" fmla="*/ 2147483647 w 144"/>
              <a:gd name="T3" fmla="*/ 2147483647 h 85"/>
              <a:gd name="T4" fmla="*/ 2147483647 w 144"/>
              <a:gd name="T5" fmla="*/ 0 h 85"/>
              <a:gd name="T6" fmla="*/ 2147483647 w 144"/>
              <a:gd name="T7" fmla="*/ 2147483647 h 85"/>
              <a:gd name="T8" fmla="*/ 2147483647 w 144"/>
              <a:gd name="T9" fmla="*/ 2147483647 h 85"/>
              <a:gd name="T10" fmla="*/ 2147483647 w 144"/>
              <a:gd name="T11" fmla="*/ 2147483647 h 85"/>
              <a:gd name="T12" fmla="*/ 0 w 144"/>
              <a:gd name="T13" fmla="*/ 2147483647 h 85"/>
              <a:gd name="T14" fmla="*/ 0 60000 65536"/>
              <a:gd name="T15" fmla="*/ 0 60000 65536"/>
              <a:gd name="T16" fmla="*/ 0 60000 65536"/>
              <a:gd name="T17" fmla="*/ 0 60000 65536"/>
              <a:gd name="T18" fmla="*/ 0 60000 65536"/>
              <a:gd name="T19" fmla="*/ 0 60000 65536"/>
              <a:gd name="T20" fmla="*/ 0 60000 65536"/>
              <a:gd name="T21" fmla="*/ 0 w 144"/>
              <a:gd name="T22" fmla="*/ 0 h 85"/>
              <a:gd name="T23" fmla="*/ 144 w 14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5">
                <a:moveTo>
                  <a:pt x="0" y="24"/>
                </a:moveTo>
                <a:lnTo>
                  <a:pt x="24" y="6"/>
                </a:lnTo>
                <a:lnTo>
                  <a:pt x="95" y="0"/>
                </a:lnTo>
                <a:lnTo>
                  <a:pt x="137" y="36"/>
                </a:lnTo>
                <a:lnTo>
                  <a:pt x="144" y="60"/>
                </a:lnTo>
                <a:lnTo>
                  <a:pt x="128" y="85"/>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54" name="Freeform 364"/>
          <p:cNvSpPr>
            <a:spLocks/>
          </p:cNvSpPr>
          <p:nvPr/>
        </p:nvSpPr>
        <p:spPr bwMode="auto">
          <a:xfrm>
            <a:off x="2546351" y="4751388"/>
            <a:ext cx="284163" cy="317500"/>
          </a:xfrm>
          <a:custGeom>
            <a:avLst/>
            <a:gdLst>
              <a:gd name="T0" fmla="*/ 0 w 538"/>
              <a:gd name="T1" fmla="*/ 2147483647 h 463"/>
              <a:gd name="T2" fmla="*/ 2147483647 w 538"/>
              <a:gd name="T3" fmla="*/ 2147483647 h 463"/>
              <a:gd name="T4" fmla="*/ 2147483647 w 538"/>
              <a:gd name="T5" fmla="*/ 2147483647 h 463"/>
              <a:gd name="T6" fmla="*/ 2147483647 w 538"/>
              <a:gd name="T7" fmla="*/ 2147483647 h 463"/>
              <a:gd name="T8" fmla="*/ 2147483647 w 538"/>
              <a:gd name="T9" fmla="*/ 2147483647 h 463"/>
              <a:gd name="T10" fmla="*/ 2147483647 w 538"/>
              <a:gd name="T11" fmla="*/ 2147483647 h 463"/>
              <a:gd name="T12" fmla="*/ 2147483647 w 538"/>
              <a:gd name="T13" fmla="*/ 2147483647 h 463"/>
              <a:gd name="T14" fmla="*/ 2147483647 w 538"/>
              <a:gd name="T15" fmla="*/ 2147483647 h 463"/>
              <a:gd name="T16" fmla="*/ 2147483647 w 538"/>
              <a:gd name="T17" fmla="*/ 2147483647 h 463"/>
              <a:gd name="T18" fmla="*/ 2147483647 w 538"/>
              <a:gd name="T19" fmla="*/ 2147483647 h 463"/>
              <a:gd name="T20" fmla="*/ 2147483647 w 538"/>
              <a:gd name="T21" fmla="*/ 2147483647 h 463"/>
              <a:gd name="T22" fmla="*/ 2147483647 w 538"/>
              <a:gd name="T23" fmla="*/ 2147483647 h 463"/>
              <a:gd name="T24" fmla="*/ 2147483647 w 538"/>
              <a:gd name="T25" fmla="*/ 2147483647 h 463"/>
              <a:gd name="T26" fmla="*/ 2147483647 w 538"/>
              <a:gd name="T27" fmla="*/ 2147483647 h 463"/>
              <a:gd name="T28" fmla="*/ 2147483647 w 538"/>
              <a:gd name="T29" fmla="*/ 2147483647 h 463"/>
              <a:gd name="T30" fmla="*/ 2147483647 w 538"/>
              <a:gd name="T31" fmla="*/ 2147483647 h 463"/>
              <a:gd name="T32" fmla="*/ 2147483647 w 538"/>
              <a:gd name="T33" fmla="*/ 2147483647 h 463"/>
              <a:gd name="T34" fmla="*/ 2147483647 w 538"/>
              <a:gd name="T35" fmla="*/ 2147483647 h 463"/>
              <a:gd name="T36" fmla="*/ 2147483647 w 538"/>
              <a:gd name="T37" fmla="*/ 2147483647 h 463"/>
              <a:gd name="T38" fmla="*/ 2147483647 w 538"/>
              <a:gd name="T39" fmla="*/ 2147483647 h 463"/>
              <a:gd name="T40" fmla="*/ 2147483647 w 538"/>
              <a:gd name="T41" fmla="*/ 2147483647 h 463"/>
              <a:gd name="T42" fmla="*/ 2147483647 w 538"/>
              <a:gd name="T43" fmla="*/ 0 h 463"/>
              <a:gd name="T44" fmla="*/ 2147483647 w 538"/>
              <a:gd name="T45" fmla="*/ 2147483647 h 463"/>
              <a:gd name="T46" fmla="*/ 0 w 538"/>
              <a:gd name="T47" fmla="*/ 2147483647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463"/>
              <a:gd name="T74" fmla="*/ 538 w 538"/>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463">
                <a:moveTo>
                  <a:pt x="0" y="43"/>
                </a:moveTo>
                <a:lnTo>
                  <a:pt x="40" y="92"/>
                </a:lnTo>
                <a:lnTo>
                  <a:pt x="15" y="201"/>
                </a:lnTo>
                <a:lnTo>
                  <a:pt x="40" y="213"/>
                </a:lnTo>
                <a:lnTo>
                  <a:pt x="23" y="226"/>
                </a:lnTo>
                <a:lnTo>
                  <a:pt x="7" y="274"/>
                </a:lnTo>
                <a:lnTo>
                  <a:pt x="48" y="336"/>
                </a:lnTo>
                <a:lnTo>
                  <a:pt x="80" y="463"/>
                </a:lnTo>
                <a:lnTo>
                  <a:pt x="112" y="463"/>
                </a:lnTo>
                <a:lnTo>
                  <a:pt x="160" y="426"/>
                </a:lnTo>
                <a:lnTo>
                  <a:pt x="240" y="457"/>
                </a:lnTo>
                <a:lnTo>
                  <a:pt x="257" y="433"/>
                </a:lnTo>
                <a:lnTo>
                  <a:pt x="321" y="445"/>
                </a:lnTo>
                <a:lnTo>
                  <a:pt x="353" y="353"/>
                </a:lnTo>
                <a:lnTo>
                  <a:pt x="481" y="336"/>
                </a:lnTo>
                <a:lnTo>
                  <a:pt x="521" y="366"/>
                </a:lnTo>
                <a:lnTo>
                  <a:pt x="538" y="293"/>
                </a:lnTo>
                <a:lnTo>
                  <a:pt x="506" y="237"/>
                </a:lnTo>
                <a:lnTo>
                  <a:pt x="433" y="232"/>
                </a:lnTo>
                <a:lnTo>
                  <a:pt x="401" y="140"/>
                </a:lnTo>
                <a:lnTo>
                  <a:pt x="208" y="80"/>
                </a:lnTo>
                <a:lnTo>
                  <a:pt x="192" y="0"/>
                </a:lnTo>
                <a:lnTo>
                  <a:pt x="55" y="49"/>
                </a:lnTo>
                <a:lnTo>
                  <a:pt x="0" y="4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5" name="Freeform 365"/>
          <p:cNvSpPr>
            <a:spLocks/>
          </p:cNvSpPr>
          <p:nvPr/>
        </p:nvSpPr>
        <p:spPr bwMode="auto">
          <a:xfrm>
            <a:off x="2081214" y="4086226"/>
            <a:ext cx="17463" cy="63500"/>
          </a:xfrm>
          <a:custGeom>
            <a:avLst/>
            <a:gdLst>
              <a:gd name="T0" fmla="*/ 0 w 33"/>
              <a:gd name="T1" fmla="*/ 2147483647 h 91"/>
              <a:gd name="T2" fmla="*/ 2147483647 w 33"/>
              <a:gd name="T3" fmla="*/ 2147483647 h 91"/>
              <a:gd name="T4" fmla="*/ 2147483647 w 33"/>
              <a:gd name="T5" fmla="*/ 0 h 91"/>
              <a:gd name="T6" fmla="*/ 0 w 33"/>
              <a:gd name="T7" fmla="*/ 2147483647 h 91"/>
              <a:gd name="T8" fmla="*/ 0 60000 65536"/>
              <a:gd name="T9" fmla="*/ 0 60000 65536"/>
              <a:gd name="T10" fmla="*/ 0 60000 65536"/>
              <a:gd name="T11" fmla="*/ 0 60000 65536"/>
              <a:gd name="T12" fmla="*/ 0 w 33"/>
              <a:gd name="T13" fmla="*/ 0 h 91"/>
              <a:gd name="T14" fmla="*/ 33 w 33"/>
              <a:gd name="T15" fmla="*/ 91 h 91"/>
            </a:gdLst>
            <a:ahLst/>
            <a:cxnLst>
              <a:cxn ang="T8">
                <a:pos x="T0" y="T1"/>
              </a:cxn>
              <a:cxn ang="T9">
                <a:pos x="T2" y="T3"/>
              </a:cxn>
              <a:cxn ang="T10">
                <a:pos x="T4" y="T5"/>
              </a:cxn>
              <a:cxn ang="T11">
                <a:pos x="T6" y="T7"/>
              </a:cxn>
            </a:cxnLst>
            <a:rect l="T12" t="T13" r="T14" b="T15"/>
            <a:pathLst>
              <a:path w="33" h="91">
                <a:moveTo>
                  <a:pt x="0" y="24"/>
                </a:moveTo>
                <a:lnTo>
                  <a:pt x="17" y="91"/>
                </a:lnTo>
                <a:lnTo>
                  <a:pt x="33" y="0"/>
                </a:lnTo>
                <a:lnTo>
                  <a:pt x="0" y="2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6" name="Freeform 366"/>
          <p:cNvSpPr>
            <a:spLocks/>
          </p:cNvSpPr>
          <p:nvPr/>
        </p:nvSpPr>
        <p:spPr bwMode="auto">
          <a:xfrm>
            <a:off x="842963" y="2447926"/>
            <a:ext cx="2038351" cy="1031875"/>
          </a:xfrm>
          <a:custGeom>
            <a:avLst/>
            <a:gdLst>
              <a:gd name="T0" fmla="*/ 2147483647 w 3853"/>
              <a:gd name="T1" fmla="*/ 2147483647 h 1502"/>
              <a:gd name="T2" fmla="*/ 2147483647 w 3853"/>
              <a:gd name="T3" fmla="*/ 2147483647 h 1502"/>
              <a:gd name="T4" fmla="*/ 2147483647 w 3853"/>
              <a:gd name="T5" fmla="*/ 2147483647 h 1502"/>
              <a:gd name="T6" fmla="*/ 2147483647 w 3853"/>
              <a:gd name="T7" fmla="*/ 2147483647 h 1502"/>
              <a:gd name="T8" fmla="*/ 2147483647 w 3853"/>
              <a:gd name="T9" fmla="*/ 2147483647 h 1502"/>
              <a:gd name="T10" fmla="*/ 2147483647 w 3853"/>
              <a:gd name="T11" fmla="*/ 2147483647 h 1502"/>
              <a:gd name="T12" fmla="*/ 2147483647 w 3853"/>
              <a:gd name="T13" fmla="*/ 2147483647 h 1502"/>
              <a:gd name="T14" fmla="*/ 2147483647 w 3853"/>
              <a:gd name="T15" fmla="*/ 2147483647 h 1502"/>
              <a:gd name="T16" fmla="*/ 2147483647 w 3853"/>
              <a:gd name="T17" fmla="*/ 2147483647 h 1502"/>
              <a:gd name="T18" fmla="*/ 2147483647 w 3853"/>
              <a:gd name="T19" fmla="*/ 2147483647 h 1502"/>
              <a:gd name="T20" fmla="*/ 2147483647 w 3853"/>
              <a:gd name="T21" fmla="*/ 2147483647 h 1502"/>
              <a:gd name="T22" fmla="*/ 2147483647 w 3853"/>
              <a:gd name="T23" fmla="*/ 2147483647 h 1502"/>
              <a:gd name="T24" fmla="*/ 2147483647 w 3853"/>
              <a:gd name="T25" fmla="*/ 0 h 1502"/>
              <a:gd name="T26" fmla="*/ 2147483647 w 3853"/>
              <a:gd name="T27" fmla="*/ 2147483647 h 1502"/>
              <a:gd name="T28" fmla="*/ 2147483647 w 3853"/>
              <a:gd name="T29" fmla="*/ 2147483647 h 1502"/>
              <a:gd name="T30" fmla="*/ 2147483647 w 3853"/>
              <a:gd name="T31" fmla="*/ 2147483647 h 1502"/>
              <a:gd name="T32" fmla="*/ 2147483647 w 3853"/>
              <a:gd name="T33" fmla="*/ 2147483647 h 1502"/>
              <a:gd name="T34" fmla="*/ 2147483647 w 3853"/>
              <a:gd name="T35" fmla="*/ 2147483647 h 1502"/>
              <a:gd name="T36" fmla="*/ 2147483647 w 3853"/>
              <a:gd name="T37" fmla="*/ 2147483647 h 1502"/>
              <a:gd name="T38" fmla="*/ 2147483647 w 3853"/>
              <a:gd name="T39" fmla="*/ 2147483647 h 1502"/>
              <a:gd name="T40" fmla="*/ 2147483647 w 3853"/>
              <a:gd name="T41" fmla="*/ 2147483647 h 1502"/>
              <a:gd name="T42" fmla="*/ 2147483647 w 3853"/>
              <a:gd name="T43" fmla="*/ 2147483647 h 1502"/>
              <a:gd name="T44" fmla="*/ 2147483647 w 3853"/>
              <a:gd name="T45" fmla="*/ 2147483647 h 1502"/>
              <a:gd name="T46" fmla="*/ 2147483647 w 3853"/>
              <a:gd name="T47" fmla="*/ 2147483647 h 1502"/>
              <a:gd name="T48" fmla="*/ 2147483647 w 3853"/>
              <a:gd name="T49" fmla="*/ 2147483647 h 1502"/>
              <a:gd name="T50" fmla="*/ 2147483647 w 3853"/>
              <a:gd name="T51" fmla="*/ 2147483647 h 1502"/>
              <a:gd name="T52" fmla="*/ 2147483647 w 3853"/>
              <a:gd name="T53" fmla="*/ 2147483647 h 1502"/>
              <a:gd name="T54" fmla="*/ 2147483647 w 3853"/>
              <a:gd name="T55" fmla="*/ 2147483647 h 1502"/>
              <a:gd name="T56" fmla="*/ 2147483647 w 3853"/>
              <a:gd name="T57" fmla="*/ 2147483647 h 1502"/>
              <a:gd name="T58" fmla="*/ 2147483647 w 3853"/>
              <a:gd name="T59" fmla="*/ 2147483647 h 1502"/>
              <a:gd name="T60" fmla="*/ 2147483647 w 3853"/>
              <a:gd name="T61" fmla="*/ 2147483647 h 1502"/>
              <a:gd name="T62" fmla="*/ 2147483647 w 3853"/>
              <a:gd name="T63" fmla="*/ 2147483647 h 1502"/>
              <a:gd name="T64" fmla="*/ 2147483647 w 3853"/>
              <a:gd name="T65" fmla="*/ 2147483647 h 1502"/>
              <a:gd name="T66" fmla="*/ 2147483647 w 3853"/>
              <a:gd name="T67" fmla="*/ 2147483647 h 1502"/>
              <a:gd name="T68" fmla="*/ 2147483647 w 3853"/>
              <a:gd name="T69" fmla="*/ 2147483647 h 1502"/>
              <a:gd name="T70" fmla="*/ 2147483647 w 3853"/>
              <a:gd name="T71" fmla="*/ 2147483647 h 1502"/>
              <a:gd name="T72" fmla="*/ 2147483647 w 3853"/>
              <a:gd name="T73" fmla="*/ 2147483647 h 1502"/>
              <a:gd name="T74" fmla="*/ 2147483647 w 3853"/>
              <a:gd name="T75" fmla="*/ 2147483647 h 1502"/>
              <a:gd name="T76" fmla="*/ 2147483647 w 3853"/>
              <a:gd name="T77" fmla="*/ 2147483647 h 1502"/>
              <a:gd name="T78" fmla="*/ 2147483647 w 3853"/>
              <a:gd name="T79" fmla="*/ 2147483647 h 1502"/>
              <a:gd name="T80" fmla="*/ 2147483647 w 3853"/>
              <a:gd name="T81" fmla="*/ 2147483647 h 1502"/>
              <a:gd name="T82" fmla="*/ 2147483647 w 3853"/>
              <a:gd name="T83" fmla="*/ 2147483647 h 1502"/>
              <a:gd name="T84" fmla="*/ 2147483647 w 3853"/>
              <a:gd name="T85" fmla="*/ 2147483647 h 1502"/>
              <a:gd name="T86" fmla="*/ 2147483647 w 3853"/>
              <a:gd name="T87" fmla="*/ 2147483647 h 1502"/>
              <a:gd name="T88" fmla="*/ 2147483647 w 3853"/>
              <a:gd name="T89" fmla="*/ 2147483647 h 1502"/>
              <a:gd name="T90" fmla="*/ 2147483647 w 3853"/>
              <a:gd name="T91" fmla="*/ 2147483647 h 1502"/>
              <a:gd name="T92" fmla="*/ 2147483647 w 3853"/>
              <a:gd name="T93" fmla="*/ 2147483647 h 1502"/>
              <a:gd name="T94" fmla="*/ 2147483647 w 3853"/>
              <a:gd name="T95" fmla="*/ 2147483647 h 1502"/>
              <a:gd name="T96" fmla="*/ 2147483647 w 3853"/>
              <a:gd name="T97" fmla="*/ 2147483647 h 1502"/>
              <a:gd name="T98" fmla="*/ 2147483647 w 3853"/>
              <a:gd name="T99" fmla="*/ 2147483647 h 1502"/>
              <a:gd name="T100" fmla="*/ 2147483647 w 3853"/>
              <a:gd name="T101" fmla="*/ 2147483647 h 1502"/>
              <a:gd name="T102" fmla="*/ 2147483647 w 3853"/>
              <a:gd name="T103" fmla="*/ 2147483647 h 1502"/>
              <a:gd name="T104" fmla="*/ 2147483647 w 3853"/>
              <a:gd name="T105" fmla="*/ 2147483647 h 1502"/>
              <a:gd name="T106" fmla="*/ 2147483647 w 3853"/>
              <a:gd name="T107" fmla="*/ 2147483647 h 1502"/>
              <a:gd name="T108" fmla="*/ 2147483647 w 3853"/>
              <a:gd name="T109" fmla="*/ 2147483647 h 1502"/>
              <a:gd name="T110" fmla="*/ 2147483647 w 3853"/>
              <a:gd name="T111" fmla="*/ 2147483647 h 1502"/>
              <a:gd name="T112" fmla="*/ 2147483647 w 3853"/>
              <a:gd name="T113" fmla="*/ 2147483647 h 1502"/>
              <a:gd name="T114" fmla="*/ 2147483647 w 3853"/>
              <a:gd name="T115" fmla="*/ 2147483647 h 1502"/>
              <a:gd name="T116" fmla="*/ 2147483647 w 3853"/>
              <a:gd name="T117" fmla="*/ 2147483647 h 1502"/>
              <a:gd name="T118" fmla="*/ 2147483647 w 3853"/>
              <a:gd name="T119" fmla="*/ 2147483647 h 15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53"/>
              <a:gd name="T181" fmla="*/ 0 h 1502"/>
              <a:gd name="T182" fmla="*/ 3853 w 3853"/>
              <a:gd name="T183" fmla="*/ 1502 h 15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53" h="1502">
                <a:moveTo>
                  <a:pt x="0" y="669"/>
                </a:moveTo>
                <a:lnTo>
                  <a:pt x="0" y="146"/>
                </a:lnTo>
                <a:lnTo>
                  <a:pt x="314" y="213"/>
                </a:lnTo>
                <a:lnTo>
                  <a:pt x="298" y="182"/>
                </a:lnTo>
                <a:lnTo>
                  <a:pt x="323" y="163"/>
                </a:lnTo>
                <a:lnTo>
                  <a:pt x="508" y="115"/>
                </a:lnTo>
                <a:lnTo>
                  <a:pt x="363" y="176"/>
                </a:lnTo>
                <a:lnTo>
                  <a:pt x="451" y="157"/>
                </a:lnTo>
                <a:lnTo>
                  <a:pt x="451" y="176"/>
                </a:lnTo>
                <a:lnTo>
                  <a:pt x="604" y="115"/>
                </a:lnTo>
                <a:lnTo>
                  <a:pt x="588" y="90"/>
                </a:lnTo>
                <a:lnTo>
                  <a:pt x="684" y="163"/>
                </a:lnTo>
                <a:lnTo>
                  <a:pt x="748" y="122"/>
                </a:lnTo>
                <a:lnTo>
                  <a:pt x="741" y="163"/>
                </a:lnTo>
                <a:lnTo>
                  <a:pt x="829" y="133"/>
                </a:lnTo>
                <a:lnTo>
                  <a:pt x="1054" y="189"/>
                </a:lnTo>
                <a:lnTo>
                  <a:pt x="1166" y="189"/>
                </a:lnTo>
                <a:lnTo>
                  <a:pt x="1214" y="219"/>
                </a:lnTo>
                <a:lnTo>
                  <a:pt x="1151" y="249"/>
                </a:lnTo>
                <a:lnTo>
                  <a:pt x="1191" y="255"/>
                </a:lnTo>
                <a:lnTo>
                  <a:pt x="1399" y="243"/>
                </a:lnTo>
                <a:lnTo>
                  <a:pt x="1489" y="279"/>
                </a:lnTo>
                <a:lnTo>
                  <a:pt x="1504" y="316"/>
                </a:lnTo>
                <a:lnTo>
                  <a:pt x="1529" y="298"/>
                </a:lnTo>
                <a:lnTo>
                  <a:pt x="1489" y="255"/>
                </a:lnTo>
                <a:lnTo>
                  <a:pt x="1585" y="206"/>
                </a:lnTo>
                <a:lnTo>
                  <a:pt x="1496" y="237"/>
                </a:lnTo>
                <a:lnTo>
                  <a:pt x="1456" y="225"/>
                </a:lnTo>
                <a:lnTo>
                  <a:pt x="1569" y="182"/>
                </a:lnTo>
                <a:lnTo>
                  <a:pt x="1641" y="237"/>
                </a:lnTo>
                <a:lnTo>
                  <a:pt x="1697" y="237"/>
                </a:lnTo>
                <a:lnTo>
                  <a:pt x="1745" y="262"/>
                </a:lnTo>
                <a:lnTo>
                  <a:pt x="1922" y="255"/>
                </a:lnTo>
                <a:lnTo>
                  <a:pt x="1914" y="243"/>
                </a:lnTo>
                <a:lnTo>
                  <a:pt x="1979" y="267"/>
                </a:lnTo>
                <a:lnTo>
                  <a:pt x="1979" y="249"/>
                </a:lnTo>
                <a:lnTo>
                  <a:pt x="1939" y="255"/>
                </a:lnTo>
                <a:lnTo>
                  <a:pt x="1907" y="225"/>
                </a:lnTo>
                <a:lnTo>
                  <a:pt x="1979" y="219"/>
                </a:lnTo>
                <a:lnTo>
                  <a:pt x="2003" y="243"/>
                </a:lnTo>
                <a:lnTo>
                  <a:pt x="2027" y="230"/>
                </a:lnTo>
                <a:lnTo>
                  <a:pt x="2019" y="267"/>
                </a:lnTo>
                <a:lnTo>
                  <a:pt x="2059" y="292"/>
                </a:lnTo>
                <a:lnTo>
                  <a:pt x="2052" y="243"/>
                </a:lnTo>
                <a:lnTo>
                  <a:pt x="2140" y="213"/>
                </a:lnTo>
                <a:lnTo>
                  <a:pt x="2124" y="182"/>
                </a:lnTo>
                <a:lnTo>
                  <a:pt x="2092" y="206"/>
                </a:lnTo>
                <a:lnTo>
                  <a:pt x="2140" y="157"/>
                </a:lnTo>
                <a:lnTo>
                  <a:pt x="2010" y="122"/>
                </a:lnTo>
                <a:lnTo>
                  <a:pt x="2019" y="49"/>
                </a:lnTo>
                <a:lnTo>
                  <a:pt x="2052" y="49"/>
                </a:lnTo>
                <a:lnTo>
                  <a:pt x="2067" y="0"/>
                </a:lnTo>
                <a:lnTo>
                  <a:pt x="2164" y="49"/>
                </a:lnTo>
                <a:lnTo>
                  <a:pt x="2164" y="79"/>
                </a:lnTo>
                <a:lnTo>
                  <a:pt x="2237" y="122"/>
                </a:lnTo>
                <a:lnTo>
                  <a:pt x="2188" y="122"/>
                </a:lnTo>
                <a:lnTo>
                  <a:pt x="2220" y="127"/>
                </a:lnTo>
                <a:lnTo>
                  <a:pt x="2180" y="146"/>
                </a:lnTo>
                <a:lnTo>
                  <a:pt x="2260" y="157"/>
                </a:lnTo>
                <a:lnTo>
                  <a:pt x="2244" y="163"/>
                </a:lnTo>
                <a:lnTo>
                  <a:pt x="2285" y="230"/>
                </a:lnTo>
                <a:lnTo>
                  <a:pt x="2333" y="170"/>
                </a:lnTo>
                <a:lnTo>
                  <a:pt x="2380" y="189"/>
                </a:lnTo>
                <a:lnTo>
                  <a:pt x="2397" y="230"/>
                </a:lnTo>
                <a:lnTo>
                  <a:pt x="2373" y="249"/>
                </a:lnTo>
                <a:lnTo>
                  <a:pt x="2422" y="292"/>
                </a:lnTo>
                <a:lnTo>
                  <a:pt x="2462" y="279"/>
                </a:lnTo>
                <a:lnTo>
                  <a:pt x="2493" y="213"/>
                </a:lnTo>
                <a:lnTo>
                  <a:pt x="2542" y="206"/>
                </a:lnTo>
                <a:lnTo>
                  <a:pt x="2510" y="139"/>
                </a:lnTo>
                <a:lnTo>
                  <a:pt x="2638" y="146"/>
                </a:lnTo>
                <a:lnTo>
                  <a:pt x="2695" y="176"/>
                </a:lnTo>
                <a:lnTo>
                  <a:pt x="2662" y="200"/>
                </a:lnTo>
                <a:lnTo>
                  <a:pt x="2703" y="213"/>
                </a:lnTo>
                <a:lnTo>
                  <a:pt x="2638" y="219"/>
                </a:lnTo>
                <a:lnTo>
                  <a:pt x="2695" y="303"/>
                </a:lnTo>
                <a:lnTo>
                  <a:pt x="2607" y="340"/>
                </a:lnTo>
                <a:lnTo>
                  <a:pt x="2573" y="322"/>
                </a:lnTo>
                <a:lnTo>
                  <a:pt x="2590" y="346"/>
                </a:lnTo>
                <a:lnTo>
                  <a:pt x="2462" y="328"/>
                </a:lnTo>
                <a:lnTo>
                  <a:pt x="2485" y="352"/>
                </a:lnTo>
                <a:lnTo>
                  <a:pt x="2429" y="395"/>
                </a:lnTo>
                <a:lnTo>
                  <a:pt x="2300" y="365"/>
                </a:lnTo>
                <a:lnTo>
                  <a:pt x="2348" y="402"/>
                </a:lnTo>
                <a:lnTo>
                  <a:pt x="2445" y="407"/>
                </a:lnTo>
                <a:lnTo>
                  <a:pt x="2380" y="462"/>
                </a:lnTo>
                <a:lnTo>
                  <a:pt x="2308" y="462"/>
                </a:lnTo>
                <a:lnTo>
                  <a:pt x="2277" y="499"/>
                </a:lnTo>
                <a:lnTo>
                  <a:pt x="2147" y="475"/>
                </a:lnTo>
                <a:lnTo>
                  <a:pt x="2260" y="499"/>
                </a:lnTo>
                <a:lnTo>
                  <a:pt x="2277" y="523"/>
                </a:lnTo>
                <a:lnTo>
                  <a:pt x="2188" y="535"/>
                </a:lnTo>
                <a:lnTo>
                  <a:pt x="2220" y="547"/>
                </a:lnTo>
                <a:lnTo>
                  <a:pt x="2180" y="547"/>
                </a:lnTo>
                <a:lnTo>
                  <a:pt x="2180" y="578"/>
                </a:lnTo>
                <a:lnTo>
                  <a:pt x="2100" y="608"/>
                </a:lnTo>
                <a:lnTo>
                  <a:pt x="2084" y="729"/>
                </a:lnTo>
                <a:lnTo>
                  <a:pt x="2107" y="760"/>
                </a:lnTo>
                <a:lnTo>
                  <a:pt x="2155" y="748"/>
                </a:lnTo>
                <a:lnTo>
                  <a:pt x="2180" y="839"/>
                </a:lnTo>
                <a:lnTo>
                  <a:pt x="2252" y="815"/>
                </a:lnTo>
                <a:lnTo>
                  <a:pt x="2340" y="845"/>
                </a:lnTo>
                <a:lnTo>
                  <a:pt x="2510" y="906"/>
                </a:lnTo>
                <a:lnTo>
                  <a:pt x="2502" y="936"/>
                </a:lnTo>
                <a:lnTo>
                  <a:pt x="2518" y="912"/>
                </a:lnTo>
                <a:lnTo>
                  <a:pt x="2647" y="918"/>
                </a:lnTo>
                <a:lnTo>
                  <a:pt x="2647" y="1022"/>
                </a:lnTo>
                <a:lnTo>
                  <a:pt x="2695" y="1052"/>
                </a:lnTo>
                <a:lnTo>
                  <a:pt x="2655" y="1065"/>
                </a:lnTo>
                <a:lnTo>
                  <a:pt x="2727" y="1076"/>
                </a:lnTo>
                <a:lnTo>
                  <a:pt x="2703" y="1113"/>
                </a:lnTo>
                <a:lnTo>
                  <a:pt x="2767" y="1113"/>
                </a:lnTo>
                <a:lnTo>
                  <a:pt x="2848" y="1058"/>
                </a:lnTo>
                <a:lnTo>
                  <a:pt x="2815" y="1046"/>
                </a:lnTo>
                <a:lnTo>
                  <a:pt x="2767" y="949"/>
                </a:lnTo>
                <a:lnTo>
                  <a:pt x="2928" y="869"/>
                </a:lnTo>
                <a:lnTo>
                  <a:pt x="2895" y="864"/>
                </a:lnTo>
                <a:lnTo>
                  <a:pt x="2863" y="772"/>
                </a:lnTo>
                <a:lnTo>
                  <a:pt x="2815" y="748"/>
                </a:lnTo>
                <a:lnTo>
                  <a:pt x="2888" y="699"/>
                </a:lnTo>
                <a:lnTo>
                  <a:pt x="2855" y="688"/>
                </a:lnTo>
                <a:lnTo>
                  <a:pt x="2863" y="645"/>
                </a:lnTo>
                <a:lnTo>
                  <a:pt x="2840" y="639"/>
                </a:lnTo>
                <a:lnTo>
                  <a:pt x="2863" y="602"/>
                </a:lnTo>
                <a:lnTo>
                  <a:pt x="2831" y="583"/>
                </a:lnTo>
                <a:lnTo>
                  <a:pt x="2855" y="553"/>
                </a:lnTo>
                <a:lnTo>
                  <a:pt x="2976" y="572"/>
                </a:lnTo>
                <a:lnTo>
                  <a:pt x="3025" y="553"/>
                </a:lnTo>
                <a:lnTo>
                  <a:pt x="3128" y="602"/>
                </a:lnTo>
                <a:lnTo>
                  <a:pt x="3128" y="620"/>
                </a:lnTo>
                <a:lnTo>
                  <a:pt x="3225" y="626"/>
                </a:lnTo>
                <a:lnTo>
                  <a:pt x="3233" y="681"/>
                </a:lnTo>
                <a:lnTo>
                  <a:pt x="3145" y="681"/>
                </a:lnTo>
                <a:lnTo>
                  <a:pt x="3218" y="688"/>
                </a:lnTo>
                <a:lnTo>
                  <a:pt x="3241" y="718"/>
                </a:lnTo>
                <a:lnTo>
                  <a:pt x="3170" y="760"/>
                </a:lnTo>
                <a:lnTo>
                  <a:pt x="3273" y="736"/>
                </a:lnTo>
                <a:lnTo>
                  <a:pt x="3290" y="772"/>
                </a:lnTo>
                <a:lnTo>
                  <a:pt x="3233" y="791"/>
                </a:lnTo>
                <a:lnTo>
                  <a:pt x="3306" y="754"/>
                </a:lnTo>
                <a:lnTo>
                  <a:pt x="3314" y="778"/>
                </a:lnTo>
                <a:lnTo>
                  <a:pt x="3361" y="736"/>
                </a:lnTo>
                <a:lnTo>
                  <a:pt x="3378" y="760"/>
                </a:lnTo>
                <a:lnTo>
                  <a:pt x="3426" y="705"/>
                </a:lnTo>
                <a:lnTo>
                  <a:pt x="3410" y="693"/>
                </a:lnTo>
                <a:lnTo>
                  <a:pt x="3451" y="669"/>
                </a:lnTo>
                <a:lnTo>
                  <a:pt x="3499" y="718"/>
                </a:lnTo>
                <a:lnTo>
                  <a:pt x="3466" y="729"/>
                </a:lnTo>
                <a:lnTo>
                  <a:pt x="3506" y="729"/>
                </a:lnTo>
                <a:lnTo>
                  <a:pt x="3531" y="754"/>
                </a:lnTo>
                <a:lnTo>
                  <a:pt x="3499" y="760"/>
                </a:lnTo>
                <a:lnTo>
                  <a:pt x="3548" y="766"/>
                </a:lnTo>
                <a:lnTo>
                  <a:pt x="3506" y="778"/>
                </a:lnTo>
                <a:lnTo>
                  <a:pt x="3548" y="772"/>
                </a:lnTo>
                <a:lnTo>
                  <a:pt x="3571" y="796"/>
                </a:lnTo>
                <a:lnTo>
                  <a:pt x="3548" y="809"/>
                </a:lnTo>
                <a:lnTo>
                  <a:pt x="3595" y="828"/>
                </a:lnTo>
                <a:lnTo>
                  <a:pt x="3531" y="852"/>
                </a:lnTo>
                <a:lnTo>
                  <a:pt x="3579" y="852"/>
                </a:lnTo>
                <a:lnTo>
                  <a:pt x="3571" y="869"/>
                </a:lnTo>
                <a:lnTo>
                  <a:pt x="3651" y="888"/>
                </a:lnTo>
                <a:lnTo>
                  <a:pt x="3676" y="936"/>
                </a:lnTo>
                <a:lnTo>
                  <a:pt x="3699" y="912"/>
                </a:lnTo>
                <a:lnTo>
                  <a:pt x="3781" y="949"/>
                </a:lnTo>
                <a:lnTo>
                  <a:pt x="3611" y="985"/>
                </a:lnTo>
                <a:lnTo>
                  <a:pt x="3651" y="1004"/>
                </a:lnTo>
                <a:lnTo>
                  <a:pt x="3781" y="967"/>
                </a:lnTo>
                <a:lnTo>
                  <a:pt x="3781" y="1004"/>
                </a:lnTo>
                <a:lnTo>
                  <a:pt x="3836" y="991"/>
                </a:lnTo>
                <a:lnTo>
                  <a:pt x="3853" y="1009"/>
                </a:lnTo>
                <a:lnTo>
                  <a:pt x="3821" y="1009"/>
                </a:lnTo>
                <a:lnTo>
                  <a:pt x="3853" y="1058"/>
                </a:lnTo>
                <a:lnTo>
                  <a:pt x="3659" y="1144"/>
                </a:lnTo>
                <a:lnTo>
                  <a:pt x="3370" y="1144"/>
                </a:lnTo>
                <a:lnTo>
                  <a:pt x="3258" y="1211"/>
                </a:lnTo>
                <a:lnTo>
                  <a:pt x="3153" y="1295"/>
                </a:lnTo>
                <a:lnTo>
                  <a:pt x="3258" y="1229"/>
                </a:lnTo>
                <a:lnTo>
                  <a:pt x="3410" y="1186"/>
                </a:lnTo>
                <a:lnTo>
                  <a:pt x="3466" y="1222"/>
                </a:lnTo>
                <a:lnTo>
                  <a:pt x="3361" y="1241"/>
                </a:lnTo>
                <a:lnTo>
                  <a:pt x="3443" y="1254"/>
                </a:lnTo>
                <a:lnTo>
                  <a:pt x="3426" y="1289"/>
                </a:lnTo>
                <a:lnTo>
                  <a:pt x="3483" y="1332"/>
                </a:lnTo>
                <a:lnTo>
                  <a:pt x="3603" y="1351"/>
                </a:lnTo>
                <a:lnTo>
                  <a:pt x="3628" y="1289"/>
                </a:lnTo>
                <a:lnTo>
                  <a:pt x="3628" y="1326"/>
                </a:lnTo>
                <a:lnTo>
                  <a:pt x="3668" y="1326"/>
                </a:lnTo>
                <a:lnTo>
                  <a:pt x="3603" y="1362"/>
                </a:lnTo>
                <a:lnTo>
                  <a:pt x="3475" y="1393"/>
                </a:lnTo>
                <a:lnTo>
                  <a:pt x="3418" y="1435"/>
                </a:lnTo>
                <a:lnTo>
                  <a:pt x="3378" y="1393"/>
                </a:lnTo>
                <a:lnTo>
                  <a:pt x="3506" y="1357"/>
                </a:lnTo>
                <a:lnTo>
                  <a:pt x="3443" y="1357"/>
                </a:lnTo>
                <a:lnTo>
                  <a:pt x="3451" y="1332"/>
                </a:lnTo>
                <a:lnTo>
                  <a:pt x="3338" y="1362"/>
                </a:lnTo>
                <a:lnTo>
                  <a:pt x="3306" y="1344"/>
                </a:lnTo>
                <a:lnTo>
                  <a:pt x="3306" y="1289"/>
                </a:lnTo>
                <a:lnTo>
                  <a:pt x="3233" y="1271"/>
                </a:lnTo>
                <a:lnTo>
                  <a:pt x="3185" y="1357"/>
                </a:lnTo>
                <a:lnTo>
                  <a:pt x="2952" y="1399"/>
                </a:lnTo>
                <a:lnTo>
                  <a:pt x="2791" y="1424"/>
                </a:lnTo>
                <a:lnTo>
                  <a:pt x="2758" y="1448"/>
                </a:lnTo>
                <a:lnTo>
                  <a:pt x="2791" y="1448"/>
                </a:lnTo>
                <a:lnTo>
                  <a:pt x="2807" y="1460"/>
                </a:lnTo>
                <a:lnTo>
                  <a:pt x="2613" y="1502"/>
                </a:lnTo>
                <a:lnTo>
                  <a:pt x="2622" y="1484"/>
                </a:lnTo>
                <a:lnTo>
                  <a:pt x="2638" y="1478"/>
                </a:lnTo>
                <a:lnTo>
                  <a:pt x="2647" y="1454"/>
                </a:lnTo>
                <a:lnTo>
                  <a:pt x="2670" y="1442"/>
                </a:lnTo>
                <a:lnTo>
                  <a:pt x="2687" y="1362"/>
                </a:lnTo>
                <a:lnTo>
                  <a:pt x="2718" y="1393"/>
                </a:lnTo>
                <a:lnTo>
                  <a:pt x="2767" y="1387"/>
                </a:lnTo>
                <a:lnTo>
                  <a:pt x="2718" y="1332"/>
                </a:lnTo>
                <a:lnTo>
                  <a:pt x="2550" y="1314"/>
                </a:lnTo>
                <a:lnTo>
                  <a:pt x="2533" y="1247"/>
                </a:lnTo>
                <a:lnTo>
                  <a:pt x="2493" y="1247"/>
                </a:lnTo>
                <a:lnTo>
                  <a:pt x="2470" y="1217"/>
                </a:lnTo>
                <a:lnTo>
                  <a:pt x="2429" y="1211"/>
                </a:lnTo>
                <a:lnTo>
                  <a:pt x="2429" y="1235"/>
                </a:lnTo>
                <a:lnTo>
                  <a:pt x="2388" y="1204"/>
                </a:lnTo>
                <a:lnTo>
                  <a:pt x="2308" y="1247"/>
                </a:lnTo>
                <a:lnTo>
                  <a:pt x="2100" y="1217"/>
                </a:lnTo>
                <a:lnTo>
                  <a:pt x="2067" y="1180"/>
                </a:lnTo>
                <a:lnTo>
                  <a:pt x="2067" y="1204"/>
                </a:lnTo>
                <a:lnTo>
                  <a:pt x="829" y="1204"/>
                </a:lnTo>
                <a:lnTo>
                  <a:pt x="813" y="1168"/>
                </a:lnTo>
                <a:lnTo>
                  <a:pt x="741" y="1162"/>
                </a:lnTo>
                <a:lnTo>
                  <a:pt x="741" y="1138"/>
                </a:lnTo>
                <a:lnTo>
                  <a:pt x="604" y="1101"/>
                </a:lnTo>
                <a:lnTo>
                  <a:pt x="619" y="1089"/>
                </a:lnTo>
                <a:lnTo>
                  <a:pt x="596" y="1046"/>
                </a:lnTo>
                <a:lnTo>
                  <a:pt x="556" y="1046"/>
                </a:lnTo>
                <a:lnTo>
                  <a:pt x="483" y="955"/>
                </a:lnTo>
                <a:lnTo>
                  <a:pt x="491" y="931"/>
                </a:lnTo>
                <a:lnTo>
                  <a:pt x="499" y="882"/>
                </a:lnTo>
                <a:lnTo>
                  <a:pt x="418" y="852"/>
                </a:lnTo>
                <a:lnTo>
                  <a:pt x="250" y="693"/>
                </a:lnTo>
                <a:lnTo>
                  <a:pt x="161" y="736"/>
                </a:lnTo>
                <a:lnTo>
                  <a:pt x="130" y="712"/>
                </a:lnTo>
                <a:lnTo>
                  <a:pt x="89" y="669"/>
                </a:lnTo>
                <a:lnTo>
                  <a:pt x="0" y="66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7" name="Freeform 367"/>
          <p:cNvSpPr>
            <a:spLocks/>
          </p:cNvSpPr>
          <p:nvPr/>
        </p:nvSpPr>
        <p:spPr bwMode="auto">
          <a:xfrm>
            <a:off x="1149351" y="3221039"/>
            <a:ext cx="119063" cy="66675"/>
          </a:xfrm>
          <a:custGeom>
            <a:avLst/>
            <a:gdLst>
              <a:gd name="T0" fmla="*/ 0 w 225"/>
              <a:gd name="T1" fmla="*/ 0 h 97"/>
              <a:gd name="T2" fmla="*/ 2147483647 w 225"/>
              <a:gd name="T3" fmla="*/ 2147483647 h 97"/>
              <a:gd name="T4" fmla="*/ 2147483647 w 225"/>
              <a:gd name="T5" fmla="*/ 2147483647 h 97"/>
              <a:gd name="T6" fmla="*/ 2147483647 w 225"/>
              <a:gd name="T7" fmla="*/ 2147483647 h 97"/>
              <a:gd name="T8" fmla="*/ 0 w 225"/>
              <a:gd name="T9" fmla="*/ 0 h 97"/>
              <a:gd name="T10" fmla="*/ 0 60000 65536"/>
              <a:gd name="T11" fmla="*/ 0 60000 65536"/>
              <a:gd name="T12" fmla="*/ 0 60000 65536"/>
              <a:gd name="T13" fmla="*/ 0 60000 65536"/>
              <a:gd name="T14" fmla="*/ 0 60000 65536"/>
              <a:gd name="T15" fmla="*/ 0 w 225"/>
              <a:gd name="T16" fmla="*/ 0 h 97"/>
              <a:gd name="T17" fmla="*/ 225 w 225"/>
              <a:gd name="T18" fmla="*/ 97 h 97"/>
            </a:gdLst>
            <a:ahLst/>
            <a:cxnLst>
              <a:cxn ang="T10">
                <a:pos x="T0" y="T1"/>
              </a:cxn>
              <a:cxn ang="T11">
                <a:pos x="T2" y="T3"/>
              </a:cxn>
              <a:cxn ang="T12">
                <a:pos x="T4" y="T5"/>
              </a:cxn>
              <a:cxn ang="T13">
                <a:pos x="T6" y="T7"/>
              </a:cxn>
              <a:cxn ang="T14">
                <a:pos x="T8" y="T9"/>
              </a:cxn>
            </a:cxnLst>
            <a:rect l="T15" t="T16" r="T17" b="T18"/>
            <a:pathLst>
              <a:path w="225" h="97">
                <a:moveTo>
                  <a:pt x="0" y="0"/>
                </a:moveTo>
                <a:lnTo>
                  <a:pt x="120" y="19"/>
                </a:lnTo>
                <a:lnTo>
                  <a:pt x="225" y="97"/>
                </a:lnTo>
                <a:lnTo>
                  <a:pt x="162" y="86"/>
                </a:lnTo>
                <a:lnTo>
                  <a:pt x="0"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58" name="Freeform 368"/>
          <p:cNvSpPr>
            <a:spLocks/>
          </p:cNvSpPr>
          <p:nvPr/>
        </p:nvSpPr>
        <p:spPr bwMode="auto">
          <a:xfrm>
            <a:off x="1277940" y="2189164"/>
            <a:ext cx="174625" cy="85725"/>
          </a:xfrm>
          <a:custGeom>
            <a:avLst/>
            <a:gdLst>
              <a:gd name="T0" fmla="*/ 0 w 330"/>
              <a:gd name="T1" fmla="*/ 2147483647 h 127"/>
              <a:gd name="T2" fmla="*/ 2147483647 w 330"/>
              <a:gd name="T3" fmla="*/ 2147483647 h 127"/>
              <a:gd name="T4" fmla="*/ 2147483647 w 330"/>
              <a:gd name="T5" fmla="*/ 2147483647 h 127"/>
              <a:gd name="T6" fmla="*/ 2147483647 w 330"/>
              <a:gd name="T7" fmla="*/ 2147483647 h 127"/>
              <a:gd name="T8" fmla="*/ 2147483647 w 330"/>
              <a:gd name="T9" fmla="*/ 2147483647 h 127"/>
              <a:gd name="T10" fmla="*/ 2147483647 w 330"/>
              <a:gd name="T11" fmla="*/ 2147483647 h 127"/>
              <a:gd name="T12" fmla="*/ 2147483647 w 330"/>
              <a:gd name="T13" fmla="*/ 2147483647 h 127"/>
              <a:gd name="T14" fmla="*/ 2147483647 w 330"/>
              <a:gd name="T15" fmla="*/ 2147483647 h 127"/>
              <a:gd name="T16" fmla="*/ 2147483647 w 330"/>
              <a:gd name="T17" fmla="*/ 2147483647 h 127"/>
              <a:gd name="T18" fmla="*/ 2147483647 w 330"/>
              <a:gd name="T19" fmla="*/ 2147483647 h 127"/>
              <a:gd name="T20" fmla="*/ 2147483647 w 330"/>
              <a:gd name="T21" fmla="*/ 2147483647 h 127"/>
              <a:gd name="T22" fmla="*/ 2147483647 w 330"/>
              <a:gd name="T23" fmla="*/ 2147483647 h 127"/>
              <a:gd name="T24" fmla="*/ 2147483647 w 330"/>
              <a:gd name="T25" fmla="*/ 2147483647 h 127"/>
              <a:gd name="T26" fmla="*/ 2147483647 w 330"/>
              <a:gd name="T27" fmla="*/ 0 h 127"/>
              <a:gd name="T28" fmla="*/ 2147483647 w 330"/>
              <a:gd name="T29" fmla="*/ 2147483647 h 127"/>
              <a:gd name="T30" fmla="*/ 0 w 330"/>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0"/>
              <a:gd name="T49" fmla="*/ 0 h 127"/>
              <a:gd name="T50" fmla="*/ 330 w 330"/>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0" h="127">
                <a:moveTo>
                  <a:pt x="0" y="97"/>
                </a:moveTo>
                <a:lnTo>
                  <a:pt x="72" y="121"/>
                </a:lnTo>
                <a:lnTo>
                  <a:pt x="96" y="97"/>
                </a:lnTo>
                <a:lnTo>
                  <a:pt x="112" y="127"/>
                </a:lnTo>
                <a:lnTo>
                  <a:pt x="145" y="109"/>
                </a:lnTo>
                <a:lnTo>
                  <a:pt x="136" y="84"/>
                </a:lnTo>
                <a:lnTo>
                  <a:pt x="168" y="103"/>
                </a:lnTo>
                <a:lnTo>
                  <a:pt x="201" y="60"/>
                </a:lnTo>
                <a:lnTo>
                  <a:pt x="225" y="54"/>
                </a:lnTo>
                <a:lnTo>
                  <a:pt x="233" y="90"/>
                </a:lnTo>
                <a:lnTo>
                  <a:pt x="313" y="60"/>
                </a:lnTo>
                <a:lnTo>
                  <a:pt x="281" y="30"/>
                </a:lnTo>
                <a:lnTo>
                  <a:pt x="330" y="17"/>
                </a:lnTo>
                <a:lnTo>
                  <a:pt x="281" y="0"/>
                </a:lnTo>
                <a:lnTo>
                  <a:pt x="160" y="17"/>
                </a:lnTo>
                <a:lnTo>
                  <a:pt x="0" y="9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59" name="Freeform 369"/>
          <p:cNvSpPr>
            <a:spLocks/>
          </p:cNvSpPr>
          <p:nvPr/>
        </p:nvSpPr>
        <p:spPr bwMode="auto">
          <a:xfrm>
            <a:off x="1400175" y="2225675"/>
            <a:ext cx="293688" cy="112713"/>
          </a:xfrm>
          <a:custGeom>
            <a:avLst/>
            <a:gdLst>
              <a:gd name="T0" fmla="*/ 0 w 555"/>
              <a:gd name="T1" fmla="*/ 2147483647 h 164"/>
              <a:gd name="T2" fmla="*/ 2147483647 w 555"/>
              <a:gd name="T3" fmla="*/ 2147483647 h 164"/>
              <a:gd name="T4" fmla="*/ 2147483647 w 555"/>
              <a:gd name="T5" fmla="*/ 2147483647 h 164"/>
              <a:gd name="T6" fmla="*/ 2147483647 w 555"/>
              <a:gd name="T7" fmla="*/ 2147483647 h 164"/>
              <a:gd name="T8" fmla="*/ 2147483647 w 555"/>
              <a:gd name="T9" fmla="*/ 2147483647 h 164"/>
              <a:gd name="T10" fmla="*/ 2147483647 w 555"/>
              <a:gd name="T11" fmla="*/ 2147483647 h 164"/>
              <a:gd name="T12" fmla="*/ 2147483647 w 555"/>
              <a:gd name="T13" fmla="*/ 2147483647 h 164"/>
              <a:gd name="T14" fmla="*/ 2147483647 w 555"/>
              <a:gd name="T15" fmla="*/ 2147483647 h 164"/>
              <a:gd name="T16" fmla="*/ 2147483647 w 555"/>
              <a:gd name="T17" fmla="*/ 2147483647 h 164"/>
              <a:gd name="T18" fmla="*/ 2147483647 w 555"/>
              <a:gd name="T19" fmla="*/ 2147483647 h 164"/>
              <a:gd name="T20" fmla="*/ 2147483647 w 555"/>
              <a:gd name="T21" fmla="*/ 2147483647 h 164"/>
              <a:gd name="T22" fmla="*/ 2147483647 w 555"/>
              <a:gd name="T23" fmla="*/ 2147483647 h 164"/>
              <a:gd name="T24" fmla="*/ 2147483647 w 555"/>
              <a:gd name="T25" fmla="*/ 2147483647 h 164"/>
              <a:gd name="T26" fmla="*/ 2147483647 w 555"/>
              <a:gd name="T27" fmla="*/ 2147483647 h 164"/>
              <a:gd name="T28" fmla="*/ 2147483647 w 555"/>
              <a:gd name="T29" fmla="*/ 2147483647 h 164"/>
              <a:gd name="T30" fmla="*/ 2147483647 w 555"/>
              <a:gd name="T31" fmla="*/ 2147483647 h 164"/>
              <a:gd name="T32" fmla="*/ 2147483647 w 555"/>
              <a:gd name="T33" fmla="*/ 0 h 164"/>
              <a:gd name="T34" fmla="*/ 2147483647 w 555"/>
              <a:gd name="T35" fmla="*/ 2147483647 h 164"/>
              <a:gd name="T36" fmla="*/ 2147483647 w 555"/>
              <a:gd name="T37" fmla="*/ 2147483647 h 164"/>
              <a:gd name="T38" fmla="*/ 2147483647 w 555"/>
              <a:gd name="T39" fmla="*/ 2147483647 h 164"/>
              <a:gd name="T40" fmla="*/ 2147483647 w 555"/>
              <a:gd name="T41" fmla="*/ 2147483647 h 164"/>
              <a:gd name="T42" fmla="*/ 2147483647 w 555"/>
              <a:gd name="T43" fmla="*/ 2147483647 h 164"/>
              <a:gd name="T44" fmla="*/ 2147483647 w 555"/>
              <a:gd name="T45" fmla="*/ 2147483647 h 164"/>
              <a:gd name="T46" fmla="*/ 2147483647 w 555"/>
              <a:gd name="T47" fmla="*/ 2147483647 h 164"/>
              <a:gd name="T48" fmla="*/ 2147483647 w 555"/>
              <a:gd name="T49" fmla="*/ 2147483647 h 164"/>
              <a:gd name="T50" fmla="*/ 2147483647 w 555"/>
              <a:gd name="T51" fmla="*/ 2147483647 h 164"/>
              <a:gd name="T52" fmla="*/ 2147483647 w 555"/>
              <a:gd name="T53" fmla="*/ 2147483647 h 164"/>
              <a:gd name="T54" fmla="*/ 2147483647 w 555"/>
              <a:gd name="T55" fmla="*/ 2147483647 h 164"/>
              <a:gd name="T56" fmla="*/ 2147483647 w 555"/>
              <a:gd name="T57" fmla="*/ 2147483647 h 164"/>
              <a:gd name="T58" fmla="*/ 2147483647 w 555"/>
              <a:gd name="T59" fmla="*/ 2147483647 h 164"/>
              <a:gd name="T60" fmla="*/ 2147483647 w 555"/>
              <a:gd name="T61" fmla="*/ 2147483647 h 164"/>
              <a:gd name="T62" fmla="*/ 2147483647 w 555"/>
              <a:gd name="T63" fmla="*/ 2147483647 h 164"/>
              <a:gd name="T64" fmla="*/ 2147483647 w 555"/>
              <a:gd name="T65" fmla="*/ 2147483647 h 164"/>
              <a:gd name="T66" fmla="*/ 0 w 555"/>
              <a:gd name="T67" fmla="*/ 2147483647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5"/>
              <a:gd name="T103" fmla="*/ 0 h 164"/>
              <a:gd name="T104" fmla="*/ 555 w 555"/>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5" h="164">
                <a:moveTo>
                  <a:pt x="0" y="109"/>
                </a:moveTo>
                <a:lnTo>
                  <a:pt x="17" y="91"/>
                </a:lnTo>
                <a:lnTo>
                  <a:pt x="112" y="79"/>
                </a:lnTo>
                <a:lnTo>
                  <a:pt x="17" y="85"/>
                </a:lnTo>
                <a:lnTo>
                  <a:pt x="128" y="67"/>
                </a:lnTo>
                <a:lnTo>
                  <a:pt x="40" y="67"/>
                </a:lnTo>
                <a:lnTo>
                  <a:pt x="48" y="43"/>
                </a:lnTo>
                <a:lnTo>
                  <a:pt x="128" y="43"/>
                </a:lnTo>
                <a:lnTo>
                  <a:pt x="80" y="36"/>
                </a:lnTo>
                <a:lnTo>
                  <a:pt x="120" y="24"/>
                </a:lnTo>
                <a:lnTo>
                  <a:pt x="233" y="43"/>
                </a:lnTo>
                <a:lnTo>
                  <a:pt x="290" y="91"/>
                </a:lnTo>
                <a:lnTo>
                  <a:pt x="393" y="91"/>
                </a:lnTo>
                <a:lnTo>
                  <a:pt x="353" y="67"/>
                </a:lnTo>
                <a:lnTo>
                  <a:pt x="378" y="43"/>
                </a:lnTo>
                <a:lnTo>
                  <a:pt x="330" y="24"/>
                </a:lnTo>
                <a:lnTo>
                  <a:pt x="402" y="0"/>
                </a:lnTo>
                <a:lnTo>
                  <a:pt x="435" y="36"/>
                </a:lnTo>
                <a:lnTo>
                  <a:pt x="410" y="49"/>
                </a:lnTo>
                <a:lnTo>
                  <a:pt x="458" y="55"/>
                </a:lnTo>
                <a:lnTo>
                  <a:pt x="442" y="73"/>
                </a:lnTo>
                <a:lnTo>
                  <a:pt x="490" y="79"/>
                </a:lnTo>
                <a:lnTo>
                  <a:pt x="515" y="55"/>
                </a:lnTo>
                <a:lnTo>
                  <a:pt x="555" y="85"/>
                </a:lnTo>
                <a:lnTo>
                  <a:pt x="523" y="122"/>
                </a:lnTo>
                <a:lnTo>
                  <a:pt x="402" y="116"/>
                </a:lnTo>
                <a:lnTo>
                  <a:pt x="225" y="164"/>
                </a:lnTo>
                <a:lnTo>
                  <a:pt x="153" y="140"/>
                </a:lnTo>
                <a:lnTo>
                  <a:pt x="298" y="103"/>
                </a:lnTo>
                <a:lnTo>
                  <a:pt x="168" y="122"/>
                </a:lnTo>
                <a:lnTo>
                  <a:pt x="202" y="97"/>
                </a:lnTo>
                <a:lnTo>
                  <a:pt x="128" y="127"/>
                </a:lnTo>
                <a:lnTo>
                  <a:pt x="48" y="116"/>
                </a:lnTo>
                <a:lnTo>
                  <a:pt x="0" y="10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0" name="Freeform 370"/>
          <p:cNvSpPr>
            <a:spLocks/>
          </p:cNvSpPr>
          <p:nvPr/>
        </p:nvSpPr>
        <p:spPr bwMode="auto">
          <a:xfrm>
            <a:off x="1693865" y="2100264"/>
            <a:ext cx="149225" cy="74612"/>
          </a:xfrm>
          <a:custGeom>
            <a:avLst/>
            <a:gdLst>
              <a:gd name="T0" fmla="*/ 0 w 281"/>
              <a:gd name="T1" fmla="*/ 0 h 110"/>
              <a:gd name="T2" fmla="*/ 2147483647 w 281"/>
              <a:gd name="T3" fmla="*/ 2147483647 h 110"/>
              <a:gd name="T4" fmla="*/ 2147483647 w 281"/>
              <a:gd name="T5" fmla="*/ 2147483647 h 110"/>
              <a:gd name="T6" fmla="*/ 2147483647 w 281"/>
              <a:gd name="T7" fmla="*/ 2147483647 h 110"/>
              <a:gd name="T8" fmla="*/ 2147483647 w 281"/>
              <a:gd name="T9" fmla="*/ 2147483647 h 110"/>
              <a:gd name="T10" fmla="*/ 2147483647 w 281"/>
              <a:gd name="T11" fmla="*/ 2147483647 h 110"/>
              <a:gd name="T12" fmla="*/ 2147483647 w 281"/>
              <a:gd name="T13" fmla="*/ 2147483647 h 110"/>
              <a:gd name="T14" fmla="*/ 2147483647 w 281"/>
              <a:gd name="T15" fmla="*/ 2147483647 h 110"/>
              <a:gd name="T16" fmla="*/ 2147483647 w 281"/>
              <a:gd name="T17" fmla="*/ 2147483647 h 110"/>
              <a:gd name="T18" fmla="*/ 2147483647 w 281"/>
              <a:gd name="T19" fmla="*/ 2147483647 h 110"/>
              <a:gd name="T20" fmla="*/ 2147483647 w 281"/>
              <a:gd name="T21" fmla="*/ 2147483647 h 110"/>
              <a:gd name="T22" fmla="*/ 2147483647 w 281"/>
              <a:gd name="T23" fmla="*/ 2147483647 h 110"/>
              <a:gd name="T24" fmla="*/ 0 w 281"/>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110"/>
              <a:gd name="T41" fmla="*/ 281 w 281"/>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110">
                <a:moveTo>
                  <a:pt x="0" y="0"/>
                </a:moveTo>
                <a:lnTo>
                  <a:pt x="23" y="37"/>
                </a:lnTo>
                <a:lnTo>
                  <a:pt x="80" y="37"/>
                </a:lnTo>
                <a:lnTo>
                  <a:pt x="65" y="49"/>
                </a:lnTo>
                <a:lnTo>
                  <a:pt x="80" y="55"/>
                </a:lnTo>
                <a:lnTo>
                  <a:pt x="23" y="73"/>
                </a:lnTo>
                <a:lnTo>
                  <a:pt x="128" y="79"/>
                </a:lnTo>
                <a:lnTo>
                  <a:pt x="281" y="110"/>
                </a:lnTo>
                <a:lnTo>
                  <a:pt x="256" y="43"/>
                </a:lnTo>
                <a:lnTo>
                  <a:pt x="145" y="13"/>
                </a:lnTo>
                <a:lnTo>
                  <a:pt x="96" y="25"/>
                </a:lnTo>
                <a:lnTo>
                  <a:pt x="88" y="6"/>
                </a:lnTo>
                <a:lnTo>
                  <a:pt x="0" y="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1" name="Freeform 371"/>
          <p:cNvSpPr>
            <a:spLocks/>
          </p:cNvSpPr>
          <p:nvPr/>
        </p:nvSpPr>
        <p:spPr bwMode="auto">
          <a:xfrm>
            <a:off x="1766889" y="2238376"/>
            <a:ext cx="119063" cy="71438"/>
          </a:xfrm>
          <a:custGeom>
            <a:avLst/>
            <a:gdLst>
              <a:gd name="T0" fmla="*/ 0 w 225"/>
              <a:gd name="T1" fmla="*/ 2147483647 h 103"/>
              <a:gd name="T2" fmla="*/ 2147483647 w 225"/>
              <a:gd name="T3" fmla="*/ 2147483647 h 103"/>
              <a:gd name="T4" fmla="*/ 2147483647 w 225"/>
              <a:gd name="T5" fmla="*/ 2147483647 h 103"/>
              <a:gd name="T6" fmla="*/ 2147483647 w 225"/>
              <a:gd name="T7" fmla="*/ 2147483647 h 103"/>
              <a:gd name="T8" fmla="*/ 2147483647 w 225"/>
              <a:gd name="T9" fmla="*/ 2147483647 h 103"/>
              <a:gd name="T10" fmla="*/ 2147483647 w 225"/>
              <a:gd name="T11" fmla="*/ 2147483647 h 103"/>
              <a:gd name="T12" fmla="*/ 2147483647 w 225"/>
              <a:gd name="T13" fmla="*/ 2147483647 h 103"/>
              <a:gd name="T14" fmla="*/ 2147483647 w 225"/>
              <a:gd name="T15" fmla="*/ 0 h 103"/>
              <a:gd name="T16" fmla="*/ 2147483647 w 225"/>
              <a:gd name="T17" fmla="*/ 2147483647 h 103"/>
              <a:gd name="T18" fmla="*/ 2147483647 w 225"/>
              <a:gd name="T19" fmla="*/ 2147483647 h 103"/>
              <a:gd name="T20" fmla="*/ 2147483647 w 225"/>
              <a:gd name="T21" fmla="*/ 2147483647 h 103"/>
              <a:gd name="T22" fmla="*/ 2147483647 w 225"/>
              <a:gd name="T23" fmla="*/ 2147483647 h 103"/>
              <a:gd name="T24" fmla="*/ 2147483647 w 225"/>
              <a:gd name="T25" fmla="*/ 2147483647 h 103"/>
              <a:gd name="T26" fmla="*/ 2147483647 w 225"/>
              <a:gd name="T27" fmla="*/ 2147483647 h 103"/>
              <a:gd name="T28" fmla="*/ 2147483647 w 225"/>
              <a:gd name="T29" fmla="*/ 2147483647 h 103"/>
              <a:gd name="T30" fmla="*/ 0 w 225"/>
              <a:gd name="T31" fmla="*/ 2147483647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03"/>
              <a:gd name="T50" fmla="*/ 225 w 22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03">
                <a:moveTo>
                  <a:pt x="0" y="72"/>
                </a:moveTo>
                <a:lnTo>
                  <a:pt x="17" y="48"/>
                </a:lnTo>
                <a:lnTo>
                  <a:pt x="65" y="54"/>
                </a:lnTo>
                <a:lnTo>
                  <a:pt x="9" y="24"/>
                </a:lnTo>
                <a:lnTo>
                  <a:pt x="17" y="5"/>
                </a:lnTo>
                <a:lnTo>
                  <a:pt x="114" y="36"/>
                </a:lnTo>
                <a:lnTo>
                  <a:pt x="57" y="5"/>
                </a:lnTo>
                <a:lnTo>
                  <a:pt x="194" y="0"/>
                </a:lnTo>
                <a:lnTo>
                  <a:pt x="225" y="78"/>
                </a:lnTo>
                <a:lnTo>
                  <a:pt x="194" y="66"/>
                </a:lnTo>
                <a:lnTo>
                  <a:pt x="185" y="103"/>
                </a:lnTo>
                <a:lnTo>
                  <a:pt x="80" y="103"/>
                </a:lnTo>
                <a:lnTo>
                  <a:pt x="105" y="90"/>
                </a:lnTo>
                <a:lnTo>
                  <a:pt x="74" y="78"/>
                </a:lnTo>
                <a:lnTo>
                  <a:pt x="154" y="54"/>
                </a:lnTo>
                <a:lnTo>
                  <a:pt x="0" y="7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2" name="Freeform 372"/>
          <p:cNvSpPr>
            <a:spLocks/>
          </p:cNvSpPr>
          <p:nvPr/>
        </p:nvSpPr>
        <p:spPr bwMode="auto">
          <a:xfrm>
            <a:off x="1766889" y="2363789"/>
            <a:ext cx="139700" cy="117475"/>
          </a:xfrm>
          <a:custGeom>
            <a:avLst/>
            <a:gdLst>
              <a:gd name="T0" fmla="*/ 0 w 265"/>
              <a:gd name="T1" fmla="*/ 2147483647 h 172"/>
              <a:gd name="T2" fmla="*/ 2147483647 w 265"/>
              <a:gd name="T3" fmla="*/ 2147483647 h 172"/>
              <a:gd name="T4" fmla="*/ 2147483647 w 265"/>
              <a:gd name="T5" fmla="*/ 2147483647 h 172"/>
              <a:gd name="T6" fmla="*/ 2147483647 w 265"/>
              <a:gd name="T7" fmla="*/ 2147483647 h 172"/>
              <a:gd name="T8" fmla="*/ 2147483647 w 265"/>
              <a:gd name="T9" fmla="*/ 2147483647 h 172"/>
              <a:gd name="T10" fmla="*/ 2147483647 w 265"/>
              <a:gd name="T11" fmla="*/ 2147483647 h 172"/>
              <a:gd name="T12" fmla="*/ 2147483647 w 265"/>
              <a:gd name="T13" fmla="*/ 2147483647 h 172"/>
              <a:gd name="T14" fmla="*/ 2147483647 w 265"/>
              <a:gd name="T15" fmla="*/ 2147483647 h 172"/>
              <a:gd name="T16" fmla="*/ 2147483647 w 265"/>
              <a:gd name="T17" fmla="*/ 0 h 172"/>
              <a:gd name="T18" fmla="*/ 2147483647 w 265"/>
              <a:gd name="T19" fmla="*/ 2147483647 h 172"/>
              <a:gd name="T20" fmla="*/ 2147483647 w 265"/>
              <a:gd name="T21" fmla="*/ 2147483647 h 172"/>
              <a:gd name="T22" fmla="*/ 2147483647 w 265"/>
              <a:gd name="T23" fmla="*/ 2147483647 h 172"/>
              <a:gd name="T24" fmla="*/ 2147483647 w 265"/>
              <a:gd name="T25" fmla="*/ 2147483647 h 172"/>
              <a:gd name="T26" fmla="*/ 2147483647 w 265"/>
              <a:gd name="T27" fmla="*/ 2147483647 h 172"/>
              <a:gd name="T28" fmla="*/ 2147483647 w 265"/>
              <a:gd name="T29" fmla="*/ 2147483647 h 172"/>
              <a:gd name="T30" fmla="*/ 0 w 265"/>
              <a:gd name="T31" fmla="*/ 2147483647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172"/>
              <a:gd name="T50" fmla="*/ 265 w 265"/>
              <a:gd name="T51" fmla="*/ 172 h 1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172">
                <a:moveTo>
                  <a:pt x="0" y="86"/>
                </a:moveTo>
                <a:lnTo>
                  <a:pt x="9" y="68"/>
                </a:lnTo>
                <a:lnTo>
                  <a:pt x="105" y="80"/>
                </a:lnTo>
                <a:lnTo>
                  <a:pt x="97" y="56"/>
                </a:lnTo>
                <a:lnTo>
                  <a:pt x="114" y="56"/>
                </a:lnTo>
                <a:lnTo>
                  <a:pt x="49" y="37"/>
                </a:lnTo>
                <a:lnTo>
                  <a:pt x="80" y="32"/>
                </a:lnTo>
                <a:lnTo>
                  <a:pt x="49" y="19"/>
                </a:lnTo>
                <a:lnTo>
                  <a:pt x="225" y="0"/>
                </a:lnTo>
                <a:lnTo>
                  <a:pt x="234" y="37"/>
                </a:lnTo>
                <a:lnTo>
                  <a:pt x="177" y="73"/>
                </a:lnTo>
                <a:lnTo>
                  <a:pt x="258" y="80"/>
                </a:lnTo>
                <a:lnTo>
                  <a:pt x="265" y="140"/>
                </a:lnTo>
                <a:lnTo>
                  <a:pt x="154" y="172"/>
                </a:lnTo>
                <a:lnTo>
                  <a:pt x="105" y="116"/>
                </a:lnTo>
                <a:lnTo>
                  <a:pt x="0" y="8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3" name="Freeform 373"/>
          <p:cNvSpPr>
            <a:spLocks/>
          </p:cNvSpPr>
          <p:nvPr/>
        </p:nvSpPr>
        <p:spPr bwMode="auto">
          <a:xfrm>
            <a:off x="1863726" y="2120901"/>
            <a:ext cx="85725" cy="53975"/>
          </a:xfrm>
          <a:custGeom>
            <a:avLst/>
            <a:gdLst>
              <a:gd name="T0" fmla="*/ 0 w 162"/>
              <a:gd name="T1" fmla="*/ 0 h 80"/>
              <a:gd name="T2" fmla="*/ 2147483647 w 162"/>
              <a:gd name="T3" fmla="*/ 2147483647 h 80"/>
              <a:gd name="T4" fmla="*/ 2147483647 w 162"/>
              <a:gd name="T5" fmla="*/ 2147483647 h 80"/>
              <a:gd name="T6" fmla="*/ 2147483647 w 162"/>
              <a:gd name="T7" fmla="*/ 2147483647 h 80"/>
              <a:gd name="T8" fmla="*/ 2147483647 w 162"/>
              <a:gd name="T9" fmla="*/ 2147483647 h 80"/>
              <a:gd name="T10" fmla="*/ 2147483647 w 162"/>
              <a:gd name="T11" fmla="*/ 2147483647 h 80"/>
              <a:gd name="T12" fmla="*/ 2147483647 w 162"/>
              <a:gd name="T13" fmla="*/ 2147483647 h 80"/>
              <a:gd name="T14" fmla="*/ 0 w 162"/>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0"/>
              <a:gd name="T26" fmla="*/ 162 w 16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0">
                <a:moveTo>
                  <a:pt x="0" y="0"/>
                </a:moveTo>
                <a:lnTo>
                  <a:pt x="17" y="49"/>
                </a:lnTo>
                <a:lnTo>
                  <a:pt x="73" y="56"/>
                </a:lnTo>
                <a:lnTo>
                  <a:pt x="17" y="62"/>
                </a:lnTo>
                <a:lnTo>
                  <a:pt x="57" y="80"/>
                </a:lnTo>
                <a:lnTo>
                  <a:pt x="154" y="73"/>
                </a:lnTo>
                <a:lnTo>
                  <a:pt x="162" y="43"/>
                </a:lnTo>
                <a:lnTo>
                  <a:pt x="0" y="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4" name="Freeform 374"/>
          <p:cNvSpPr>
            <a:spLocks/>
          </p:cNvSpPr>
          <p:nvPr/>
        </p:nvSpPr>
        <p:spPr bwMode="auto">
          <a:xfrm>
            <a:off x="1911351" y="1992313"/>
            <a:ext cx="268288" cy="171450"/>
          </a:xfrm>
          <a:custGeom>
            <a:avLst/>
            <a:gdLst>
              <a:gd name="T0" fmla="*/ 0 w 506"/>
              <a:gd name="T1" fmla="*/ 2147483647 h 250"/>
              <a:gd name="T2" fmla="*/ 2147483647 w 506"/>
              <a:gd name="T3" fmla="*/ 2147483647 h 250"/>
              <a:gd name="T4" fmla="*/ 2147483647 w 506"/>
              <a:gd name="T5" fmla="*/ 2147483647 h 250"/>
              <a:gd name="T6" fmla="*/ 2147483647 w 506"/>
              <a:gd name="T7" fmla="*/ 2147483647 h 250"/>
              <a:gd name="T8" fmla="*/ 2147483647 w 506"/>
              <a:gd name="T9" fmla="*/ 0 h 250"/>
              <a:gd name="T10" fmla="*/ 2147483647 w 506"/>
              <a:gd name="T11" fmla="*/ 2147483647 h 250"/>
              <a:gd name="T12" fmla="*/ 2147483647 w 506"/>
              <a:gd name="T13" fmla="*/ 2147483647 h 250"/>
              <a:gd name="T14" fmla="*/ 2147483647 w 506"/>
              <a:gd name="T15" fmla="*/ 2147483647 h 250"/>
              <a:gd name="T16" fmla="*/ 2147483647 w 506"/>
              <a:gd name="T17" fmla="*/ 2147483647 h 250"/>
              <a:gd name="T18" fmla="*/ 2147483647 w 506"/>
              <a:gd name="T19" fmla="*/ 2147483647 h 250"/>
              <a:gd name="T20" fmla="*/ 2147483647 w 506"/>
              <a:gd name="T21" fmla="*/ 2147483647 h 250"/>
              <a:gd name="T22" fmla="*/ 2147483647 w 506"/>
              <a:gd name="T23" fmla="*/ 2147483647 h 250"/>
              <a:gd name="T24" fmla="*/ 2147483647 w 506"/>
              <a:gd name="T25" fmla="*/ 2147483647 h 250"/>
              <a:gd name="T26" fmla="*/ 2147483647 w 506"/>
              <a:gd name="T27" fmla="*/ 2147483647 h 250"/>
              <a:gd name="T28" fmla="*/ 2147483647 w 506"/>
              <a:gd name="T29" fmla="*/ 2147483647 h 250"/>
              <a:gd name="T30" fmla="*/ 2147483647 w 506"/>
              <a:gd name="T31" fmla="*/ 2147483647 h 250"/>
              <a:gd name="T32" fmla="*/ 2147483647 w 506"/>
              <a:gd name="T33" fmla="*/ 2147483647 h 250"/>
              <a:gd name="T34" fmla="*/ 2147483647 w 506"/>
              <a:gd name="T35" fmla="*/ 2147483647 h 250"/>
              <a:gd name="T36" fmla="*/ 2147483647 w 506"/>
              <a:gd name="T37" fmla="*/ 2147483647 h 250"/>
              <a:gd name="T38" fmla="*/ 2147483647 w 506"/>
              <a:gd name="T39" fmla="*/ 2147483647 h 250"/>
              <a:gd name="T40" fmla="*/ 2147483647 w 506"/>
              <a:gd name="T41" fmla="*/ 2147483647 h 250"/>
              <a:gd name="T42" fmla="*/ 2147483647 w 506"/>
              <a:gd name="T43" fmla="*/ 2147483647 h 250"/>
              <a:gd name="T44" fmla="*/ 2147483647 w 506"/>
              <a:gd name="T45" fmla="*/ 2147483647 h 250"/>
              <a:gd name="T46" fmla="*/ 2147483647 w 506"/>
              <a:gd name="T47" fmla="*/ 2147483647 h 250"/>
              <a:gd name="T48" fmla="*/ 2147483647 w 506"/>
              <a:gd name="T49" fmla="*/ 2147483647 h 250"/>
              <a:gd name="T50" fmla="*/ 2147483647 w 506"/>
              <a:gd name="T51" fmla="*/ 2147483647 h 250"/>
              <a:gd name="T52" fmla="*/ 2147483647 w 506"/>
              <a:gd name="T53" fmla="*/ 2147483647 h 250"/>
              <a:gd name="T54" fmla="*/ 2147483647 w 506"/>
              <a:gd name="T55" fmla="*/ 2147483647 h 250"/>
              <a:gd name="T56" fmla="*/ 2147483647 w 506"/>
              <a:gd name="T57" fmla="*/ 2147483647 h 250"/>
              <a:gd name="T58" fmla="*/ 2147483647 w 506"/>
              <a:gd name="T59" fmla="*/ 2147483647 h 250"/>
              <a:gd name="T60" fmla="*/ 2147483647 w 506"/>
              <a:gd name="T61" fmla="*/ 2147483647 h 250"/>
              <a:gd name="T62" fmla="*/ 2147483647 w 506"/>
              <a:gd name="T63" fmla="*/ 2147483647 h 250"/>
              <a:gd name="T64" fmla="*/ 2147483647 w 506"/>
              <a:gd name="T65" fmla="*/ 2147483647 h 250"/>
              <a:gd name="T66" fmla="*/ 2147483647 w 506"/>
              <a:gd name="T67" fmla="*/ 2147483647 h 250"/>
              <a:gd name="T68" fmla="*/ 2147483647 w 506"/>
              <a:gd name="T69" fmla="*/ 2147483647 h 250"/>
              <a:gd name="T70" fmla="*/ 2147483647 w 506"/>
              <a:gd name="T71" fmla="*/ 2147483647 h 250"/>
              <a:gd name="T72" fmla="*/ 2147483647 w 506"/>
              <a:gd name="T73" fmla="*/ 2147483647 h 250"/>
              <a:gd name="T74" fmla="*/ 0 w 506"/>
              <a:gd name="T75" fmla="*/ 2147483647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6"/>
              <a:gd name="T115" fmla="*/ 0 h 250"/>
              <a:gd name="T116" fmla="*/ 506 w 506"/>
              <a:gd name="T117" fmla="*/ 250 h 2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6" h="250">
                <a:moveTo>
                  <a:pt x="0" y="79"/>
                </a:moveTo>
                <a:lnTo>
                  <a:pt x="121" y="67"/>
                </a:lnTo>
                <a:lnTo>
                  <a:pt x="65" y="24"/>
                </a:lnTo>
                <a:lnTo>
                  <a:pt x="161" y="12"/>
                </a:lnTo>
                <a:lnTo>
                  <a:pt x="81" y="0"/>
                </a:lnTo>
                <a:lnTo>
                  <a:pt x="218" y="18"/>
                </a:lnTo>
                <a:lnTo>
                  <a:pt x="249" y="67"/>
                </a:lnTo>
                <a:lnTo>
                  <a:pt x="329" y="67"/>
                </a:lnTo>
                <a:lnTo>
                  <a:pt x="354" y="98"/>
                </a:lnTo>
                <a:lnTo>
                  <a:pt x="354" y="74"/>
                </a:lnTo>
                <a:lnTo>
                  <a:pt x="394" y="79"/>
                </a:lnTo>
                <a:lnTo>
                  <a:pt x="378" y="98"/>
                </a:lnTo>
                <a:lnTo>
                  <a:pt x="426" y="110"/>
                </a:lnTo>
                <a:lnTo>
                  <a:pt x="394" y="140"/>
                </a:lnTo>
                <a:lnTo>
                  <a:pt x="474" y="140"/>
                </a:lnTo>
                <a:lnTo>
                  <a:pt x="506" y="164"/>
                </a:lnTo>
                <a:lnTo>
                  <a:pt x="410" y="177"/>
                </a:lnTo>
                <a:lnTo>
                  <a:pt x="386" y="207"/>
                </a:lnTo>
                <a:lnTo>
                  <a:pt x="369" y="177"/>
                </a:lnTo>
                <a:lnTo>
                  <a:pt x="346" y="250"/>
                </a:lnTo>
                <a:lnTo>
                  <a:pt x="281" y="213"/>
                </a:lnTo>
                <a:lnTo>
                  <a:pt x="314" y="250"/>
                </a:lnTo>
                <a:lnTo>
                  <a:pt x="201" y="244"/>
                </a:lnTo>
                <a:lnTo>
                  <a:pt x="153" y="225"/>
                </a:lnTo>
                <a:lnTo>
                  <a:pt x="209" y="213"/>
                </a:lnTo>
                <a:lnTo>
                  <a:pt x="153" y="213"/>
                </a:lnTo>
                <a:lnTo>
                  <a:pt x="136" y="201"/>
                </a:lnTo>
                <a:lnTo>
                  <a:pt x="161" y="201"/>
                </a:lnTo>
                <a:lnTo>
                  <a:pt x="113" y="183"/>
                </a:lnTo>
                <a:lnTo>
                  <a:pt x="273" y="164"/>
                </a:lnTo>
                <a:lnTo>
                  <a:pt x="81" y="164"/>
                </a:lnTo>
                <a:lnTo>
                  <a:pt x="40" y="147"/>
                </a:lnTo>
                <a:lnTo>
                  <a:pt x="113" y="134"/>
                </a:lnTo>
                <a:lnTo>
                  <a:pt x="8" y="110"/>
                </a:lnTo>
                <a:lnTo>
                  <a:pt x="33" y="110"/>
                </a:lnTo>
                <a:lnTo>
                  <a:pt x="8" y="91"/>
                </a:lnTo>
                <a:lnTo>
                  <a:pt x="121" y="91"/>
                </a:lnTo>
                <a:lnTo>
                  <a:pt x="0" y="7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5" name="Freeform 375"/>
          <p:cNvSpPr>
            <a:spLocks/>
          </p:cNvSpPr>
          <p:nvPr/>
        </p:nvSpPr>
        <p:spPr bwMode="auto">
          <a:xfrm>
            <a:off x="1911351" y="2287588"/>
            <a:ext cx="63500" cy="38100"/>
          </a:xfrm>
          <a:custGeom>
            <a:avLst/>
            <a:gdLst>
              <a:gd name="T0" fmla="*/ 0 w 121"/>
              <a:gd name="T1" fmla="*/ 2147483647 h 55"/>
              <a:gd name="T2" fmla="*/ 2147483647 w 121"/>
              <a:gd name="T3" fmla="*/ 0 h 55"/>
              <a:gd name="T4" fmla="*/ 2147483647 w 121"/>
              <a:gd name="T5" fmla="*/ 2147483647 h 55"/>
              <a:gd name="T6" fmla="*/ 2147483647 w 121"/>
              <a:gd name="T7" fmla="*/ 2147483647 h 55"/>
              <a:gd name="T8" fmla="*/ 0 w 121"/>
              <a:gd name="T9" fmla="*/ 2147483647 h 55"/>
              <a:gd name="T10" fmla="*/ 0 60000 65536"/>
              <a:gd name="T11" fmla="*/ 0 60000 65536"/>
              <a:gd name="T12" fmla="*/ 0 60000 65536"/>
              <a:gd name="T13" fmla="*/ 0 60000 65536"/>
              <a:gd name="T14" fmla="*/ 0 60000 65536"/>
              <a:gd name="T15" fmla="*/ 0 w 121"/>
              <a:gd name="T16" fmla="*/ 0 h 55"/>
              <a:gd name="T17" fmla="*/ 121 w 121"/>
              <a:gd name="T18" fmla="*/ 55 h 55"/>
            </a:gdLst>
            <a:ahLst/>
            <a:cxnLst>
              <a:cxn ang="T10">
                <a:pos x="T0" y="T1"/>
              </a:cxn>
              <a:cxn ang="T11">
                <a:pos x="T2" y="T3"/>
              </a:cxn>
              <a:cxn ang="T12">
                <a:pos x="T4" y="T5"/>
              </a:cxn>
              <a:cxn ang="T13">
                <a:pos x="T6" y="T7"/>
              </a:cxn>
              <a:cxn ang="T14">
                <a:pos x="T8" y="T9"/>
              </a:cxn>
            </a:cxnLst>
            <a:rect l="T15" t="T16" r="T17" b="T18"/>
            <a:pathLst>
              <a:path w="121" h="55">
                <a:moveTo>
                  <a:pt x="0" y="36"/>
                </a:moveTo>
                <a:lnTo>
                  <a:pt x="25" y="0"/>
                </a:lnTo>
                <a:lnTo>
                  <a:pt x="105" y="6"/>
                </a:lnTo>
                <a:lnTo>
                  <a:pt x="121" y="55"/>
                </a:lnTo>
                <a:lnTo>
                  <a:pt x="0" y="3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6" name="Freeform 376"/>
          <p:cNvSpPr>
            <a:spLocks/>
          </p:cNvSpPr>
          <p:nvPr/>
        </p:nvSpPr>
        <p:spPr bwMode="auto">
          <a:xfrm>
            <a:off x="1924051" y="2360613"/>
            <a:ext cx="128588" cy="87312"/>
          </a:xfrm>
          <a:custGeom>
            <a:avLst/>
            <a:gdLst>
              <a:gd name="T0" fmla="*/ 0 w 241"/>
              <a:gd name="T1" fmla="*/ 2147483647 h 128"/>
              <a:gd name="T2" fmla="*/ 2147483647 w 241"/>
              <a:gd name="T3" fmla="*/ 2147483647 h 128"/>
              <a:gd name="T4" fmla="*/ 2147483647 w 241"/>
              <a:gd name="T5" fmla="*/ 2147483647 h 128"/>
              <a:gd name="T6" fmla="*/ 2147483647 w 241"/>
              <a:gd name="T7" fmla="*/ 2147483647 h 128"/>
              <a:gd name="T8" fmla="*/ 2147483647 w 241"/>
              <a:gd name="T9" fmla="*/ 2147483647 h 128"/>
              <a:gd name="T10" fmla="*/ 2147483647 w 241"/>
              <a:gd name="T11" fmla="*/ 2147483647 h 128"/>
              <a:gd name="T12" fmla="*/ 2147483647 w 241"/>
              <a:gd name="T13" fmla="*/ 2147483647 h 128"/>
              <a:gd name="T14" fmla="*/ 2147483647 w 241"/>
              <a:gd name="T15" fmla="*/ 2147483647 h 128"/>
              <a:gd name="T16" fmla="*/ 2147483647 w 241"/>
              <a:gd name="T17" fmla="*/ 2147483647 h 128"/>
              <a:gd name="T18" fmla="*/ 2147483647 w 241"/>
              <a:gd name="T19" fmla="*/ 0 h 128"/>
              <a:gd name="T20" fmla="*/ 2147483647 w 241"/>
              <a:gd name="T21" fmla="*/ 2147483647 h 128"/>
              <a:gd name="T22" fmla="*/ 0 w 241"/>
              <a:gd name="T23" fmla="*/ 2147483647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128"/>
              <a:gd name="T38" fmla="*/ 241 w 241"/>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128">
                <a:moveTo>
                  <a:pt x="0" y="18"/>
                </a:moveTo>
                <a:lnTo>
                  <a:pt x="8" y="85"/>
                </a:lnTo>
                <a:lnTo>
                  <a:pt x="40" y="91"/>
                </a:lnTo>
                <a:lnTo>
                  <a:pt x="23" y="128"/>
                </a:lnTo>
                <a:lnTo>
                  <a:pt x="63" y="128"/>
                </a:lnTo>
                <a:lnTo>
                  <a:pt x="103" y="97"/>
                </a:lnTo>
                <a:lnTo>
                  <a:pt x="63" y="85"/>
                </a:lnTo>
                <a:lnTo>
                  <a:pt x="168" y="85"/>
                </a:lnTo>
                <a:lnTo>
                  <a:pt x="241" y="5"/>
                </a:lnTo>
                <a:lnTo>
                  <a:pt x="15" y="0"/>
                </a:lnTo>
                <a:lnTo>
                  <a:pt x="56" y="24"/>
                </a:lnTo>
                <a:lnTo>
                  <a:pt x="0" y="1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7" name="Freeform 377"/>
          <p:cNvSpPr>
            <a:spLocks/>
          </p:cNvSpPr>
          <p:nvPr/>
        </p:nvSpPr>
        <p:spPr bwMode="auto">
          <a:xfrm>
            <a:off x="2017713" y="1887539"/>
            <a:ext cx="727075" cy="371475"/>
          </a:xfrm>
          <a:custGeom>
            <a:avLst/>
            <a:gdLst>
              <a:gd name="T0" fmla="*/ 2147483647 w 1375"/>
              <a:gd name="T1" fmla="*/ 2147483647 h 542"/>
              <a:gd name="T2" fmla="*/ 2147483647 w 1375"/>
              <a:gd name="T3" fmla="*/ 2147483647 h 542"/>
              <a:gd name="T4" fmla="*/ 2147483647 w 1375"/>
              <a:gd name="T5" fmla="*/ 2147483647 h 542"/>
              <a:gd name="T6" fmla="*/ 2147483647 w 1375"/>
              <a:gd name="T7" fmla="*/ 2147483647 h 542"/>
              <a:gd name="T8" fmla="*/ 2147483647 w 1375"/>
              <a:gd name="T9" fmla="*/ 2147483647 h 542"/>
              <a:gd name="T10" fmla="*/ 2147483647 w 1375"/>
              <a:gd name="T11" fmla="*/ 2147483647 h 542"/>
              <a:gd name="T12" fmla="*/ 2147483647 w 1375"/>
              <a:gd name="T13" fmla="*/ 2147483647 h 542"/>
              <a:gd name="T14" fmla="*/ 2147483647 w 1375"/>
              <a:gd name="T15" fmla="*/ 2147483647 h 542"/>
              <a:gd name="T16" fmla="*/ 2147483647 w 1375"/>
              <a:gd name="T17" fmla="*/ 2147483647 h 542"/>
              <a:gd name="T18" fmla="*/ 2147483647 w 1375"/>
              <a:gd name="T19" fmla="*/ 2147483647 h 542"/>
              <a:gd name="T20" fmla="*/ 2147483647 w 1375"/>
              <a:gd name="T21" fmla="*/ 2147483647 h 542"/>
              <a:gd name="T22" fmla="*/ 2147483647 w 1375"/>
              <a:gd name="T23" fmla="*/ 2147483647 h 542"/>
              <a:gd name="T24" fmla="*/ 2147483647 w 1375"/>
              <a:gd name="T25" fmla="*/ 2147483647 h 542"/>
              <a:gd name="T26" fmla="*/ 2147483647 w 1375"/>
              <a:gd name="T27" fmla="*/ 2147483647 h 542"/>
              <a:gd name="T28" fmla="*/ 2147483647 w 1375"/>
              <a:gd name="T29" fmla="*/ 2147483647 h 542"/>
              <a:gd name="T30" fmla="*/ 2147483647 w 1375"/>
              <a:gd name="T31" fmla="*/ 2147483647 h 542"/>
              <a:gd name="T32" fmla="*/ 2147483647 w 1375"/>
              <a:gd name="T33" fmla="*/ 2147483647 h 542"/>
              <a:gd name="T34" fmla="*/ 2147483647 w 1375"/>
              <a:gd name="T35" fmla="*/ 2147483647 h 542"/>
              <a:gd name="T36" fmla="*/ 2147483647 w 1375"/>
              <a:gd name="T37" fmla="*/ 2147483647 h 542"/>
              <a:gd name="T38" fmla="*/ 2147483647 w 1375"/>
              <a:gd name="T39" fmla="*/ 2147483647 h 542"/>
              <a:gd name="T40" fmla="*/ 2147483647 w 1375"/>
              <a:gd name="T41" fmla="*/ 2147483647 h 542"/>
              <a:gd name="T42" fmla="*/ 2147483647 w 1375"/>
              <a:gd name="T43" fmla="*/ 2147483647 h 542"/>
              <a:gd name="T44" fmla="*/ 2147483647 w 1375"/>
              <a:gd name="T45" fmla="*/ 2147483647 h 542"/>
              <a:gd name="T46" fmla="*/ 2147483647 w 1375"/>
              <a:gd name="T47" fmla="*/ 2147483647 h 542"/>
              <a:gd name="T48" fmla="*/ 2147483647 w 1375"/>
              <a:gd name="T49" fmla="*/ 2147483647 h 542"/>
              <a:gd name="T50" fmla="*/ 2147483647 w 1375"/>
              <a:gd name="T51" fmla="*/ 2147483647 h 542"/>
              <a:gd name="T52" fmla="*/ 2147483647 w 1375"/>
              <a:gd name="T53" fmla="*/ 2147483647 h 542"/>
              <a:gd name="T54" fmla="*/ 2147483647 w 1375"/>
              <a:gd name="T55" fmla="*/ 2147483647 h 542"/>
              <a:gd name="T56" fmla="*/ 2147483647 w 1375"/>
              <a:gd name="T57" fmla="*/ 2147483647 h 542"/>
              <a:gd name="T58" fmla="*/ 2147483647 w 1375"/>
              <a:gd name="T59" fmla="*/ 2147483647 h 542"/>
              <a:gd name="T60" fmla="*/ 2147483647 w 1375"/>
              <a:gd name="T61" fmla="*/ 2147483647 h 542"/>
              <a:gd name="T62" fmla="*/ 2147483647 w 1375"/>
              <a:gd name="T63" fmla="*/ 2147483647 h 542"/>
              <a:gd name="T64" fmla="*/ 2147483647 w 1375"/>
              <a:gd name="T65" fmla="*/ 2147483647 h 542"/>
              <a:gd name="T66" fmla="*/ 2147483647 w 1375"/>
              <a:gd name="T67" fmla="*/ 2147483647 h 542"/>
              <a:gd name="T68" fmla="*/ 2147483647 w 1375"/>
              <a:gd name="T69" fmla="*/ 2147483647 h 542"/>
              <a:gd name="T70" fmla="*/ 2147483647 w 1375"/>
              <a:gd name="T71" fmla="*/ 2147483647 h 542"/>
              <a:gd name="T72" fmla="*/ 2147483647 w 1375"/>
              <a:gd name="T73" fmla="*/ 2147483647 h 542"/>
              <a:gd name="T74" fmla="*/ 2147483647 w 1375"/>
              <a:gd name="T75" fmla="*/ 0 h 542"/>
              <a:gd name="T76" fmla="*/ 2147483647 w 1375"/>
              <a:gd name="T77" fmla="*/ 2147483647 h 542"/>
              <a:gd name="T78" fmla="*/ 2147483647 w 1375"/>
              <a:gd name="T79" fmla="*/ 2147483647 h 542"/>
              <a:gd name="T80" fmla="*/ 2147483647 w 1375"/>
              <a:gd name="T81" fmla="*/ 2147483647 h 542"/>
              <a:gd name="T82" fmla="*/ 2147483647 w 1375"/>
              <a:gd name="T83" fmla="*/ 2147483647 h 542"/>
              <a:gd name="T84" fmla="*/ 2147483647 w 1375"/>
              <a:gd name="T85" fmla="*/ 2147483647 h 542"/>
              <a:gd name="T86" fmla="*/ 2147483647 w 1375"/>
              <a:gd name="T87" fmla="*/ 2147483647 h 5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5"/>
              <a:gd name="T133" fmla="*/ 0 h 542"/>
              <a:gd name="T134" fmla="*/ 1375 w 1375"/>
              <a:gd name="T135" fmla="*/ 542 h 5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5" h="542">
                <a:moveTo>
                  <a:pt x="0" y="127"/>
                </a:moveTo>
                <a:lnTo>
                  <a:pt x="113" y="127"/>
                </a:lnTo>
                <a:lnTo>
                  <a:pt x="72" y="152"/>
                </a:lnTo>
                <a:lnTo>
                  <a:pt x="250" y="140"/>
                </a:lnTo>
                <a:lnTo>
                  <a:pt x="88" y="152"/>
                </a:lnTo>
                <a:lnTo>
                  <a:pt x="137" y="159"/>
                </a:lnTo>
                <a:lnTo>
                  <a:pt x="88" y="164"/>
                </a:lnTo>
                <a:lnTo>
                  <a:pt x="113" y="176"/>
                </a:lnTo>
                <a:lnTo>
                  <a:pt x="330" y="159"/>
                </a:lnTo>
                <a:lnTo>
                  <a:pt x="113" y="183"/>
                </a:lnTo>
                <a:lnTo>
                  <a:pt x="202" y="213"/>
                </a:lnTo>
                <a:lnTo>
                  <a:pt x="290" y="176"/>
                </a:lnTo>
                <a:lnTo>
                  <a:pt x="435" y="170"/>
                </a:lnTo>
                <a:lnTo>
                  <a:pt x="290" y="183"/>
                </a:lnTo>
                <a:lnTo>
                  <a:pt x="250" y="213"/>
                </a:lnTo>
                <a:lnTo>
                  <a:pt x="347" y="219"/>
                </a:lnTo>
                <a:lnTo>
                  <a:pt x="435" y="183"/>
                </a:lnTo>
                <a:lnTo>
                  <a:pt x="378" y="213"/>
                </a:lnTo>
                <a:lnTo>
                  <a:pt x="435" y="213"/>
                </a:lnTo>
                <a:lnTo>
                  <a:pt x="538" y="195"/>
                </a:lnTo>
                <a:lnTo>
                  <a:pt x="523" y="164"/>
                </a:lnTo>
                <a:lnTo>
                  <a:pt x="635" y="140"/>
                </a:lnTo>
                <a:lnTo>
                  <a:pt x="555" y="195"/>
                </a:lnTo>
                <a:lnTo>
                  <a:pt x="732" y="176"/>
                </a:lnTo>
                <a:lnTo>
                  <a:pt x="387" y="231"/>
                </a:lnTo>
                <a:lnTo>
                  <a:pt x="467" y="286"/>
                </a:lnTo>
                <a:lnTo>
                  <a:pt x="531" y="286"/>
                </a:lnTo>
                <a:lnTo>
                  <a:pt x="498" y="299"/>
                </a:lnTo>
                <a:lnTo>
                  <a:pt x="353" y="237"/>
                </a:lnTo>
                <a:lnTo>
                  <a:pt x="242" y="231"/>
                </a:lnTo>
                <a:lnTo>
                  <a:pt x="242" y="256"/>
                </a:lnTo>
                <a:lnTo>
                  <a:pt x="290" y="262"/>
                </a:lnTo>
                <a:lnTo>
                  <a:pt x="242" y="267"/>
                </a:lnTo>
                <a:lnTo>
                  <a:pt x="387" y="329"/>
                </a:lnTo>
                <a:lnTo>
                  <a:pt x="313" y="335"/>
                </a:lnTo>
                <a:lnTo>
                  <a:pt x="467" y="335"/>
                </a:lnTo>
                <a:lnTo>
                  <a:pt x="387" y="347"/>
                </a:lnTo>
                <a:lnTo>
                  <a:pt x="427" y="365"/>
                </a:lnTo>
                <a:lnTo>
                  <a:pt x="298" y="340"/>
                </a:lnTo>
                <a:lnTo>
                  <a:pt x="225" y="353"/>
                </a:lnTo>
                <a:lnTo>
                  <a:pt x="193" y="402"/>
                </a:lnTo>
                <a:lnTo>
                  <a:pt x="265" y="383"/>
                </a:lnTo>
                <a:lnTo>
                  <a:pt x="257" y="402"/>
                </a:lnTo>
                <a:lnTo>
                  <a:pt x="282" y="402"/>
                </a:lnTo>
                <a:lnTo>
                  <a:pt x="322" y="365"/>
                </a:lnTo>
                <a:lnTo>
                  <a:pt x="305" y="396"/>
                </a:lnTo>
                <a:lnTo>
                  <a:pt x="353" y="402"/>
                </a:lnTo>
                <a:lnTo>
                  <a:pt x="273" y="413"/>
                </a:lnTo>
                <a:lnTo>
                  <a:pt x="313" y="413"/>
                </a:lnTo>
                <a:lnTo>
                  <a:pt x="282" y="420"/>
                </a:lnTo>
                <a:lnTo>
                  <a:pt x="313" y="444"/>
                </a:lnTo>
                <a:lnTo>
                  <a:pt x="378" y="439"/>
                </a:lnTo>
                <a:lnTo>
                  <a:pt x="427" y="407"/>
                </a:lnTo>
                <a:lnTo>
                  <a:pt x="330" y="456"/>
                </a:lnTo>
                <a:lnTo>
                  <a:pt x="242" y="420"/>
                </a:lnTo>
                <a:lnTo>
                  <a:pt x="153" y="426"/>
                </a:lnTo>
                <a:lnTo>
                  <a:pt x="225" y="475"/>
                </a:lnTo>
                <a:lnTo>
                  <a:pt x="113" y="493"/>
                </a:lnTo>
                <a:lnTo>
                  <a:pt x="120" y="523"/>
                </a:lnTo>
                <a:lnTo>
                  <a:pt x="145" y="499"/>
                </a:lnTo>
                <a:lnTo>
                  <a:pt x="145" y="523"/>
                </a:lnTo>
                <a:lnTo>
                  <a:pt x="233" y="512"/>
                </a:lnTo>
                <a:lnTo>
                  <a:pt x="290" y="536"/>
                </a:lnTo>
                <a:lnTo>
                  <a:pt x="322" y="529"/>
                </a:lnTo>
                <a:lnTo>
                  <a:pt x="298" y="512"/>
                </a:lnTo>
                <a:lnTo>
                  <a:pt x="387" y="523"/>
                </a:lnTo>
                <a:lnTo>
                  <a:pt x="378" y="499"/>
                </a:lnTo>
                <a:lnTo>
                  <a:pt x="402" y="523"/>
                </a:lnTo>
                <a:lnTo>
                  <a:pt x="427" y="517"/>
                </a:lnTo>
                <a:lnTo>
                  <a:pt x="418" y="505"/>
                </a:lnTo>
                <a:lnTo>
                  <a:pt x="483" y="517"/>
                </a:lnTo>
                <a:lnTo>
                  <a:pt x="483" y="542"/>
                </a:lnTo>
                <a:lnTo>
                  <a:pt x="603" y="517"/>
                </a:lnTo>
                <a:lnTo>
                  <a:pt x="620" y="493"/>
                </a:lnTo>
                <a:lnTo>
                  <a:pt x="571" y="493"/>
                </a:lnTo>
                <a:lnTo>
                  <a:pt x="563" y="469"/>
                </a:lnTo>
                <a:lnTo>
                  <a:pt x="435" y="469"/>
                </a:lnTo>
                <a:lnTo>
                  <a:pt x="611" y="456"/>
                </a:lnTo>
                <a:lnTo>
                  <a:pt x="635" y="439"/>
                </a:lnTo>
                <a:lnTo>
                  <a:pt x="611" y="413"/>
                </a:lnTo>
                <a:lnTo>
                  <a:pt x="716" y="413"/>
                </a:lnTo>
                <a:lnTo>
                  <a:pt x="732" y="402"/>
                </a:lnTo>
                <a:lnTo>
                  <a:pt x="668" y="396"/>
                </a:lnTo>
                <a:lnTo>
                  <a:pt x="756" y="389"/>
                </a:lnTo>
                <a:lnTo>
                  <a:pt x="691" y="377"/>
                </a:lnTo>
                <a:lnTo>
                  <a:pt x="772" y="359"/>
                </a:lnTo>
                <a:lnTo>
                  <a:pt x="765" y="347"/>
                </a:lnTo>
                <a:lnTo>
                  <a:pt x="635" y="340"/>
                </a:lnTo>
                <a:lnTo>
                  <a:pt x="708" y="329"/>
                </a:lnTo>
                <a:lnTo>
                  <a:pt x="628" y="323"/>
                </a:lnTo>
                <a:lnTo>
                  <a:pt x="772" y="335"/>
                </a:lnTo>
                <a:lnTo>
                  <a:pt x="772" y="316"/>
                </a:lnTo>
                <a:lnTo>
                  <a:pt x="628" y="310"/>
                </a:lnTo>
                <a:lnTo>
                  <a:pt x="813" y="299"/>
                </a:lnTo>
                <a:lnTo>
                  <a:pt x="772" y="267"/>
                </a:lnTo>
                <a:lnTo>
                  <a:pt x="901" y="286"/>
                </a:lnTo>
                <a:lnTo>
                  <a:pt x="950" y="256"/>
                </a:lnTo>
                <a:lnTo>
                  <a:pt x="876" y="250"/>
                </a:lnTo>
                <a:lnTo>
                  <a:pt x="973" y="243"/>
                </a:lnTo>
                <a:lnTo>
                  <a:pt x="956" y="226"/>
                </a:lnTo>
                <a:lnTo>
                  <a:pt x="998" y="231"/>
                </a:lnTo>
                <a:lnTo>
                  <a:pt x="1231" y="146"/>
                </a:lnTo>
                <a:lnTo>
                  <a:pt x="973" y="170"/>
                </a:lnTo>
                <a:lnTo>
                  <a:pt x="1118" y="140"/>
                </a:lnTo>
                <a:lnTo>
                  <a:pt x="1021" y="140"/>
                </a:lnTo>
                <a:lnTo>
                  <a:pt x="1013" y="122"/>
                </a:lnTo>
                <a:lnTo>
                  <a:pt x="1166" y="127"/>
                </a:lnTo>
                <a:lnTo>
                  <a:pt x="1375" y="79"/>
                </a:lnTo>
                <a:lnTo>
                  <a:pt x="1375" y="61"/>
                </a:lnTo>
                <a:lnTo>
                  <a:pt x="1279" y="61"/>
                </a:lnTo>
                <a:lnTo>
                  <a:pt x="1263" y="24"/>
                </a:lnTo>
                <a:lnTo>
                  <a:pt x="1021" y="49"/>
                </a:lnTo>
                <a:lnTo>
                  <a:pt x="1134" y="18"/>
                </a:lnTo>
                <a:lnTo>
                  <a:pt x="813" y="0"/>
                </a:lnTo>
                <a:lnTo>
                  <a:pt x="788" y="18"/>
                </a:lnTo>
                <a:lnTo>
                  <a:pt x="813" y="37"/>
                </a:lnTo>
                <a:lnTo>
                  <a:pt x="756" y="13"/>
                </a:lnTo>
                <a:lnTo>
                  <a:pt x="611" y="13"/>
                </a:lnTo>
                <a:lnTo>
                  <a:pt x="716" y="49"/>
                </a:lnTo>
                <a:lnTo>
                  <a:pt x="675" y="61"/>
                </a:lnTo>
                <a:lnTo>
                  <a:pt x="628" y="24"/>
                </a:lnTo>
                <a:lnTo>
                  <a:pt x="498" y="18"/>
                </a:lnTo>
                <a:lnTo>
                  <a:pt x="523" y="43"/>
                </a:lnTo>
                <a:lnTo>
                  <a:pt x="427" y="37"/>
                </a:lnTo>
                <a:lnTo>
                  <a:pt x="483" y="54"/>
                </a:lnTo>
                <a:lnTo>
                  <a:pt x="402" y="43"/>
                </a:lnTo>
                <a:lnTo>
                  <a:pt x="418" y="54"/>
                </a:lnTo>
                <a:lnTo>
                  <a:pt x="378" y="61"/>
                </a:lnTo>
                <a:lnTo>
                  <a:pt x="483" y="103"/>
                </a:lnTo>
                <a:lnTo>
                  <a:pt x="257" y="61"/>
                </a:lnTo>
                <a:lnTo>
                  <a:pt x="202" y="79"/>
                </a:lnTo>
                <a:lnTo>
                  <a:pt x="290" y="103"/>
                </a:lnTo>
                <a:lnTo>
                  <a:pt x="145" y="86"/>
                </a:lnTo>
                <a:lnTo>
                  <a:pt x="0" y="12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8" name="Freeform 378"/>
          <p:cNvSpPr>
            <a:spLocks/>
          </p:cNvSpPr>
          <p:nvPr/>
        </p:nvSpPr>
        <p:spPr bwMode="auto">
          <a:xfrm>
            <a:off x="2128837" y="2698751"/>
            <a:ext cx="157163" cy="104775"/>
          </a:xfrm>
          <a:custGeom>
            <a:avLst/>
            <a:gdLst>
              <a:gd name="T0" fmla="*/ 0 w 298"/>
              <a:gd name="T1" fmla="*/ 2147483647 h 151"/>
              <a:gd name="T2" fmla="*/ 2147483647 w 298"/>
              <a:gd name="T3" fmla="*/ 2147483647 h 151"/>
              <a:gd name="T4" fmla="*/ 2147483647 w 298"/>
              <a:gd name="T5" fmla="*/ 0 h 151"/>
              <a:gd name="T6" fmla="*/ 2147483647 w 298"/>
              <a:gd name="T7" fmla="*/ 2147483647 h 151"/>
              <a:gd name="T8" fmla="*/ 2147483647 w 298"/>
              <a:gd name="T9" fmla="*/ 2147483647 h 151"/>
              <a:gd name="T10" fmla="*/ 2147483647 w 298"/>
              <a:gd name="T11" fmla="*/ 2147483647 h 151"/>
              <a:gd name="T12" fmla="*/ 2147483647 w 298"/>
              <a:gd name="T13" fmla="*/ 2147483647 h 151"/>
              <a:gd name="T14" fmla="*/ 2147483647 w 298"/>
              <a:gd name="T15" fmla="*/ 2147483647 h 151"/>
              <a:gd name="T16" fmla="*/ 2147483647 w 298"/>
              <a:gd name="T17" fmla="*/ 2147483647 h 151"/>
              <a:gd name="T18" fmla="*/ 2147483647 w 298"/>
              <a:gd name="T19" fmla="*/ 2147483647 h 151"/>
              <a:gd name="T20" fmla="*/ 0 w 298"/>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
              <a:gd name="T34" fmla="*/ 0 h 151"/>
              <a:gd name="T35" fmla="*/ 298 w 298"/>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 h="151">
                <a:moveTo>
                  <a:pt x="0" y="127"/>
                </a:moveTo>
                <a:lnTo>
                  <a:pt x="48" y="97"/>
                </a:lnTo>
                <a:lnTo>
                  <a:pt x="73" y="0"/>
                </a:lnTo>
                <a:lnTo>
                  <a:pt x="96" y="37"/>
                </a:lnTo>
                <a:lnTo>
                  <a:pt x="169" y="42"/>
                </a:lnTo>
                <a:lnTo>
                  <a:pt x="298" y="115"/>
                </a:lnTo>
                <a:lnTo>
                  <a:pt x="281" y="134"/>
                </a:lnTo>
                <a:lnTo>
                  <a:pt x="161" y="97"/>
                </a:lnTo>
                <a:lnTo>
                  <a:pt x="89" y="151"/>
                </a:lnTo>
                <a:lnTo>
                  <a:pt x="73" y="115"/>
                </a:lnTo>
                <a:lnTo>
                  <a:pt x="0" y="12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69" name="Freeform 379"/>
          <p:cNvSpPr>
            <a:spLocks/>
          </p:cNvSpPr>
          <p:nvPr/>
        </p:nvSpPr>
        <p:spPr bwMode="auto">
          <a:xfrm>
            <a:off x="2795589" y="3192464"/>
            <a:ext cx="153987" cy="153987"/>
          </a:xfrm>
          <a:custGeom>
            <a:avLst/>
            <a:gdLst>
              <a:gd name="T0" fmla="*/ 0 w 290"/>
              <a:gd name="T1" fmla="*/ 2147483647 h 226"/>
              <a:gd name="T2" fmla="*/ 2147483647 w 290"/>
              <a:gd name="T3" fmla="*/ 2147483647 h 226"/>
              <a:gd name="T4" fmla="*/ 2147483647 w 290"/>
              <a:gd name="T5" fmla="*/ 0 h 226"/>
              <a:gd name="T6" fmla="*/ 2147483647 w 290"/>
              <a:gd name="T7" fmla="*/ 2147483647 h 226"/>
              <a:gd name="T8" fmla="*/ 2147483647 w 290"/>
              <a:gd name="T9" fmla="*/ 2147483647 h 226"/>
              <a:gd name="T10" fmla="*/ 2147483647 w 290"/>
              <a:gd name="T11" fmla="*/ 2147483647 h 226"/>
              <a:gd name="T12" fmla="*/ 2147483647 w 290"/>
              <a:gd name="T13" fmla="*/ 2147483647 h 226"/>
              <a:gd name="T14" fmla="*/ 2147483647 w 290"/>
              <a:gd name="T15" fmla="*/ 2147483647 h 226"/>
              <a:gd name="T16" fmla="*/ 2147483647 w 290"/>
              <a:gd name="T17" fmla="*/ 2147483647 h 226"/>
              <a:gd name="T18" fmla="*/ 2147483647 w 290"/>
              <a:gd name="T19" fmla="*/ 2147483647 h 226"/>
              <a:gd name="T20" fmla="*/ 2147483647 w 290"/>
              <a:gd name="T21" fmla="*/ 2147483647 h 226"/>
              <a:gd name="T22" fmla="*/ 2147483647 w 290"/>
              <a:gd name="T23" fmla="*/ 2147483647 h 226"/>
              <a:gd name="T24" fmla="*/ 2147483647 w 290"/>
              <a:gd name="T25" fmla="*/ 2147483647 h 226"/>
              <a:gd name="T26" fmla="*/ 2147483647 w 290"/>
              <a:gd name="T27" fmla="*/ 2147483647 h 226"/>
              <a:gd name="T28" fmla="*/ 2147483647 w 290"/>
              <a:gd name="T29" fmla="*/ 2147483647 h 226"/>
              <a:gd name="T30" fmla="*/ 2147483647 w 290"/>
              <a:gd name="T31" fmla="*/ 2147483647 h 226"/>
              <a:gd name="T32" fmla="*/ 2147483647 w 290"/>
              <a:gd name="T33" fmla="*/ 2147483647 h 226"/>
              <a:gd name="T34" fmla="*/ 2147483647 w 290"/>
              <a:gd name="T35" fmla="*/ 2147483647 h 226"/>
              <a:gd name="T36" fmla="*/ 2147483647 w 290"/>
              <a:gd name="T37" fmla="*/ 2147483647 h 226"/>
              <a:gd name="T38" fmla="*/ 2147483647 w 290"/>
              <a:gd name="T39" fmla="*/ 2147483647 h 226"/>
              <a:gd name="T40" fmla="*/ 0 w 290"/>
              <a:gd name="T41" fmla="*/ 2147483647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0"/>
              <a:gd name="T64" fmla="*/ 0 h 226"/>
              <a:gd name="T65" fmla="*/ 290 w 290"/>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0" h="226">
                <a:moveTo>
                  <a:pt x="0" y="177"/>
                </a:moveTo>
                <a:lnTo>
                  <a:pt x="122" y="13"/>
                </a:lnTo>
                <a:lnTo>
                  <a:pt x="162" y="0"/>
                </a:lnTo>
                <a:lnTo>
                  <a:pt x="113" y="92"/>
                </a:lnTo>
                <a:lnTo>
                  <a:pt x="145" y="73"/>
                </a:lnTo>
                <a:lnTo>
                  <a:pt x="178" y="104"/>
                </a:lnTo>
                <a:lnTo>
                  <a:pt x="258" y="104"/>
                </a:lnTo>
                <a:lnTo>
                  <a:pt x="233" y="140"/>
                </a:lnTo>
                <a:lnTo>
                  <a:pt x="275" y="140"/>
                </a:lnTo>
                <a:lnTo>
                  <a:pt x="250" y="172"/>
                </a:lnTo>
                <a:lnTo>
                  <a:pt x="282" y="153"/>
                </a:lnTo>
                <a:lnTo>
                  <a:pt x="290" y="183"/>
                </a:lnTo>
                <a:lnTo>
                  <a:pt x="258" y="226"/>
                </a:lnTo>
                <a:lnTo>
                  <a:pt x="258" y="196"/>
                </a:lnTo>
                <a:lnTo>
                  <a:pt x="233" y="213"/>
                </a:lnTo>
                <a:lnTo>
                  <a:pt x="233" y="165"/>
                </a:lnTo>
                <a:lnTo>
                  <a:pt x="162" y="213"/>
                </a:lnTo>
                <a:lnTo>
                  <a:pt x="202" y="183"/>
                </a:lnTo>
                <a:lnTo>
                  <a:pt x="138" y="183"/>
                </a:lnTo>
                <a:lnTo>
                  <a:pt x="153" y="172"/>
                </a:lnTo>
                <a:lnTo>
                  <a:pt x="0" y="17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0" name="Freeform 380"/>
          <p:cNvSpPr>
            <a:spLocks/>
          </p:cNvSpPr>
          <p:nvPr/>
        </p:nvSpPr>
        <p:spPr bwMode="auto">
          <a:xfrm>
            <a:off x="2409826" y="4938714"/>
            <a:ext cx="195263" cy="987425"/>
          </a:xfrm>
          <a:custGeom>
            <a:avLst/>
            <a:gdLst>
              <a:gd name="T0" fmla="*/ 0 w 370"/>
              <a:gd name="T1" fmla="*/ 2147483647 h 1437"/>
              <a:gd name="T2" fmla="*/ 2147483647 w 370"/>
              <a:gd name="T3" fmla="*/ 2147483647 h 1437"/>
              <a:gd name="T4" fmla="*/ 2147483647 w 370"/>
              <a:gd name="T5" fmla="*/ 2147483647 h 1437"/>
              <a:gd name="T6" fmla="*/ 2147483647 w 370"/>
              <a:gd name="T7" fmla="*/ 2147483647 h 1437"/>
              <a:gd name="T8" fmla="*/ 2147483647 w 370"/>
              <a:gd name="T9" fmla="*/ 2147483647 h 1437"/>
              <a:gd name="T10" fmla="*/ 2147483647 w 370"/>
              <a:gd name="T11" fmla="*/ 2147483647 h 1437"/>
              <a:gd name="T12" fmla="*/ 2147483647 w 370"/>
              <a:gd name="T13" fmla="*/ 2147483647 h 1437"/>
              <a:gd name="T14" fmla="*/ 2147483647 w 370"/>
              <a:gd name="T15" fmla="*/ 2147483647 h 1437"/>
              <a:gd name="T16" fmla="*/ 2147483647 w 370"/>
              <a:gd name="T17" fmla="*/ 2147483647 h 1437"/>
              <a:gd name="T18" fmla="*/ 2147483647 w 370"/>
              <a:gd name="T19" fmla="*/ 2147483647 h 1437"/>
              <a:gd name="T20" fmla="*/ 2147483647 w 370"/>
              <a:gd name="T21" fmla="*/ 2147483647 h 1437"/>
              <a:gd name="T22" fmla="*/ 2147483647 w 370"/>
              <a:gd name="T23" fmla="*/ 2147483647 h 1437"/>
              <a:gd name="T24" fmla="*/ 2147483647 w 370"/>
              <a:gd name="T25" fmla="*/ 0 h 1437"/>
              <a:gd name="T26" fmla="*/ 2147483647 w 370"/>
              <a:gd name="T27" fmla="*/ 2147483647 h 1437"/>
              <a:gd name="T28" fmla="*/ 2147483647 w 370"/>
              <a:gd name="T29" fmla="*/ 2147483647 h 1437"/>
              <a:gd name="T30" fmla="*/ 2147483647 w 370"/>
              <a:gd name="T31" fmla="*/ 2147483647 h 1437"/>
              <a:gd name="T32" fmla="*/ 2147483647 w 370"/>
              <a:gd name="T33" fmla="*/ 2147483647 h 1437"/>
              <a:gd name="T34" fmla="*/ 2147483647 w 370"/>
              <a:gd name="T35" fmla="*/ 2147483647 h 1437"/>
              <a:gd name="T36" fmla="*/ 2147483647 w 370"/>
              <a:gd name="T37" fmla="*/ 2147483647 h 1437"/>
              <a:gd name="T38" fmla="*/ 2147483647 w 370"/>
              <a:gd name="T39" fmla="*/ 2147483647 h 1437"/>
              <a:gd name="T40" fmla="*/ 2147483647 w 370"/>
              <a:gd name="T41" fmla="*/ 2147483647 h 1437"/>
              <a:gd name="T42" fmla="*/ 2147483647 w 370"/>
              <a:gd name="T43" fmla="*/ 2147483647 h 1437"/>
              <a:gd name="T44" fmla="*/ 2147483647 w 370"/>
              <a:gd name="T45" fmla="*/ 2147483647 h 1437"/>
              <a:gd name="T46" fmla="*/ 2147483647 w 370"/>
              <a:gd name="T47" fmla="*/ 2147483647 h 1437"/>
              <a:gd name="T48" fmla="*/ 2147483647 w 370"/>
              <a:gd name="T49" fmla="*/ 2147483647 h 1437"/>
              <a:gd name="T50" fmla="*/ 2147483647 w 370"/>
              <a:gd name="T51" fmla="*/ 2147483647 h 1437"/>
              <a:gd name="T52" fmla="*/ 2147483647 w 370"/>
              <a:gd name="T53" fmla="*/ 2147483647 h 1437"/>
              <a:gd name="T54" fmla="*/ 2147483647 w 370"/>
              <a:gd name="T55" fmla="*/ 2147483647 h 1437"/>
              <a:gd name="T56" fmla="*/ 2147483647 w 370"/>
              <a:gd name="T57" fmla="*/ 2147483647 h 1437"/>
              <a:gd name="T58" fmla="*/ 2147483647 w 370"/>
              <a:gd name="T59" fmla="*/ 2147483647 h 1437"/>
              <a:gd name="T60" fmla="*/ 2147483647 w 370"/>
              <a:gd name="T61" fmla="*/ 2147483647 h 1437"/>
              <a:gd name="T62" fmla="*/ 2147483647 w 370"/>
              <a:gd name="T63" fmla="*/ 2147483647 h 1437"/>
              <a:gd name="T64" fmla="*/ 2147483647 w 370"/>
              <a:gd name="T65" fmla="*/ 2147483647 h 1437"/>
              <a:gd name="T66" fmla="*/ 2147483647 w 370"/>
              <a:gd name="T67" fmla="*/ 2147483647 h 1437"/>
              <a:gd name="T68" fmla="*/ 2147483647 w 370"/>
              <a:gd name="T69" fmla="*/ 2147483647 h 1437"/>
              <a:gd name="T70" fmla="*/ 2147483647 w 370"/>
              <a:gd name="T71" fmla="*/ 2147483647 h 1437"/>
              <a:gd name="T72" fmla="*/ 2147483647 w 370"/>
              <a:gd name="T73" fmla="*/ 2147483647 h 1437"/>
              <a:gd name="T74" fmla="*/ 2147483647 w 370"/>
              <a:gd name="T75" fmla="*/ 2147483647 h 1437"/>
              <a:gd name="T76" fmla="*/ 2147483647 w 370"/>
              <a:gd name="T77" fmla="*/ 2147483647 h 1437"/>
              <a:gd name="T78" fmla="*/ 2147483647 w 370"/>
              <a:gd name="T79" fmla="*/ 2147483647 h 1437"/>
              <a:gd name="T80" fmla="*/ 2147483647 w 370"/>
              <a:gd name="T81" fmla="*/ 2147483647 h 1437"/>
              <a:gd name="T82" fmla="*/ 2147483647 w 370"/>
              <a:gd name="T83" fmla="*/ 2147483647 h 1437"/>
              <a:gd name="T84" fmla="*/ 2147483647 w 370"/>
              <a:gd name="T85" fmla="*/ 2147483647 h 1437"/>
              <a:gd name="T86" fmla="*/ 2147483647 w 370"/>
              <a:gd name="T87" fmla="*/ 2147483647 h 1437"/>
              <a:gd name="T88" fmla="*/ 2147483647 w 370"/>
              <a:gd name="T89" fmla="*/ 2147483647 h 1437"/>
              <a:gd name="T90" fmla="*/ 2147483647 w 370"/>
              <a:gd name="T91" fmla="*/ 2147483647 h 1437"/>
              <a:gd name="T92" fmla="*/ 2147483647 w 370"/>
              <a:gd name="T93" fmla="*/ 2147483647 h 1437"/>
              <a:gd name="T94" fmla="*/ 0 w 370"/>
              <a:gd name="T95" fmla="*/ 2147483647 h 1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0"/>
              <a:gd name="T145" fmla="*/ 0 h 1437"/>
              <a:gd name="T146" fmla="*/ 370 w 370"/>
              <a:gd name="T147" fmla="*/ 1437 h 1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0" h="1437">
                <a:moveTo>
                  <a:pt x="0" y="1127"/>
                </a:moveTo>
                <a:lnTo>
                  <a:pt x="25" y="1084"/>
                </a:lnTo>
                <a:lnTo>
                  <a:pt x="73" y="1108"/>
                </a:lnTo>
                <a:lnTo>
                  <a:pt x="128" y="1035"/>
                </a:lnTo>
                <a:lnTo>
                  <a:pt x="105" y="1004"/>
                </a:lnTo>
                <a:lnTo>
                  <a:pt x="145" y="907"/>
                </a:lnTo>
                <a:lnTo>
                  <a:pt x="73" y="895"/>
                </a:lnTo>
                <a:lnTo>
                  <a:pt x="88" y="731"/>
                </a:lnTo>
                <a:lnTo>
                  <a:pt x="176" y="561"/>
                </a:lnTo>
                <a:lnTo>
                  <a:pt x="168" y="421"/>
                </a:lnTo>
                <a:lnTo>
                  <a:pt x="241" y="146"/>
                </a:lnTo>
                <a:lnTo>
                  <a:pt x="225" y="19"/>
                </a:lnTo>
                <a:lnTo>
                  <a:pt x="265" y="0"/>
                </a:lnTo>
                <a:lnTo>
                  <a:pt x="306" y="62"/>
                </a:lnTo>
                <a:lnTo>
                  <a:pt x="338" y="189"/>
                </a:lnTo>
                <a:lnTo>
                  <a:pt x="370" y="189"/>
                </a:lnTo>
                <a:lnTo>
                  <a:pt x="370" y="232"/>
                </a:lnTo>
                <a:lnTo>
                  <a:pt x="313" y="250"/>
                </a:lnTo>
                <a:lnTo>
                  <a:pt x="313" y="335"/>
                </a:lnTo>
                <a:lnTo>
                  <a:pt x="265" y="378"/>
                </a:lnTo>
                <a:lnTo>
                  <a:pt x="225" y="499"/>
                </a:lnTo>
                <a:lnTo>
                  <a:pt x="250" y="609"/>
                </a:lnTo>
                <a:lnTo>
                  <a:pt x="193" y="706"/>
                </a:lnTo>
                <a:lnTo>
                  <a:pt x="153" y="944"/>
                </a:lnTo>
                <a:lnTo>
                  <a:pt x="185" y="1035"/>
                </a:lnTo>
                <a:lnTo>
                  <a:pt x="153" y="1041"/>
                </a:lnTo>
                <a:lnTo>
                  <a:pt x="168" y="1114"/>
                </a:lnTo>
                <a:lnTo>
                  <a:pt x="96" y="1267"/>
                </a:lnTo>
                <a:lnTo>
                  <a:pt x="105" y="1297"/>
                </a:lnTo>
                <a:lnTo>
                  <a:pt x="136" y="1291"/>
                </a:lnTo>
                <a:lnTo>
                  <a:pt x="153" y="1351"/>
                </a:lnTo>
                <a:lnTo>
                  <a:pt x="313" y="1364"/>
                </a:lnTo>
                <a:lnTo>
                  <a:pt x="210" y="1381"/>
                </a:lnTo>
                <a:lnTo>
                  <a:pt x="193" y="1437"/>
                </a:lnTo>
                <a:lnTo>
                  <a:pt x="145" y="1424"/>
                </a:lnTo>
                <a:lnTo>
                  <a:pt x="193" y="1388"/>
                </a:lnTo>
                <a:lnTo>
                  <a:pt x="121" y="1376"/>
                </a:lnTo>
                <a:lnTo>
                  <a:pt x="113" y="1333"/>
                </a:lnTo>
                <a:lnTo>
                  <a:pt x="96" y="1351"/>
                </a:lnTo>
                <a:lnTo>
                  <a:pt x="56" y="1308"/>
                </a:lnTo>
                <a:lnTo>
                  <a:pt x="73" y="1291"/>
                </a:lnTo>
                <a:lnTo>
                  <a:pt x="40" y="1267"/>
                </a:lnTo>
                <a:lnTo>
                  <a:pt x="73" y="1241"/>
                </a:lnTo>
                <a:lnTo>
                  <a:pt x="40" y="1168"/>
                </a:lnTo>
                <a:lnTo>
                  <a:pt x="96" y="1181"/>
                </a:lnTo>
                <a:lnTo>
                  <a:pt x="40" y="1151"/>
                </a:lnTo>
                <a:lnTo>
                  <a:pt x="56" y="1114"/>
                </a:lnTo>
                <a:lnTo>
                  <a:pt x="0" y="112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1" name="Freeform 381"/>
          <p:cNvSpPr>
            <a:spLocks/>
          </p:cNvSpPr>
          <p:nvPr/>
        </p:nvSpPr>
        <p:spPr bwMode="auto">
          <a:xfrm>
            <a:off x="2506665" y="5884863"/>
            <a:ext cx="65087" cy="69850"/>
          </a:xfrm>
          <a:custGeom>
            <a:avLst/>
            <a:gdLst>
              <a:gd name="T0" fmla="*/ 0 w 121"/>
              <a:gd name="T1" fmla="*/ 2147483647 h 104"/>
              <a:gd name="T2" fmla="*/ 2147483647 w 121"/>
              <a:gd name="T3" fmla="*/ 2147483647 h 104"/>
              <a:gd name="T4" fmla="*/ 2147483647 w 121"/>
              <a:gd name="T5" fmla="*/ 2147483647 h 104"/>
              <a:gd name="T6" fmla="*/ 2147483647 w 121"/>
              <a:gd name="T7" fmla="*/ 2147483647 h 104"/>
              <a:gd name="T8" fmla="*/ 2147483647 w 121"/>
              <a:gd name="T9" fmla="*/ 2147483647 h 104"/>
              <a:gd name="T10" fmla="*/ 2147483647 w 121"/>
              <a:gd name="T11" fmla="*/ 2147483647 h 104"/>
              <a:gd name="T12" fmla="*/ 2147483647 w 121"/>
              <a:gd name="T13" fmla="*/ 2147483647 h 104"/>
              <a:gd name="T14" fmla="*/ 2147483647 w 121"/>
              <a:gd name="T15" fmla="*/ 0 h 104"/>
              <a:gd name="T16" fmla="*/ 2147483647 w 121"/>
              <a:gd name="T17" fmla="*/ 2147483647 h 104"/>
              <a:gd name="T18" fmla="*/ 0 w 121"/>
              <a:gd name="T19" fmla="*/ 214748364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04"/>
              <a:gd name="T32" fmla="*/ 121 w 121"/>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04">
                <a:moveTo>
                  <a:pt x="0" y="91"/>
                </a:moveTo>
                <a:lnTo>
                  <a:pt x="25" y="72"/>
                </a:lnTo>
                <a:lnTo>
                  <a:pt x="88" y="85"/>
                </a:lnTo>
                <a:lnTo>
                  <a:pt x="56" y="54"/>
                </a:lnTo>
                <a:lnTo>
                  <a:pt x="88" y="42"/>
                </a:lnTo>
                <a:lnTo>
                  <a:pt x="48" y="36"/>
                </a:lnTo>
                <a:lnTo>
                  <a:pt x="48" y="5"/>
                </a:lnTo>
                <a:lnTo>
                  <a:pt x="121" y="0"/>
                </a:lnTo>
                <a:lnTo>
                  <a:pt x="121" y="104"/>
                </a:lnTo>
                <a:lnTo>
                  <a:pt x="0" y="91"/>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72" name="Freeform 382"/>
          <p:cNvSpPr>
            <a:spLocks/>
          </p:cNvSpPr>
          <p:nvPr/>
        </p:nvSpPr>
        <p:spPr bwMode="auto">
          <a:xfrm>
            <a:off x="2328863" y="4232275"/>
            <a:ext cx="284163" cy="388938"/>
          </a:xfrm>
          <a:custGeom>
            <a:avLst/>
            <a:gdLst>
              <a:gd name="T0" fmla="*/ 0 w 539"/>
              <a:gd name="T1" fmla="*/ 2147483647 h 566"/>
              <a:gd name="T2" fmla="*/ 2147483647 w 539"/>
              <a:gd name="T3" fmla="*/ 2147483647 h 566"/>
              <a:gd name="T4" fmla="*/ 2147483647 w 539"/>
              <a:gd name="T5" fmla="*/ 2147483647 h 566"/>
              <a:gd name="T6" fmla="*/ 2147483647 w 539"/>
              <a:gd name="T7" fmla="*/ 2147483647 h 566"/>
              <a:gd name="T8" fmla="*/ 2147483647 w 539"/>
              <a:gd name="T9" fmla="*/ 2147483647 h 566"/>
              <a:gd name="T10" fmla="*/ 2147483647 w 539"/>
              <a:gd name="T11" fmla="*/ 2147483647 h 566"/>
              <a:gd name="T12" fmla="*/ 2147483647 w 539"/>
              <a:gd name="T13" fmla="*/ 2147483647 h 566"/>
              <a:gd name="T14" fmla="*/ 2147483647 w 539"/>
              <a:gd name="T15" fmla="*/ 2147483647 h 566"/>
              <a:gd name="T16" fmla="*/ 2147483647 w 539"/>
              <a:gd name="T17" fmla="*/ 2147483647 h 566"/>
              <a:gd name="T18" fmla="*/ 2147483647 w 539"/>
              <a:gd name="T19" fmla="*/ 2147483647 h 566"/>
              <a:gd name="T20" fmla="*/ 2147483647 w 539"/>
              <a:gd name="T21" fmla="*/ 2147483647 h 566"/>
              <a:gd name="T22" fmla="*/ 2147483647 w 539"/>
              <a:gd name="T23" fmla="*/ 2147483647 h 566"/>
              <a:gd name="T24" fmla="*/ 2147483647 w 539"/>
              <a:gd name="T25" fmla="*/ 2147483647 h 566"/>
              <a:gd name="T26" fmla="*/ 2147483647 w 539"/>
              <a:gd name="T27" fmla="*/ 2147483647 h 566"/>
              <a:gd name="T28" fmla="*/ 2147483647 w 539"/>
              <a:gd name="T29" fmla="*/ 2147483647 h 566"/>
              <a:gd name="T30" fmla="*/ 2147483647 w 539"/>
              <a:gd name="T31" fmla="*/ 2147483647 h 566"/>
              <a:gd name="T32" fmla="*/ 2147483647 w 539"/>
              <a:gd name="T33" fmla="*/ 2147483647 h 566"/>
              <a:gd name="T34" fmla="*/ 2147483647 w 539"/>
              <a:gd name="T35" fmla="*/ 2147483647 h 566"/>
              <a:gd name="T36" fmla="*/ 2147483647 w 539"/>
              <a:gd name="T37" fmla="*/ 2147483647 h 566"/>
              <a:gd name="T38" fmla="*/ 2147483647 w 539"/>
              <a:gd name="T39" fmla="*/ 2147483647 h 566"/>
              <a:gd name="T40" fmla="*/ 2147483647 w 539"/>
              <a:gd name="T41" fmla="*/ 0 h 566"/>
              <a:gd name="T42" fmla="*/ 2147483647 w 539"/>
              <a:gd name="T43" fmla="*/ 2147483647 h 566"/>
              <a:gd name="T44" fmla="*/ 2147483647 w 539"/>
              <a:gd name="T45" fmla="*/ 2147483647 h 566"/>
              <a:gd name="T46" fmla="*/ 2147483647 w 539"/>
              <a:gd name="T47" fmla="*/ 2147483647 h 566"/>
              <a:gd name="T48" fmla="*/ 2147483647 w 539"/>
              <a:gd name="T49" fmla="*/ 2147483647 h 566"/>
              <a:gd name="T50" fmla="*/ 2147483647 w 539"/>
              <a:gd name="T51" fmla="*/ 2147483647 h 566"/>
              <a:gd name="T52" fmla="*/ 2147483647 w 539"/>
              <a:gd name="T53" fmla="*/ 2147483647 h 566"/>
              <a:gd name="T54" fmla="*/ 0 w 539"/>
              <a:gd name="T55" fmla="*/ 2147483647 h 5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9"/>
              <a:gd name="T85" fmla="*/ 0 h 566"/>
              <a:gd name="T86" fmla="*/ 539 w 539"/>
              <a:gd name="T87" fmla="*/ 566 h 5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9" h="566">
                <a:moveTo>
                  <a:pt x="0" y="378"/>
                </a:moveTo>
                <a:lnTo>
                  <a:pt x="73" y="415"/>
                </a:lnTo>
                <a:lnTo>
                  <a:pt x="161" y="433"/>
                </a:lnTo>
                <a:lnTo>
                  <a:pt x="266" y="506"/>
                </a:lnTo>
                <a:lnTo>
                  <a:pt x="386" y="518"/>
                </a:lnTo>
                <a:lnTo>
                  <a:pt x="378" y="555"/>
                </a:lnTo>
                <a:lnTo>
                  <a:pt x="403" y="566"/>
                </a:lnTo>
                <a:lnTo>
                  <a:pt x="426" y="469"/>
                </a:lnTo>
                <a:lnTo>
                  <a:pt x="394" y="409"/>
                </a:lnTo>
                <a:lnTo>
                  <a:pt x="434" y="402"/>
                </a:lnTo>
                <a:lnTo>
                  <a:pt x="403" y="366"/>
                </a:lnTo>
                <a:lnTo>
                  <a:pt x="514" y="360"/>
                </a:lnTo>
                <a:lnTo>
                  <a:pt x="539" y="378"/>
                </a:lnTo>
                <a:lnTo>
                  <a:pt x="499" y="336"/>
                </a:lnTo>
                <a:lnTo>
                  <a:pt x="514" y="213"/>
                </a:lnTo>
                <a:lnTo>
                  <a:pt x="426" y="213"/>
                </a:lnTo>
                <a:lnTo>
                  <a:pt x="394" y="189"/>
                </a:lnTo>
                <a:lnTo>
                  <a:pt x="306" y="183"/>
                </a:lnTo>
                <a:lnTo>
                  <a:pt x="249" y="110"/>
                </a:lnTo>
                <a:lnTo>
                  <a:pt x="338" y="19"/>
                </a:lnTo>
                <a:lnTo>
                  <a:pt x="321" y="0"/>
                </a:lnTo>
                <a:lnTo>
                  <a:pt x="169" y="43"/>
                </a:lnTo>
                <a:lnTo>
                  <a:pt x="88" y="153"/>
                </a:lnTo>
                <a:lnTo>
                  <a:pt x="64" y="129"/>
                </a:lnTo>
                <a:lnTo>
                  <a:pt x="41" y="177"/>
                </a:lnTo>
                <a:lnTo>
                  <a:pt x="64" y="293"/>
                </a:lnTo>
                <a:lnTo>
                  <a:pt x="81" y="293"/>
                </a:lnTo>
                <a:lnTo>
                  <a:pt x="0" y="37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3" name="Freeform 383"/>
          <p:cNvSpPr>
            <a:spLocks/>
          </p:cNvSpPr>
          <p:nvPr/>
        </p:nvSpPr>
        <p:spPr bwMode="auto">
          <a:xfrm>
            <a:off x="2162175" y="4262439"/>
            <a:ext cx="76200" cy="63500"/>
          </a:xfrm>
          <a:custGeom>
            <a:avLst/>
            <a:gdLst>
              <a:gd name="T0" fmla="*/ 0 w 145"/>
              <a:gd name="T1" fmla="*/ 0 h 92"/>
              <a:gd name="T2" fmla="*/ 2147483647 w 145"/>
              <a:gd name="T3" fmla="*/ 2147483647 h 92"/>
              <a:gd name="T4" fmla="*/ 2147483647 w 145"/>
              <a:gd name="T5" fmla="*/ 2147483647 h 92"/>
              <a:gd name="T6" fmla="*/ 2147483647 w 145"/>
              <a:gd name="T7" fmla="*/ 2147483647 h 92"/>
              <a:gd name="T8" fmla="*/ 2147483647 w 145"/>
              <a:gd name="T9" fmla="*/ 2147483647 h 92"/>
              <a:gd name="T10" fmla="*/ 2147483647 w 145"/>
              <a:gd name="T11" fmla="*/ 2147483647 h 92"/>
              <a:gd name="T12" fmla="*/ 0 w 145"/>
              <a:gd name="T13" fmla="*/ 0 h 92"/>
              <a:gd name="T14" fmla="*/ 0 60000 65536"/>
              <a:gd name="T15" fmla="*/ 0 60000 65536"/>
              <a:gd name="T16" fmla="*/ 0 60000 65536"/>
              <a:gd name="T17" fmla="*/ 0 60000 65536"/>
              <a:gd name="T18" fmla="*/ 0 60000 65536"/>
              <a:gd name="T19" fmla="*/ 0 60000 65536"/>
              <a:gd name="T20" fmla="*/ 0 60000 65536"/>
              <a:gd name="T21" fmla="*/ 0 w 145"/>
              <a:gd name="T22" fmla="*/ 0 h 92"/>
              <a:gd name="T23" fmla="*/ 145 w 145"/>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2">
                <a:moveTo>
                  <a:pt x="0" y="0"/>
                </a:moveTo>
                <a:lnTo>
                  <a:pt x="9" y="43"/>
                </a:lnTo>
                <a:lnTo>
                  <a:pt x="32" y="37"/>
                </a:lnTo>
                <a:lnTo>
                  <a:pt x="129" y="92"/>
                </a:lnTo>
                <a:lnTo>
                  <a:pt x="145" y="56"/>
                </a:lnTo>
                <a:lnTo>
                  <a:pt x="97" y="7"/>
                </a:lnTo>
                <a:lnTo>
                  <a:pt x="0" y="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4" name="Freeform 384"/>
          <p:cNvSpPr>
            <a:spLocks/>
          </p:cNvSpPr>
          <p:nvPr/>
        </p:nvSpPr>
        <p:spPr bwMode="auto">
          <a:xfrm>
            <a:off x="4400551" y="2995613"/>
            <a:ext cx="63500" cy="95250"/>
          </a:xfrm>
          <a:custGeom>
            <a:avLst/>
            <a:gdLst>
              <a:gd name="T0" fmla="*/ 0 w 120"/>
              <a:gd name="T1" fmla="*/ 2147483647 h 140"/>
              <a:gd name="T2" fmla="*/ 2147483647 w 120"/>
              <a:gd name="T3" fmla="*/ 2147483647 h 140"/>
              <a:gd name="T4" fmla="*/ 2147483647 w 120"/>
              <a:gd name="T5" fmla="*/ 0 h 140"/>
              <a:gd name="T6" fmla="*/ 2147483647 w 120"/>
              <a:gd name="T7" fmla="*/ 2147483647 h 140"/>
              <a:gd name="T8" fmla="*/ 2147483647 w 120"/>
              <a:gd name="T9" fmla="*/ 2147483647 h 140"/>
              <a:gd name="T10" fmla="*/ 2147483647 w 120"/>
              <a:gd name="T11" fmla="*/ 2147483647 h 140"/>
              <a:gd name="T12" fmla="*/ 2147483647 w 120"/>
              <a:gd name="T13" fmla="*/ 2147483647 h 140"/>
              <a:gd name="T14" fmla="*/ 2147483647 w 120"/>
              <a:gd name="T15" fmla="*/ 2147483647 h 140"/>
              <a:gd name="T16" fmla="*/ 0 w 120"/>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40"/>
              <a:gd name="T29" fmla="*/ 120 w 12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40">
                <a:moveTo>
                  <a:pt x="0" y="104"/>
                </a:moveTo>
                <a:lnTo>
                  <a:pt x="7" y="43"/>
                </a:lnTo>
                <a:lnTo>
                  <a:pt x="104" y="0"/>
                </a:lnTo>
                <a:lnTo>
                  <a:pt x="89" y="56"/>
                </a:lnTo>
                <a:lnTo>
                  <a:pt x="120" y="68"/>
                </a:lnTo>
                <a:lnTo>
                  <a:pt x="72" y="98"/>
                </a:lnTo>
                <a:lnTo>
                  <a:pt x="64" y="140"/>
                </a:lnTo>
                <a:lnTo>
                  <a:pt x="24" y="140"/>
                </a:lnTo>
                <a:lnTo>
                  <a:pt x="0" y="10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75" name="Freeform 385"/>
          <p:cNvSpPr>
            <a:spLocks/>
          </p:cNvSpPr>
          <p:nvPr/>
        </p:nvSpPr>
        <p:spPr bwMode="auto">
          <a:xfrm>
            <a:off x="4448175" y="3062289"/>
            <a:ext cx="20639" cy="12700"/>
          </a:xfrm>
          <a:custGeom>
            <a:avLst/>
            <a:gdLst>
              <a:gd name="T0" fmla="*/ 0 w 40"/>
              <a:gd name="T1" fmla="*/ 2147483647 h 18"/>
              <a:gd name="T2" fmla="*/ 2147483647 w 40"/>
              <a:gd name="T3" fmla="*/ 0 h 18"/>
              <a:gd name="T4" fmla="*/ 2147483647 w 40"/>
              <a:gd name="T5" fmla="*/ 2147483647 h 18"/>
              <a:gd name="T6" fmla="*/ 0 w 40"/>
              <a:gd name="T7" fmla="*/ 2147483647 h 18"/>
              <a:gd name="T8" fmla="*/ 0 60000 65536"/>
              <a:gd name="T9" fmla="*/ 0 60000 65536"/>
              <a:gd name="T10" fmla="*/ 0 60000 65536"/>
              <a:gd name="T11" fmla="*/ 0 60000 65536"/>
              <a:gd name="T12" fmla="*/ 0 w 40"/>
              <a:gd name="T13" fmla="*/ 0 h 18"/>
              <a:gd name="T14" fmla="*/ 40 w 40"/>
              <a:gd name="T15" fmla="*/ 18 h 18"/>
            </a:gdLst>
            <a:ahLst/>
            <a:cxnLst>
              <a:cxn ang="T8">
                <a:pos x="T0" y="T1"/>
              </a:cxn>
              <a:cxn ang="T9">
                <a:pos x="T2" y="T3"/>
              </a:cxn>
              <a:cxn ang="T10">
                <a:pos x="T4" y="T5"/>
              </a:cxn>
              <a:cxn ang="T11">
                <a:pos x="T6" y="T7"/>
              </a:cxn>
            </a:cxnLst>
            <a:rect l="T12" t="T13" r="T14" b="T15"/>
            <a:pathLst>
              <a:path w="40" h="18">
                <a:moveTo>
                  <a:pt x="0" y="18"/>
                </a:moveTo>
                <a:lnTo>
                  <a:pt x="23" y="0"/>
                </a:lnTo>
                <a:lnTo>
                  <a:pt x="40" y="18"/>
                </a:lnTo>
                <a:lnTo>
                  <a:pt x="0" y="18"/>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76" name="Freeform 386"/>
          <p:cNvSpPr>
            <a:spLocks/>
          </p:cNvSpPr>
          <p:nvPr/>
        </p:nvSpPr>
        <p:spPr bwMode="auto">
          <a:xfrm>
            <a:off x="4473575" y="3049588"/>
            <a:ext cx="38100" cy="38100"/>
          </a:xfrm>
          <a:custGeom>
            <a:avLst/>
            <a:gdLst>
              <a:gd name="T0" fmla="*/ 0 w 72"/>
              <a:gd name="T1" fmla="*/ 2147483647 h 55"/>
              <a:gd name="T2" fmla="*/ 2147483647 w 72"/>
              <a:gd name="T3" fmla="*/ 2147483647 h 55"/>
              <a:gd name="T4" fmla="*/ 2147483647 w 72"/>
              <a:gd name="T5" fmla="*/ 2147483647 h 55"/>
              <a:gd name="T6" fmla="*/ 2147483647 w 72"/>
              <a:gd name="T7" fmla="*/ 0 h 55"/>
              <a:gd name="T8" fmla="*/ 0 w 72"/>
              <a:gd name="T9" fmla="*/ 2147483647 h 55"/>
              <a:gd name="T10" fmla="*/ 0 60000 65536"/>
              <a:gd name="T11" fmla="*/ 0 60000 65536"/>
              <a:gd name="T12" fmla="*/ 0 60000 65536"/>
              <a:gd name="T13" fmla="*/ 0 60000 65536"/>
              <a:gd name="T14" fmla="*/ 0 60000 65536"/>
              <a:gd name="T15" fmla="*/ 0 w 72"/>
              <a:gd name="T16" fmla="*/ 0 h 55"/>
              <a:gd name="T17" fmla="*/ 72 w 72"/>
              <a:gd name="T18" fmla="*/ 55 h 55"/>
            </a:gdLst>
            <a:ahLst/>
            <a:cxnLst>
              <a:cxn ang="T10">
                <a:pos x="T0" y="T1"/>
              </a:cxn>
              <a:cxn ang="T11">
                <a:pos x="T2" y="T3"/>
              </a:cxn>
              <a:cxn ang="T12">
                <a:pos x="T4" y="T5"/>
              </a:cxn>
              <a:cxn ang="T13">
                <a:pos x="T6" y="T7"/>
              </a:cxn>
              <a:cxn ang="T14">
                <a:pos x="T8" y="T9"/>
              </a:cxn>
            </a:cxnLst>
            <a:rect l="T15" t="T16" r="T17" b="T18"/>
            <a:pathLst>
              <a:path w="72" h="55">
                <a:moveTo>
                  <a:pt x="0" y="18"/>
                </a:moveTo>
                <a:lnTo>
                  <a:pt x="55" y="55"/>
                </a:lnTo>
                <a:lnTo>
                  <a:pt x="72" y="18"/>
                </a:lnTo>
                <a:lnTo>
                  <a:pt x="63" y="0"/>
                </a:lnTo>
                <a:lnTo>
                  <a:pt x="0" y="18"/>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377" name="Freeform 387"/>
          <p:cNvSpPr>
            <a:spLocks/>
          </p:cNvSpPr>
          <p:nvPr/>
        </p:nvSpPr>
        <p:spPr bwMode="auto">
          <a:xfrm>
            <a:off x="2060576" y="4183064"/>
            <a:ext cx="55563" cy="28575"/>
          </a:xfrm>
          <a:custGeom>
            <a:avLst/>
            <a:gdLst>
              <a:gd name="T0" fmla="*/ 0 w 105"/>
              <a:gd name="T1" fmla="*/ 2147483647 h 42"/>
              <a:gd name="T2" fmla="*/ 2147483647 w 105"/>
              <a:gd name="T3" fmla="*/ 0 h 42"/>
              <a:gd name="T4" fmla="*/ 2147483647 w 105"/>
              <a:gd name="T5" fmla="*/ 2147483647 h 42"/>
              <a:gd name="T6" fmla="*/ 0 w 105"/>
              <a:gd name="T7" fmla="*/ 2147483647 h 42"/>
              <a:gd name="T8" fmla="*/ 0 60000 65536"/>
              <a:gd name="T9" fmla="*/ 0 60000 65536"/>
              <a:gd name="T10" fmla="*/ 0 60000 65536"/>
              <a:gd name="T11" fmla="*/ 0 60000 65536"/>
              <a:gd name="T12" fmla="*/ 0 w 105"/>
              <a:gd name="T13" fmla="*/ 0 h 42"/>
              <a:gd name="T14" fmla="*/ 105 w 105"/>
              <a:gd name="T15" fmla="*/ 42 h 42"/>
            </a:gdLst>
            <a:ahLst/>
            <a:cxnLst>
              <a:cxn ang="T8">
                <a:pos x="T0" y="T1"/>
              </a:cxn>
              <a:cxn ang="T9">
                <a:pos x="T2" y="T3"/>
              </a:cxn>
              <a:cxn ang="T10">
                <a:pos x="T4" y="T5"/>
              </a:cxn>
              <a:cxn ang="T11">
                <a:pos x="T6" y="T7"/>
              </a:cxn>
            </a:cxnLst>
            <a:rect l="T12" t="T13" r="T14" b="T15"/>
            <a:pathLst>
              <a:path w="105" h="42">
                <a:moveTo>
                  <a:pt x="0" y="24"/>
                </a:moveTo>
                <a:lnTo>
                  <a:pt x="33" y="0"/>
                </a:lnTo>
                <a:lnTo>
                  <a:pt x="105" y="42"/>
                </a:lnTo>
                <a:lnTo>
                  <a:pt x="0" y="2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8" name="Freeform 388"/>
          <p:cNvSpPr>
            <a:spLocks/>
          </p:cNvSpPr>
          <p:nvPr/>
        </p:nvSpPr>
        <p:spPr bwMode="auto">
          <a:xfrm>
            <a:off x="4702175" y="2535239"/>
            <a:ext cx="255588" cy="384175"/>
          </a:xfrm>
          <a:custGeom>
            <a:avLst/>
            <a:gdLst>
              <a:gd name="T0" fmla="*/ 0 w 483"/>
              <a:gd name="T1" fmla="*/ 2147483647 h 561"/>
              <a:gd name="T2" fmla="*/ 2147483647 w 483"/>
              <a:gd name="T3" fmla="*/ 2147483647 h 561"/>
              <a:gd name="T4" fmla="*/ 2147483647 w 483"/>
              <a:gd name="T5" fmla="*/ 2147483647 h 561"/>
              <a:gd name="T6" fmla="*/ 2147483647 w 483"/>
              <a:gd name="T7" fmla="*/ 2147483647 h 561"/>
              <a:gd name="T8" fmla="*/ 2147483647 w 483"/>
              <a:gd name="T9" fmla="*/ 2147483647 h 561"/>
              <a:gd name="T10" fmla="*/ 2147483647 w 483"/>
              <a:gd name="T11" fmla="*/ 2147483647 h 561"/>
              <a:gd name="T12" fmla="*/ 2147483647 w 483"/>
              <a:gd name="T13" fmla="*/ 0 h 561"/>
              <a:gd name="T14" fmla="*/ 2147483647 w 483"/>
              <a:gd name="T15" fmla="*/ 2147483647 h 561"/>
              <a:gd name="T16" fmla="*/ 2147483647 w 483"/>
              <a:gd name="T17" fmla="*/ 2147483647 h 561"/>
              <a:gd name="T18" fmla="*/ 2147483647 w 483"/>
              <a:gd name="T19" fmla="*/ 2147483647 h 561"/>
              <a:gd name="T20" fmla="*/ 2147483647 w 483"/>
              <a:gd name="T21" fmla="*/ 2147483647 h 561"/>
              <a:gd name="T22" fmla="*/ 2147483647 w 483"/>
              <a:gd name="T23" fmla="*/ 2147483647 h 561"/>
              <a:gd name="T24" fmla="*/ 2147483647 w 483"/>
              <a:gd name="T25" fmla="*/ 2147483647 h 561"/>
              <a:gd name="T26" fmla="*/ 2147483647 w 483"/>
              <a:gd name="T27" fmla="*/ 2147483647 h 561"/>
              <a:gd name="T28" fmla="*/ 2147483647 w 483"/>
              <a:gd name="T29" fmla="*/ 2147483647 h 561"/>
              <a:gd name="T30" fmla="*/ 2147483647 w 483"/>
              <a:gd name="T31" fmla="*/ 2147483647 h 561"/>
              <a:gd name="T32" fmla="*/ 2147483647 w 483"/>
              <a:gd name="T33" fmla="*/ 2147483647 h 561"/>
              <a:gd name="T34" fmla="*/ 2147483647 w 483"/>
              <a:gd name="T35" fmla="*/ 2147483647 h 561"/>
              <a:gd name="T36" fmla="*/ 2147483647 w 483"/>
              <a:gd name="T37" fmla="*/ 2147483647 h 561"/>
              <a:gd name="T38" fmla="*/ 2147483647 w 483"/>
              <a:gd name="T39" fmla="*/ 2147483647 h 561"/>
              <a:gd name="T40" fmla="*/ 2147483647 w 483"/>
              <a:gd name="T41" fmla="*/ 2147483647 h 561"/>
              <a:gd name="T42" fmla="*/ 2147483647 w 483"/>
              <a:gd name="T43" fmla="*/ 2147483647 h 561"/>
              <a:gd name="T44" fmla="*/ 2147483647 w 483"/>
              <a:gd name="T45" fmla="*/ 2147483647 h 561"/>
              <a:gd name="T46" fmla="*/ 0 w 483"/>
              <a:gd name="T47" fmla="*/ 2147483647 h 5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3"/>
              <a:gd name="T73" fmla="*/ 0 h 561"/>
              <a:gd name="T74" fmla="*/ 483 w 483"/>
              <a:gd name="T75" fmla="*/ 561 h 5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3" h="561">
                <a:moveTo>
                  <a:pt x="0" y="55"/>
                </a:moveTo>
                <a:lnTo>
                  <a:pt x="25" y="36"/>
                </a:lnTo>
                <a:lnTo>
                  <a:pt x="82" y="79"/>
                </a:lnTo>
                <a:lnTo>
                  <a:pt x="178" y="79"/>
                </a:lnTo>
                <a:lnTo>
                  <a:pt x="233" y="55"/>
                </a:lnTo>
                <a:lnTo>
                  <a:pt x="242" y="12"/>
                </a:lnTo>
                <a:lnTo>
                  <a:pt x="338" y="0"/>
                </a:lnTo>
                <a:lnTo>
                  <a:pt x="378" y="19"/>
                </a:lnTo>
                <a:lnTo>
                  <a:pt x="378" y="55"/>
                </a:lnTo>
                <a:lnTo>
                  <a:pt x="355" y="98"/>
                </a:lnTo>
                <a:lnTo>
                  <a:pt x="418" y="140"/>
                </a:lnTo>
                <a:lnTo>
                  <a:pt x="387" y="183"/>
                </a:lnTo>
                <a:lnTo>
                  <a:pt x="418" y="243"/>
                </a:lnTo>
                <a:lnTo>
                  <a:pt x="411" y="299"/>
                </a:lnTo>
                <a:lnTo>
                  <a:pt x="483" y="414"/>
                </a:lnTo>
                <a:lnTo>
                  <a:pt x="307" y="529"/>
                </a:lnTo>
                <a:lnTo>
                  <a:pt x="105" y="561"/>
                </a:lnTo>
                <a:lnTo>
                  <a:pt x="97" y="536"/>
                </a:lnTo>
                <a:lnTo>
                  <a:pt x="25" y="518"/>
                </a:lnTo>
                <a:lnTo>
                  <a:pt x="17" y="408"/>
                </a:lnTo>
                <a:lnTo>
                  <a:pt x="218" y="292"/>
                </a:lnTo>
                <a:lnTo>
                  <a:pt x="153" y="238"/>
                </a:lnTo>
                <a:lnTo>
                  <a:pt x="130" y="122"/>
                </a:lnTo>
                <a:lnTo>
                  <a:pt x="0" y="5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79" name="Freeform 389"/>
          <p:cNvSpPr>
            <a:spLocks/>
          </p:cNvSpPr>
          <p:nvPr/>
        </p:nvSpPr>
        <p:spPr bwMode="auto">
          <a:xfrm>
            <a:off x="4098926" y="3213100"/>
            <a:ext cx="301625" cy="255588"/>
          </a:xfrm>
          <a:custGeom>
            <a:avLst/>
            <a:gdLst>
              <a:gd name="T0" fmla="*/ 0 w 571"/>
              <a:gd name="T1" fmla="*/ 2147483647 h 371"/>
              <a:gd name="T2" fmla="*/ 2147483647 w 571"/>
              <a:gd name="T3" fmla="*/ 2147483647 h 371"/>
              <a:gd name="T4" fmla="*/ 2147483647 w 571"/>
              <a:gd name="T5" fmla="*/ 2147483647 h 371"/>
              <a:gd name="T6" fmla="*/ 2147483647 w 571"/>
              <a:gd name="T7" fmla="*/ 2147483647 h 371"/>
              <a:gd name="T8" fmla="*/ 2147483647 w 571"/>
              <a:gd name="T9" fmla="*/ 2147483647 h 371"/>
              <a:gd name="T10" fmla="*/ 2147483647 w 571"/>
              <a:gd name="T11" fmla="*/ 2147483647 h 371"/>
              <a:gd name="T12" fmla="*/ 2147483647 w 571"/>
              <a:gd name="T13" fmla="*/ 2147483647 h 371"/>
              <a:gd name="T14" fmla="*/ 2147483647 w 571"/>
              <a:gd name="T15" fmla="*/ 2147483647 h 371"/>
              <a:gd name="T16" fmla="*/ 2147483647 w 571"/>
              <a:gd name="T17" fmla="*/ 2147483647 h 371"/>
              <a:gd name="T18" fmla="*/ 2147483647 w 571"/>
              <a:gd name="T19" fmla="*/ 2147483647 h 371"/>
              <a:gd name="T20" fmla="*/ 2147483647 w 571"/>
              <a:gd name="T21" fmla="*/ 2147483647 h 371"/>
              <a:gd name="T22" fmla="*/ 2147483647 w 571"/>
              <a:gd name="T23" fmla="*/ 2147483647 h 371"/>
              <a:gd name="T24" fmla="*/ 2147483647 w 571"/>
              <a:gd name="T25" fmla="*/ 2147483647 h 371"/>
              <a:gd name="T26" fmla="*/ 2147483647 w 571"/>
              <a:gd name="T27" fmla="*/ 2147483647 h 371"/>
              <a:gd name="T28" fmla="*/ 2147483647 w 571"/>
              <a:gd name="T29" fmla="*/ 2147483647 h 371"/>
              <a:gd name="T30" fmla="*/ 2147483647 w 571"/>
              <a:gd name="T31" fmla="*/ 2147483647 h 371"/>
              <a:gd name="T32" fmla="*/ 2147483647 w 571"/>
              <a:gd name="T33" fmla="*/ 2147483647 h 371"/>
              <a:gd name="T34" fmla="*/ 2147483647 w 571"/>
              <a:gd name="T35" fmla="*/ 2147483647 h 371"/>
              <a:gd name="T36" fmla="*/ 2147483647 w 571"/>
              <a:gd name="T37" fmla="*/ 2147483647 h 371"/>
              <a:gd name="T38" fmla="*/ 2147483647 w 571"/>
              <a:gd name="T39" fmla="*/ 2147483647 h 371"/>
              <a:gd name="T40" fmla="*/ 2147483647 w 571"/>
              <a:gd name="T41" fmla="*/ 2147483647 h 371"/>
              <a:gd name="T42" fmla="*/ 2147483647 w 571"/>
              <a:gd name="T43" fmla="*/ 0 h 371"/>
              <a:gd name="T44" fmla="*/ 2147483647 w 571"/>
              <a:gd name="T45" fmla="*/ 2147483647 h 371"/>
              <a:gd name="T46" fmla="*/ 2147483647 w 571"/>
              <a:gd name="T47" fmla="*/ 2147483647 h 371"/>
              <a:gd name="T48" fmla="*/ 2147483647 w 571"/>
              <a:gd name="T49" fmla="*/ 2147483647 h 371"/>
              <a:gd name="T50" fmla="*/ 2147483647 w 571"/>
              <a:gd name="T51" fmla="*/ 2147483647 h 371"/>
              <a:gd name="T52" fmla="*/ 0 w 571"/>
              <a:gd name="T53" fmla="*/ 2147483647 h 3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1"/>
              <a:gd name="T82" fmla="*/ 0 h 371"/>
              <a:gd name="T83" fmla="*/ 571 w 571"/>
              <a:gd name="T84" fmla="*/ 371 h 3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1" h="371">
                <a:moveTo>
                  <a:pt x="0" y="109"/>
                </a:moveTo>
                <a:lnTo>
                  <a:pt x="23" y="141"/>
                </a:lnTo>
                <a:lnTo>
                  <a:pt x="128" y="165"/>
                </a:lnTo>
                <a:lnTo>
                  <a:pt x="120" y="189"/>
                </a:lnTo>
                <a:lnTo>
                  <a:pt x="168" y="207"/>
                </a:lnTo>
                <a:lnTo>
                  <a:pt x="185" y="249"/>
                </a:lnTo>
                <a:lnTo>
                  <a:pt x="128" y="329"/>
                </a:lnTo>
                <a:lnTo>
                  <a:pt x="273" y="365"/>
                </a:lnTo>
                <a:lnTo>
                  <a:pt x="290" y="371"/>
                </a:lnTo>
                <a:lnTo>
                  <a:pt x="353" y="371"/>
                </a:lnTo>
                <a:lnTo>
                  <a:pt x="353" y="335"/>
                </a:lnTo>
                <a:lnTo>
                  <a:pt x="393" y="322"/>
                </a:lnTo>
                <a:lnTo>
                  <a:pt x="482" y="341"/>
                </a:lnTo>
                <a:lnTo>
                  <a:pt x="546" y="311"/>
                </a:lnTo>
                <a:lnTo>
                  <a:pt x="515" y="268"/>
                </a:lnTo>
                <a:lnTo>
                  <a:pt x="523" y="225"/>
                </a:lnTo>
                <a:lnTo>
                  <a:pt x="475" y="201"/>
                </a:lnTo>
                <a:lnTo>
                  <a:pt x="546" y="146"/>
                </a:lnTo>
                <a:lnTo>
                  <a:pt x="571" y="91"/>
                </a:lnTo>
                <a:lnTo>
                  <a:pt x="490" y="61"/>
                </a:lnTo>
                <a:lnTo>
                  <a:pt x="466" y="61"/>
                </a:lnTo>
                <a:lnTo>
                  <a:pt x="338" y="0"/>
                </a:lnTo>
                <a:lnTo>
                  <a:pt x="297" y="6"/>
                </a:lnTo>
                <a:lnTo>
                  <a:pt x="233" y="67"/>
                </a:lnTo>
                <a:lnTo>
                  <a:pt x="128" y="55"/>
                </a:lnTo>
                <a:lnTo>
                  <a:pt x="153" y="109"/>
                </a:lnTo>
                <a:lnTo>
                  <a:pt x="0" y="10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0" name="Freeform 390"/>
          <p:cNvSpPr>
            <a:spLocks/>
          </p:cNvSpPr>
          <p:nvPr/>
        </p:nvSpPr>
        <p:spPr bwMode="auto">
          <a:xfrm>
            <a:off x="4349751" y="3090864"/>
            <a:ext cx="212725" cy="225425"/>
          </a:xfrm>
          <a:custGeom>
            <a:avLst/>
            <a:gdLst>
              <a:gd name="T0" fmla="*/ 0 w 401"/>
              <a:gd name="T1" fmla="*/ 2147483647 h 329"/>
              <a:gd name="T2" fmla="*/ 0 w 401"/>
              <a:gd name="T3" fmla="*/ 2147483647 h 329"/>
              <a:gd name="T4" fmla="*/ 2147483647 w 401"/>
              <a:gd name="T5" fmla="*/ 2147483647 h 329"/>
              <a:gd name="T6" fmla="*/ 2147483647 w 401"/>
              <a:gd name="T7" fmla="*/ 2147483647 h 329"/>
              <a:gd name="T8" fmla="*/ 2147483647 w 401"/>
              <a:gd name="T9" fmla="*/ 2147483647 h 329"/>
              <a:gd name="T10" fmla="*/ 2147483647 w 401"/>
              <a:gd name="T11" fmla="*/ 2147483647 h 329"/>
              <a:gd name="T12" fmla="*/ 2147483647 w 401"/>
              <a:gd name="T13" fmla="*/ 2147483647 h 329"/>
              <a:gd name="T14" fmla="*/ 2147483647 w 401"/>
              <a:gd name="T15" fmla="*/ 2147483647 h 329"/>
              <a:gd name="T16" fmla="*/ 2147483647 w 401"/>
              <a:gd name="T17" fmla="*/ 2147483647 h 329"/>
              <a:gd name="T18" fmla="*/ 2147483647 w 401"/>
              <a:gd name="T19" fmla="*/ 2147483647 h 329"/>
              <a:gd name="T20" fmla="*/ 2147483647 w 401"/>
              <a:gd name="T21" fmla="*/ 2147483647 h 329"/>
              <a:gd name="T22" fmla="*/ 2147483647 w 401"/>
              <a:gd name="T23" fmla="*/ 2147483647 h 329"/>
              <a:gd name="T24" fmla="*/ 2147483647 w 401"/>
              <a:gd name="T25" fmla="*/ 2147483647 h 329"/>
              <a:gd name="T26" fmla="*/ 2147483647 w 401"/>
              <a:gd name="T27" fmla="*/ 2147483647 h 329"/>
              <a:gd name="T28" fmla="*/ 2147483647 w 401"/>
              <a:gd name="T29" fmla="*/ 2147483647 h 329"/>
              <a:gd name="T30" fmla="*/ 2147483647 w 401"/>
              <a:gd name="T31" fmla="*/ 2147483647 h 329"/>
              <a:gd name="T32" fmla="*/ 2147483647 w 401"/>
              <a:gd name="T33" fmla="*/ 0 h 329"/>
              <a:gd name="T34" fmla="*/ 2147483647 w 401"/>
              <a:gd name="T35" fmla="*/ 0 h 329"/>
              <a:gd name="T36" fmla="*/ 2147483647 w 401"/>
              <a:gd name="T37" fmla="*/ 2147483647 h 329"/>
              <a:gd name="T38" fmla="*/ 2147483647 w 401"/>
              <a:gd name="T39" fmla="*/ 2147483647 h 329"/>
              <a:gd name="T40" fmla="*/ 2147483647 w 401"/>
              <a:gd name="T41" fmla="*/ 2147483647 h 329"/>
              <a:gd name="T42" fmla="*/ 2147483647 w 401"/>
              <a:gd name="T43" fmla="*/ 2147483647 h 329"/>
              <a:gd name="T44" fmla="*/ 0 w 401"/>
              <a:gd name="T45" fmla="*/ 2147483647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1"/>
              <a:gd name="T70" fmla="*/ 0 h 329"/>
              <a:gd name="T71" fmla="*/ 401 w 401"/>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1" h="329">
                <a:moveTo>
                  <a:pt x="0" y="135"/>
                </a:moveTo>
                <a:lnTo>
                  <a:pt x="0" y="189"/>
                </a:lnTo>
                <a:lnTo>
                  <a:pt x="7" y="213"/>
                </a:lnTo>
                <a:lnTo>
                  <a:pt x="15" y="238"/>
                </a:lnTo>
                <a:lnTo>
                  <a:pt x="96" y="268"/>
                </a:lnTo>
                <a:lnTo>
                  <a:pt x="71" y="323"/>
                </a:lnTo>
                <a:lnTo>
                  <a:pt x="160" y="329"/>
                </a:lnTo>
                <a:lnTo>
                  <a:pt x="313" y="329"/>
                </a:lnTo>
                <a:lnTo>
                  <a:pt x="353" y="281"/>
                </a:lnTo>
                <a:lnTo>
                  <a:pt x="273" y="208"/>
                </a:lnTo>
                <a:lnTo>
                  <a:pt x="370" y="165"/>
                </a:lnTo>
                <a:lnTo>
                  <a:pt x="401" y="183"/>
                </a:lnTo>
                <a:lnTo>
                  <a:pt x="370" y="49"/>
                </a:lnTo>
                <a:lnTo>
                  <a:pt x="296" y="19"/>
                </a:lnTo>
                <a:lnTo>
                  <a:pt x="216" y="37"/>
                </a:lnTo>
                <a:lnTo>
                  <a:pt x="225" y="25"/>
                </a:lnTo>
                <a:lnTo>
                  <a:pt x="160" y="0"/>
                </a:lnTo>
                <a:lnTo>
                  <a:pt x="120" y="0"/>
                </a:lnTo>
                <a:lnTo>
                  <a:pt x="120" y="68"/>
                </a:lnTo>
                <a:lnTo>
                  <a:pt x="80" y="49"/>
                </a:lnTo>
                <a:lnTo>
                  <a:pt x="55" y="73"/>
                </a:lnTo>
                <a:lnTo>
                  <a:pt x="48" y="116"/>
                </a:lnTo>
                <a:lnTo>
                  <a:pt x="0" y="13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1" name="Freeform 391"/>
          <p:cNvSpPr>
            <a:spLocks/>
          </p:cNvSpPr>
          <p:nvPr/>
        </p:nvSpPr>
        <p:spPr bwMode="auto">
          <a:xfrm>
            <a:off x="4605339" y="3249614"/>
            <a:ext cx="141287" cy="58737"/>
          </a:xfrm>
          <a:custGeom>
            <a:avLst/>
            <a:gdLst>
              <a:gd name="T0" fmla="*/ 0 w 267"/>
              <a:gd name="T1" fmla="*/ 2147483647 h 86"/>
              <a:gd name="T2" fmla="*/ 2147483647 w 267"/>
              <a:gd name="T3" fmla="*/ 2147483647 h 86"/>
              <a:gd name="T4" fmla="*/ 2147483647 w 267"/>
              <a:gd name="T5" fmla="*/ 0 h 86"/>
              <a:gd name="T6" fmla="*/ 2147483647 w 267"/>
              <a:gd name="T7" fmla="*/ 2147483647 h 86"/>
              <a:gd name="T8" fmla="*/ 2147483647 w 267"/>
              <a:gd name="T9" fmla="*/ 2147483647 h 86"/>
              <a:gd name="T10" fmla="*/ 2147483647 w 267"/>
              <a:gd name="T11" fmla="*/ 2147483647 h 86"/>
              <a:gd name="T12" fmla="*/ 2147483647 w 267"/>
              <a:gd name="T13" fmla="*/ 2147483647 h 86"/>
              <a:gd name="T14" fmla="*/ 2147483647 w 267"/>
              <a:gd name="T15" fmla="*/ 2147483647 h 86"/>
              <a:gd name="T16" fmla="*/ 2147483647 w 267"/>
              <a:gd name="T17" fmla="*/ 2147483647 h 86"/>
              <a:gd name="T18" fmla="*/ 0 w 267"/>
              <a:gd name="T19" fmla="*/ 214748364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86"/>
              <a:gd name="T32" fmla="*/ 267 w 26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86">
                <a:moveTo>
                  <a:pt x="0" y="43"/>
                </a:moveTo>
                <a:lnTo>
                  <a:pt x="57" y="24"/>
                </a:lnTo>
                <a:lnTo>
                  <a:pt x="89" y="0"/>
                </a:lnTo>
                <a:lnTo>
                  <a:pt x="153" y="18"/>
                </a:lnTo>
                <a:lnTo>
                  <a:pt x="267" y="30"/>
                </a:lnTo>
                <a:lnTo>
                  <a:pt x="242" y="61"/>
                </a:lnTo>
                <a:lnTo>
                  <a:pt x="185" y="54"/>
                </a:lnTo>
                <a:lnTo>
                  <a:pt x="89" y="86"/>
                </a:lnTo>
                <a:lnTo>
                  <a:pt x="25" y="73"/>
                </a:lnTo>
                <a:lnTo>
                  <a:pt x="0" y="4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2" name="Freeform 392"/>
          <p:cNvSpPr>
            <a:spLocks/>
          </p:cNvSpPr>
          <p:nvPr/>
        </p:nvSpPr>
        <p:spPr bwMode="auto">
          <a:xfrm>
            <a:off x="2468565" y="1865314"/>
            <a:ext cx="1450975" cy="1046162"/>
          </a:xfrm>
          <a:custGeom>
            <a:avLst/>
            <a:gdLst>
              <a:gd name="T0" fmla="*/ 2147483647 w 2742"/>
              <a:gd name="T1" fmla="*/ 2147483647 h 1521"/>
              <a:gd name="T2" fmla="*/ 2147483647 w 2742"/>
              <a:gd name="T3" fmla="*/ 2147483647 h 1521"/>
              <a:gd name="T4" fmla="*/ 2147483647 w 2742"/>
              <a:gd name="T5" fmla="*/ 2147483647 h 1521"/>
              <a:gd name="T6" fmla="*/ 2147483647 w 2742"/>
              <a:gd name="T7" fmla="*/ 2147483647 h 1521"/>
              <a:gd name="T8" fmla="*/ 2147483647 w 2742"/>
              <a:gd name="T9" fmla="*/ 2147483647 h 1521"/>
              <a:gd name="T10" fmla="*/ 2147483647 w 2742"/>
              <a:gd name="T11" fmla="*/ 2147483647 h 1521"/>
              <a:gd name="T12" fmla="*/ 2147483647 w 2742"/>
              <a:gd name="T13" fmla="*/ 2147483647 h 1521"/>
              <a:gd name="T14" fmla="*/ 2147483647 w 2742"/>
              <a:gd name="T15" fmla="*/ 2147483647 h 1521"/>
              <a:gd name="T16" fmla="*/ 2147483647 w 2742"/>
              <a:gd name="T17" fmla="*/ 2147483647 h 1521"/>
              <a:gd name="T18" fmla="*/ 2147483647 w 2742"/>
              <a:gd name="T19" fmla="*/ 2147483647 h 1521"/>
              <a:gd name="T20" fmla="*/ 2147483647 w 2742"/>
              <a:gd name="T21" fmla="*/ 2147483647 h 1521"/>
              <a:gd name="T22" fmla="*/ 2147483647 w 2742"/>
              <a:gd name="T23" fmla="*/ 2147483647 h 1521"/>
              <a:gd name="T24" fmla="*/ 2147483647 w 2742"/>
              <a:gd name="T25" fmla="*/ 2147483647 h 1521"/>
              <a:gd name="T26" fmla="*/ 2147483647 w 2742"/>
              <a:gd name="T27" fmla="*/ 2147483647 h 1521"/>
              <a:gd name="T28" fmla="*/ 2147483647 w 2742"/>
              <a:gd name="T29" fmla="*/ 2147483647 h 1521"/>
              <a:gd name="T30" fmla="*/ 2147483647 w 2742"/>
              <a:gd name="T31" fmla="*/ 2147483647 h 1521"/>
              <a:gd name="T32" fmla="*/ 2147483647 w 2742"/>
              <a:gd name="T33" fmla="*/ 2147483647 h 1521"/>
              <a:gd name="T34" fmla="*/ 2147483647 w 2742"/>
              <a:gd name="T35" fmla="*/ 2147483647 h 1521"/>
              <a:gd name="T36" fmla="*/ 2147483647 w 2742"/>
              <a:gd name="T37" fmla="*/ 2147483647 h 1521"/>
              <a:gd name="T38" fmla="*/ 2147483647 w 2742"/>
              <a:gd name="T39" fmla="*/ 2147483647 h 1521"/>
              <a:gd name="T40" fmla="*/ 2147483647 w 2742"/>
              <a:gd name="T41" fmla="*/ 2147483647 h 1521"/>
              <a:gd name="T42" fmla="*/ 2147483647 w 2742"/>
              <a:gd name="T43" fmla="*/ 2147483647 h 1521"/>
              <a:gd name="T44" fmla="*/ 2147483647 w 2742"/>
              <a:gd name="T45" fmla="*/ 2147483647 h 1521"/>
              <a:gd name="T46" fmla="*/ 2147483647 w 2742"/>
              <a:gd name="T47" fmla="*/ 2147483647 h 1521"/>
              <a:gd name="T48" fmla="*/ 2147483647 w 2742"/>
              <a:gd name="T49" fmla="*/ 2147483647 h 1521"/>
              <a:gd name="T50" fmla="*/ 2147483647 w 2742"/>
              <a:gd name="T51" fmla="*/ 2147483647 h 1521"/>
              <a:gd name="T52" fmla="*/ 2147483647 w 2742"/>
              <a:gd name="T53" fmla="*/ 2147483647 h 1521"/>
              <a:gd name="T54" fmla="*/ 2147483647 w 2742"/>
              <a:gd name="T55" fmla="*/ 2147483647 h 1521"/>
              <a:gd name="T56" fmla="*/ 2147483647 w 2742"/>
              <a:gd name="T57" fmla="*/ 2147483647 h 1521"/>
              <a:gd name="T58" fmla="*/ 2147483647 w 2742"/>
              <a:gd name="T59" fmla="*/ 2147483647 h 1521"/>
              <a:gd name="T60" fmla="*/ 2147483647 w 2742"/>
              <a:gd name="T61" fmla="*/ 2147483647 h 1521"/>
              <a:gd name="T62" fmla="*/ 2147483647 w 2742"/>
              <a:gd name="T63" fmla="*/ 2147483647 h 1521"/>
              <a:gd name="T64" fmla="*/ 2147483647 w 2742"/>
              <a:gd name="T65" fmla="*/ 2147483647 h 1521"/>
              <a:gd name="T66" fmla="*/ 2147483647 w 2742"/>
              <a:gd name="T67" fmla="*/ 2147483647 h 1521"/>
              <a:gd name="T68" fmla="*/ 2147483647 w 2742"/>
              <a:gd name="T69" fmla="*/ 2147483647 h 1521"/>
              <a:gd name="T70" fmla="*/ 2147483647 w 2742"/>
              <a:gd name="T71" fmla="*/ 2147483647 h 1521"/>
              <a:gd name="T72" fmla="*/ 2147483647 w 2742"/>
              <a:gd name="T73" fmla="*/ 2147483647 h 1521"/>
              <a:gd name="T74" fmla="*/ 2147483647 w 2742"/>
              <a:gd name="T75" fmla="*/ 2147483647 h 1521"/>
              <a:gd name="T76" fmla="*/ 2147483647 w 2742"/>
              <a:gd name="T77" fmla="*/ 2147483647 h 1521"/>
              <a:gd name="T78" fmla="*/ 2147483647 w 2742"/>
              <a:gd name="T79" fmla="*/ 2147483647 h 1521"/>
              <a:gd name="T80" fmla="*/ 2147483647 w 2742"/>
              <a:gd name="T81" fmla="*/ 2147483647 h 1521"/>
              <a:gd name="T82" fmla="*/ 2147483647 w 2742"/>
              <a:gd name="T83" fmla="*/ 2147483647 h 1521"/>
              <a:gd name="T84" fmla="*/ 2147483647 w 2742"/>
              <a:gd name="T85" fmla="*/ 2147483647 h 1521"/>
              <a:gd name="T86" fmla="*/ 2147483647 w 2742"/>
              <a:gd name="T87" fmla="*/ 2147483647 h 1521"/>
              <a:gd name="T88" fmla="*/ 2147483647 w 2742"/>
              <a:gd name="T89" fmla="*/ 2147483647 h 1521"/>
              <a:gd name="T90" fmla="*/ 2147483647 w 2742"/>
              <a:gd name="T91" fmla="*/ 2147483647 h 1521"/>
              <a:gd name="T92" fmla="*/ 2147483647 w 2742"/>
              <a:gd name="T93" fmla="*/ 2147483647 h 1521"/>
              <a:gd name="T94" fmla="*/ 2147483647 w 2742"/>
              <a:gd name="T95" fmla="*/ 2147483647 h 1521"/>
              <a:gd name="T96" fmla="*/ 2147483647 w 2742"/>
              <a:gd name="T97" fmla="*/ 2147483647 h 1521"/>
              <a:gd name="T98" fmla="*/ 2147483647 w 2742"/>
              <a:gd name="T99" fmla="*/ 2147483647 h 1521"/>
              <a:gd name="T100" fmla="*/ 2147483647 w 2742"/>
              <a:gd name="T101" fmla="*/ 2147483647 h 1521"/>
              <a:gd name="T102" fmla="*/ 2147483647 w 2742"/>
              <a:gd name="T103" fmla="*/ 2147483647 h 1521"/>
              <a:gd name="T104" fmla="*/ 2147483647 w 2742"/>
              <a:gd name="T105" fmla="*/ 2147483647 h 1521"/>
              <a:gd name="T106" fmla="*/ 2147483647 w 2742"/>
              <a:gd name="T107" fmla="*/ 2147483647 h 1521"/>
              <a:gd name="T108" fmla="*/ 2147483647 w 2742"/>
              <a:gd name="T109" fmla="*/ 2147483647 h 1521"/>
              <a:gd name="T110" fmla="*/ 2147483647 w 2742"/>
              <a:gd name="T111" fmla="*/ 2147483647 h 1521"/>
              <a:gd name="T112" fmla="*/ 2147483647 w 2742"/>
              <a:gd name="T113" fmla="*/ 2147483647 h 1521"/>
              <a:gd name="T114" fmla="*/ 2147483647 w 2742"/>
              <a:gd name="T115" fmla="*/ 2147483647 h 15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42"/>
              <a:gd name="T175" fmla="*/ 0 h 1521"/>
              <a:gd name="T176" fmla="*/ 2742 w 2742"/>
              <a:gd name="T177" fmla="*/ 1521 h 15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42" h="1521">
                <a:moveTo>
                  <a:pt x="0" y="426"/>
                </a:moveTo>
                <a:lnTo>
                  <a:pt x="15" y="395"/>
                </a:lnTo>
                <a:lnTo>
                  <a:pt x="185" y="359"/>
                </a:lnTo>
                <a:lnTo>
                  <a:pt x="305" y="359"/>
                </a:lnTo>
                <a:lnTo>
                  <a:pt x="370" y="329"/>
                </a:lnTo>
                <a:lnTo>
                  <a:pt x="353" y="304"/>
                </a:lnTo>
                <a:lnTo>
                  <a:pt x="385" y="297"/>
                </a:lnTo>
                <a:lnTo>
                  <a:pt x="361" y="292"/>
                </a:lnTo>
                <a:lnTo>
                  <a:pt x="410" y="273"/>
                </a:lnTo>
                <a:lnTo>
                  <a:pt x="402" y="267"/>
                </a:lnTo>
                <a:lnTo>
                  <a:pt x="313" y="286"/>
                </a:lnTo>
                <a:lnTo>
                  <a:pt x="241" y="261"/>
                </a:lnTo>
                <a:lnTo>
                  <a:pt x="337" y="243"/>
                </a:lnTo>
                <a:lnTo>
                  <a:pt x="393" y="194"/>
                </a:lnTo>
                <a:lnTo>
                  <a:pt x="515" y="194"/>
                </a:lnTo>
                <a:lnTo>
                  <a:pt x="506" y="146"/>
                </a:lnTo>
                <a:lnTo>
                  <a:pt x="603" y="140"/>
                </a:lnTo>
                <a:lnTo>
                  <a:pt x="683" y="176"/>
                </a:lnTo>
                <a:lnTo>
                  <a:pt x="586" y="133"/>
                </a:lnTo>
                <a:lnTo>
                  <a:pt x="788" y="97"/>
                </a:lnTo>
                <a:lnTo>
                  <a:pt x="844" y="116"/>
                </a:lnTo>
                <a:lnTo>
                  <a:pt x="844" y="164"/>
                </a:lnTo>
                <a:lnTo>
                  <a:pt x="876" y="121"/>
                </a:lnTo>
                <a:lnTo>
                  <a:pt x="1005" y="152"/>
                </a:lnTo>
                <a:lnTo>
                  <a:pt x="965" y="133"/>
                </a:lnTo>
                <a:lnTo>
                  <a:pt x="1021" y="140"/>
                </a:lnTo>
                <a:lnTo>
                  <a:pt x="973" y="109"/>
                </a:lnTo>
                <a:lnTo>
                  <a:pt x="956" y="84"/>
                </a:lnTo>
                <a:lnTo>
                  <a:pt x="981" y="84"/>
                </a:lnTo>
                <a:lnTo>
                  <a:pt x="1238" y="146"/>
                </a:lnTo>
                <a:lnTo>
                  <a:pt x="1223" y="121"/>
                </a:lnTo>
                <a:lnTo>
                  <a:pt x="1278" y="121"/>
                </a:lnTo>
                <a:lnTo>
                  <a:pt x="1238" y="103"/>
                </a:lnTo>
                <a:lnTo>
                  <a:pt x="1334" y="109"/>
                </a:lnTo>
                <a:lnTo>
                  <a:pt x="1198" y="67"/>
                </a:lnTo>
                <a:lnTo>
                  <a:pt x="1448" y="84"/>
                </a:lnTo>
                <a:lnTo>
                  <a:pt x="1391" y="60"/>
                </a:lnTo>
                <a:lnTo>
                  <a:pt x="1238" y="60"/>
                </a:lnTo>
                <a:lnTo>
                  <a:pt x="1294" y="54"/>
                </a:lnTo>
                <a:lnTo>
                  <a:pt x="1206" y="30"/>
                </a:lnTo>
                <a:lnTo>
                  <a:pt x="1311" y="43"/>
                </a:lnTo>
                <a:lnTo>
                  <a:pt x="1263" y="24"/>
                </a:lnTo>
                <a:lnTo>
                  <a:pt x="1318" y="17"/>
                </a:lnTo>
                <a:lnTo>
                  <a:pt x="1496" y="67"/>
                </a:lnTo>
                <a:lnTo>
                  <a:pt x="1479" y="48"/>
                </a:lnTo>
                <a:lnTo>
                  <a:pt x="1568" y="30"/>
                </a:lnTo>
                <a:lnTo>
                  <a:pt x="1488" y="24"/>
                </a:lnTo>
                <a:lnTo>
                  <a:pt x="1488" y="6"/>
                </a:lnTo>
                <a:lnTo>
                  <a:pt x="1536" y="0"/>
                </a:lnTo>
                <a:lnTo>
                  <a:pt x="2042" y="6"/>
                </a:lnTo>
                <a:lnTo>
                  <a:pt x="2082" y="12"/>
                </a:lnTo>
                <a:lnTo>
                  <a:pt x="2066" y="24"/>
                </a:lnTo>
                <a:lnTo>
                  <a:pt x="1721" y="30"/>
                </a:lnTo>
                <a:lnTo>
                  <a:pt x="1761" y="43"/>
                </a:lnTo>
                <a:lnTo>
                  <a:pt x="1632" y="54"/>
                </a:lnTo>
                <a:lnTo>
                  <a:pt x="2107" y="30"/>
                </a:lnTo>
                <a:lnTo>
                  <a:pt x="2122" y="48"/>
                </a:lnTo>
                <a:lnTo>
                  <a:pt x="2066" y="67"/>
                </a:lnTo>
                <a:lnTo>
                  <a:pt x="2171" y="54"/>
                </a:lnTo>
                <a:lnTo>
                  <a:pt x="2299" y="79"/>
                </a:lnTo>
                <a:lnTo>
                  <a:pt x="2107" y="116"/>
                </a:lnTo>
                <a:lnTo>
                  <a:pt x="1809" y="109"/>
                </a:lnTo>
                <a:lnTo>
                  <a:pt x="1874" y="121"/>
                </a:lnTo>
                <a:lnTo>
                  <a:pt x="1752" y="140"/>
                </a:lnTo>
                <a:lnTo>
                  <a:pt x="1752" y="157"/>
                </a:lnTo>
                <a:lnTo>
                  <a:pt x="2091" y="133"/>
                </a:lnTo>
                <a:lnTo>
                  <a:pt x="2107" y="146"/>
                </a:lnTo>
                <a:lnTo>
                  <a:pt x="2042" y="176"/>
                </a:lnTo>
                <a:lnTo>
                  <a:pt x="2259" y="121"/>
                </a:lnTo>
                <a:lnTo>
                  <a:pt x="2275" y="170"/>
                </a:lnTo>
                <a:lnTo>
                  <a:pt x="2162" y="256"/>
                </a:lnTo>
                <a:lnTo>
                  <a:pt x="2364" y="157"/>
                </a:lnTo>
                <a:lnTo>
                  <a:pt x="2364" y="176"/>
                </a:lnTo>
                <a:lnTo>
                  <a:pt x="2469" y="170"/>
                </a:lnTo>
                <a:lnTo>
                  <a:pt x="2500" y="140"/>
                </a:lnTo>
                <a:lnTo>
                  <a:pt x="2597" y="140"/>
                </a:lnTo>
                <a:lnTo>
                  <a:pt x="2742" y="164"/>
                </a:lnTo>
                <a:lnTo>
                  <a:pt x="2605" y="200"/>
                </a:lnTo>
                <a:lnTo>
                  <a:pt x="2622" y="225"/>
                </a:lnTo>
                <a:lnTo>
                  <a:pt x="2316" y="243"/>
                </a:lnTo>
                <a:lnTo>
                  <a:pt x="2557" y="249"/>
                </a:lnTo>
                <a:lnTo>
                  <a:pt x="2356" y="280"/>
                </a:lnTo>
                <a:lnTo>
                  <a:pt x="2380" y="304"/>
                </a:lnTo>
                <a:lnTo>
                  <a:pt x="2500" y="280"/>
                </a:lnTo>
                <a:lnTo>
                  <a:pt x="2412" y="316"/>
                </a:lnTo>
                <a:lnTo>
                  <a:pt x="2396" y="353"/>
                </a:lnTo>
                <a:lnTo>
                  <a:pt x="2429" y="340"/>
                </a:lnTo>
                <a:lnTo>
                  <a:pt x="2332" y="377"/>
                </a:lnTo>
                <a:lnTo>
                  <a:pt x="2299" y="456"/>
                </a:lnTo>
                <a:lnTo>
                  <a:pt x="2347" y="443"/>
                </a:lnTo>
                <a:lnTo>
                  <a:pt x="2420" y="456"/>
                </a:lnTo>
                <a:lnTo>
                  <a:pt x="2356" y="456"/>
                </a:lnTo>
                <a:lnTo>
                  <a:pt x="2356" y="480"/>
                </a:lnTo>
                <a:lnTo>
                  <a:pt x="2460" y="486"/>
                </a:lnTo>
                <a:lnTo>
                  <a:pt x="2469" y="523"/>
                </a:lnTo>
                <a:lnTo>
                  <a:pt x="2307" y="517"/>
                </a:lnTo>
                <a:lnTo>
                  <a:pt x="2347" y="523"/>
                </a:lnTo>
                <a:lnTo>
                  <a:pt x="2267" y="535"/>
                </a:lnTo>
                <a:lnTo>
                  <a:pt x="2307" y="566"/>
                </a:lnTo>
                <a:lnTo>
                  <a:pt x="2396" y="566"/>
                </a:lnTo>
                <a:lnTo>
                  <a:pt x="2340" y="590"/>
                </a:lnTo>
                <a:lnTo>
                  <a:pt x="2404" y="602"/>
                </a:lnTo>
                <a:lnTo>
                  <a:pt x="2404" y="639"/>
                </a:lnTo>
                <a:lnTo>
                  <a:pt x="2292" y="620"/>
                </a:lnTo>
                <a:lnTo>
                  <a:pt x="2356" y="639"/>
                </a:lnTo>
                <a:lnTo>
                  <a:pt x="2316" y="650"/>
                </a:lnTo>
                <a:lnTo>
                  <a:pt x="2347" y="650"/>
                </a:lnTo>
                <a:lnTo>
                  <a:pt x="2340" y="669"/>
                </a:lnTo>
                <a:lnTo>
                  <a:pt x="2429" y="693"/>
                </a:lnTo>
                <a:lnTo>
                  <a:pt x="2292" y="687"/>
                </a:lnTo>
                <a:lnTo>
                  <a:pt x="2275" y="699"/>
                </a:lnTo>
                <a:lnTo>
                  <a:pt x="2364" y="730"/>
                </a:lnTo>
                <a:lnTo>
                  <a:pt x="2356" y="755"/>
                </a:lnTo>
                <a:lnTo>
                  <a:pt x="2275" y="772"/>
                </a:lnTo>
                <a:lnTo>
                  <a:pt x="2195" y="730"/>
                </a:lnTo>
                <a:lnTo>
                  <a:pt x="2074" y="760"/>
                </a:lnTo>
                <a:lnTo>
                  <a:pt x="2162" y="785"/>
                </a:lnTo>
                <a:lnTo>
                  <a:pt x="2074" y="803"/>
                </a:lnTo>
                <a:lnTo>
                  <a:pt x="2171" y="803"/>
                </a:lnTo>
                <a:lnTo>
                  <a:pt x="2139" y="839"/>
                </a:lnTo>
                <a:lnTo>
                  <a:pt x="2179" y="821"/>
                </a:lnTo>
                <a:lnTo>
                  <a:pt x="2275" y="852"/>
                </a:lnTo>
                <a:lnTo>
                  <a:pt x="2235" y="876"/>
                </a:lnTo>
                <a:lnTo>
                  <a:pt x="2292" y="870"/>
                </a:lnTo>
                <a:lnTo>
                  <a:pt x="2275" y="895"/>
                </a:lnTo>
                <a:lnTo>
                  <a:pt x="2307" y="882"/>
                </a:lnTo>
                <a:lnTo>
                  <a:pt x="2316" y="943"/>
                </a:lnTo>
                <a:lnTo>
                  <a:pt x="2275" y="925"/>
                </a:lnTo>
                <a:lnTo>
                  <a:pt x="2267" y="943"/>
                </a:lnTo>
                <a:lnTo>
                  <a:pt x="2227" y="943"/>
                </a:lnTo>
                <a:lnTo>
                  <a:pt x="2171" y="895"/>
                </a:lnTo>
                <a:lnTo>
                  <a:pt x="2042" y="863"/>
                </a:lnTo>
                <a:lnTo>
                  <a:pt x="2139" y="900"/>
                </a:lnTo>
                <a:lnTo>
                  <a:pt x="2017" y="912"/>
                </a:lnTo>
                <a:lnTo>
                  <a:pt x="1977" y="943"/>
                </a:lnTo>
                <a:lnTo>
                  <a:pt x="2091" y="955"/>
                </a:lnTo>
                <a:lnTo>
                  <a:pt x="1994" y="973"/>
                </a:lnTo>
                <a:lnTo>
                  <a:pt x="2147" y="955"/>
                </a:lnTo>
                <a:lnTo>
                  <a:pt x="2284" y="979"/>
                </a:lnTo>
                <a:lnTo>
                  <a:pt x="2099" y="1052"/>
                </a:lnTo>
                <a:lnTo>
                  <a:pt x="1929" y="1089"/>
                </a:lnTo>
                <a:lnTo>
                  <a:pt x="1857" y="1089"/>
                </a:lnTo>
                <a:lnTo>
                  <a:pt x="1817" y="1059"/>
                </a:lnTo>
                <a:lnTo>
                  <a:pt x="1841" y="1089"/>
                </a:lnTo>
                <a:lnTo>
                  <a:pt x="1793" y="1108"/>
                </a:lnTo>
                <a:lnTo>
                  <a:pt x="1721" y="1186"/>
                </a:lnTo>
                <a:lnTo>
                  <a:pt x="1672" y="1180"/>
                </a:lnTo>
                <a:lnTo>
                  <a:pt x="1664" y="1211"/>
                </a:lnTo>
                <a:lnTo>
                  <a:pt x="1608" y="1216"/>
                </a:lnTo>
                <a:lnTo>
                  <a:pt x="1584" y="1205"/>
                </a:lnTo>
                <a:lnTo>
                  <a:pt x="1608" y="1186"/>
                </a:lnTo>
                <a:lnTo>
                  <a:pt x="1584" y="1180"/>
                </a:lnTo>
                <a:lnTo>
                  <a:pt x="1559" y="1229"/>
                </a:lnTo>
                <a:lnTo>
                  <a:pt x="1471" y="1235"/>
                </a:lnTo>
                <a:lnTo>
                  <a:pt x="1479" y="1259"/>
                </a:lnTo>
                <a:lnTo>
                  <a:pt x="1431" y="1265"/>
                </a:lnTo>
                <a:lnTo>
                  <a:pt x="1471" y="1296"/>
                </a:lnTo>
                <a:lnTo>
                  <a:pt x="1423" y="1296"/>
                </a:lnTo>
                <a:lnTo>
                  <a:pt x="1463" y="1332"/>
                </a:lnTo>
                <a:lnTo>
                  <a:pt x="1423" y="1332"/>
                </a:lnTo>
                <a:lnTo>
                  <a:pt x="1456" y="1338"/>
                </a:lnTo>
                <a:lnTo>
                  <a:pt x="1423" y="1369"/>
                </a:lnTo>
                <a:lnTo>
                  <a:pt x="1391" y="1362"/>
                </a:lnTo>
                <a:lnTo>
                  <a:pt x="1423" y="1375"/>
                </a:lnTo>
                <a:lnTo>
                  <a:pt x="1359" y="1387"/>
                </a:lnTo>
                <a:lnTo>
                  <a:pt x="1391" y="1435"/>
                </a:lnTo>
                <a:lnTo>
                  <a:pt x="1359" y="1502"/>
                </a:lnTo>
                <a:lnTo>
                  <a:pt x="1318" y="1502"/>
                </a:lnTo>
                <a:lnTo>
                  <a:pt x="1351" y="1521"/>
                </a:lnTo>
                <a:lnTo>
                  <a:pt x="1254" y="1521"/>
                </a:lnTo>
                <a:lnTo>
                  <a:pt x="1238" y="1478"/>
                </a:lnTo>
                <a:lnTo>
                  <a:pt x="1118" y="1485"/>
                </a:lnTo>
                <a:lnTo>
                  <a:pt x="1141" y="1472"/>
                </a:lnTo>
                <a:lnTo>
                  <a:pt x="1085" y="1454"/>
                </a:lnTo>
                <a:lnTo>
                  <a:pt x="1118" y="1448"/>
                </a:lnTo>
                <a:lnTo>
                  <a:pt x="1069" y="1448"/>
                </a:lnTo>
                <a:lnTo>
                  <a:pt x="1085" y="1424"/>
                </a:lnTo>
                <a:lnTo>
                  <a:pt x="1053" y="1424"/>
                </a:lnTo>
                <a:lnTo>
                  <a:pt x="973" y="1338"/>
                </a:lnTo>
                <a:lnTo>
                  <a:pt x="973" y="1308"/>
                </a:lnTo>
                <a:lnTo>
                  <a:pt x="1029" y="1284"/>
                </a:lnTo>
                <a:lnTo>
                  <a:pt x="1005" y="1272"/>
                </a:lnTo>
                <a:lnTo>
                  <a:pt x="948" y="1302"/>
                </a:lnTo>
                <a:lnTo>
                  <a:pt x="941" y="1241"/>
                </a:lnTo>
                <a:lnTo>
                  <a:pt x="884" y="1205"/>
                </a:lnTo>
                <a:lnTo>
                  <a:pt x="893" y="1156"/>
                </a:lnTo>
                <a:lnTo>
                  <a:pt x="860" y="1138"/>
                </a:lnTo>
                <a:lnTo>
                  <a:pt x="908" y="1089"/>
                </a:lnTo>
                <a:lnTo>
                  <a:pt x="884" y="1083"/>
                </a:lnTo>
                <a:lnTo>
                  <a:pt x="989" y="1089"/>
                </a:lnTo>
                <a:lnTo>
                  <a:pt x="981" y="1071"/>
                </a:lnTo>
                <a:lnTo>
                  <a:pt x="900" y="1071"/>
                </a:lnTo>
                <a:lnTo>
                  <a:pt x="1013" y="1028"/>
                </a:lnTo>
                <a:lnTo>
                  <a:pt x="989" y="1016"/>
                </a:lnTo>
                <a:lnTo>
                  <a:pt x="1013" y="973"/>
                </a:lnTo>
                <a:lnTo>
                  <a:pt x="925" y="968"/>
                </a:lnTo>
                <a:lnTo>
                  <a:pt x="836" y="931"/>
                </a:lnTo>
                <a:lnTo>
                  <a:pt x="1005" y="955"/>
                </a:lnTo>
                <a:lnTo>
                  <a:pt x="981" y="936"/>
                </a:lnTo>
                <a:lnTo>
                  <a:pt x="1005" y="931"/>
                </a:lnTo>
                <a:lnTo>
                  <a:pt x="941" y="906"/>
                </a:lnTo>
                <a:lnTo>
                  <a:pt x="965" y="895"/>
                </a:lnTo>
                <a:lnTo>
                  <a:pt x="916" y="900"/>
                </a:lnTo>
                <a:lnTo>
                  <a:pt x="948" y="882"/>
                </a:lnTo>
                <a:lnTo>
                  <a:pt x="900" y="888"/>
                </a:lnTo>
                <a:lnTo>
                  <a:pt x="956" y="870"/>
                </a:lnTo>
                <a:lnTo>
                  <a:pt x="876" y="846"/>
                </a:lnTo>
                <a:lnTo>
                  <a:pt x="851" y="882"/>
                </a:lnTo>
                <a:lnTo>
                  <a:pt x="788" y="888"/>
                </a:lnTo>
                <a:lnTo>
                  <a:pt x="771" y="870"/>
                </a:lnTo>
                <a:lnTo>
                  <a:pt x="820" y="846"/>
                </a:lnTo>
                <a:lnTo>
                  <a:pt x="780" y="846"/>
                </a:lnTo>
                <a:lnTo>
                  <a:pt x="836" y="796"/>
                </a:lnTo>
                <a:lnTo>
                  <a:pt x="780" y="785"/>
                </a:lnTo>
                <a:lnTo>
                  <a:pt x="796" y="755"/>
                </a:lnTo>
                <a:lnTo>
                  <a:pt x="731" y="693"/>
                </a:lnTo>
                <a:lnTo>
                  <a:pt x="756" y="687"/>
                </a:lnTo>
                <a:lnTo>
                  <a:pt x="651" y="626"/>
                </a:lnTo>
                <a:lnTo>
                  <a:pt x="643" y="602"/>
                </a:lnTo>
                <a:lnTo>
                  <a:pt x="538" y="572"/>
                </a:lnTo>
                <a:lnTo>
                  <a:pt x="433" y="559"/>
                </a:lnTo>
                <a:lnTo>
                  <a:pt x="345" y="578"/>
                </a:lnTo>
                <a:lnTo>
                  <a:pt x="273" y="566"/>
                </a:lnTo>
                <a:lnTo>
                  <a:pt x="297" y="596"/>
                </a:lnTo>
                <a:lnTo>
                  <a:pt x="217" y="578"/>
                </a:lnTo>
                <a:lnTo>
                  <a:pt x="152" y="553"/>
                </a:lnTo>
                <a:lnTo>
                  <a:pt x="217" y="535"/>
                </a:lnTo>
                <a:lnTo>
                  <a:pt x="63" y="517"/>
                </a:lnTo>
                <a:lnTo>
                  <a:pt x="120" y="499"/>
                </a:lnTo>
                <a:lnTo>
                  <a:pt x="305" y="505"/>
                </a:lnTo>
                <a:lnTo>
                  <a:pt x="321" y="486"/>
                </a:lnTo>
                <a:lnTo>
                  <a:pt x="288" y="480"/>
                </a:lnTo>
                <a:lnTo>
                  <a:pt x="321" y="469"/>
                </a:lnTo>
                <a:lnTo>
                  <a:pt x="160" y="474"/>
                </a:lnTo>
                <a:lnTo>
                  <a:pt x="0" y="42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3" name="Freeform 393"/>
          <p:cNvSpPr>
            <a:spLocks/>
          </p:cNvSpPr>
          <p:nvPr/>
        </p:nvSpPr>
        <p:spPr bwMode="auto">
          <a:xfrm>
            <a:off x="4592639" y="3287714"/>
            <a:ext cx="161925" cy="79375"/>
          </a:xfrm>
          <a:custGeom>
            <a:avLst/>
            <a:gdLst>
              <a:gd name="T0" fmla="*/ 0 w 305"/>
              <a:gd name="T1" fmla="*/ 2147483647 h 116"/>
              <a:gd name="T2" fmla="*/ 2147483647 w 305"/>
              <a:gd name="T3" fmla="*/ 2147483647 h 116"/>
              <a:gd name="T4" fmla="*/ 2147483647 w 305"/>
              <a:gd name="T5" fmla="*/ 2147483647 h 116"/>
              <a:gd name="T6" fmla="*/ 2147483647 w 305"/>
              <a:gd name="T7" fmla="*/ 0 h 116"/>
              <a:gd name="T8" fmla="*/ 2147483647 w 305"/>
              <a:gd name="T9" fmla="*/ 2147483647 h 116"/>
              <a:gd name="T10" fmla="*/ 2147483647 w 305"/>
              <a:gd name="T11" fmla="*/ 2147483647 h 116"/>
              <a:gd name="T12" fmla="*/ 2147483647 w 305"/>
              <a:gd name="T13" fmla="*/ 2147483647 h 116"/>
              <a:gd name="T14" fmla="*/ 2147483647 w 305"/>
              <a:gd name="T15" fmla="*/ 2147483647 h 116"/>
              <a:gd name="T16" fmla="*/ 0 w 305"/>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16"/>
              <a:gd name="T29" fmla="*/ 305 w 30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16">
                <a:moveTo>
                  <a:pt x="0" y="73"/>
                </a:moveTo>
                <a:lnTo>
                  <a:pt x="48" y="19"/>
                </a:lnTo>
                <a:lnTo>
                  <a:pt x="112" y="32"/>
                </a:lnTo>
                <a:lnTo>
                  <a:pt x="208" y="0"/>
                </a:lnTo>
                <a:lnTo>
                  <a:pt x="265" y="7"/>
                </a:lnTo>
                <a:lnTo>
                  <a:pt x="305" y="25"/>
                </a:lnTo>
                <a:lnTo>
                  <a:pt x="193" y="104"/>
                </a:lnTo>
                <a:lnTo>
                  <a:pt x="88" y="116"/>
                </a:lnTo>
                <a:lnTo>
                  <a:pt x="0" y="7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4" name="Freeform 394"/>
          <p:cNvSpPr>
            <a:spLocks/>
          </p:cNvSpPr>
          <p:nvPr/>
        </p:nvSpPr>
        <p:spPr bwMode="auto">
          <a:xfrm>
            <a:off x="3625850" y="2673350"/>
            <a:ext cx="260351" cy="122238"/>
          </a:xfrm>
          <a:custGeom>
            <a:avLst/>
            <a:gdLst>
              <a:gd name="T0" fmla="*/ 0 w 490"/>
              <a:gd name="T1" fmla="*/ 2147483647 h 177"/>
              <a:gd name="T2" fmla="*/ 2147483647 w 490"/>
              <a:gd name="T3" fmla="*/ 2147483647 h 177"/>
              <a:gd name="T4" fmla="*/ 2147483647 w 490"/>
              <a:gd name="T5" fmla="*/ 2147483647 h 177"/>
              <a:gd name="T6" fmla="*/ 2147483647 w 490"/>
              <a:gd name="T7" fmla="*/ 2147483647 h 177"/>
              <a:gd name="T8" fmla="*/ 2147483647 w 490"/>
              <a:gd name="T9" fmla="*/ 2147483647 h 177"/>
              <a:gd name="T10" fmla="*/ 2147483647 w 490"/>
              <a:gd name="T11" fmla="*/ 2147483647 h 177"/>
              <a:gd name="T12" fmla="*/ 2147483647 w 490"/>
              <a:gd name="T13" fmla="*/ 2147483647 h 177"/>
              <a:gd name="T14" fmla="*/ 2147483647 w 490"/>
              <a:gd name="T15" fmla="*/ 2147483647 h 177"/>
              <a:gd name="T16" fmla="*/ 2147483647 w 490"/>
              <a:gd name="T17" fmla="*/ 2147483647 h 177"/>
              <a:gd name="T18" fmla="*/ 2147483647 w 490"/>
              <a:gd name="T19" fmla="*/ 2147483647 h 177"/>
              <a:gd name="T20" fmla="*/ 2147483647 w 490"/>
              <a:gd name="T21" fmla="*/ 2147483647 h 177"/>
              <a:gd name="T22" fmla="*/ 2147483647 w 490"/>
              <a:gd name="T23" fmla="*/ 2147483647 h 177"/>
              <a:gd name="T24" fmla="*/ 2147483647 w 490"/>
              <a:gd name="T25" fmla="*/ 2147483647 h 177"/>
              <a:gd name="T26" fmla="*/ 2147483647 w 490"/>
              <a:gd name="T27" fmla="*/ 2147483647 h 177"/>
              <a:gd name="T28" fmla="*/ 2147483647 w 490"/>
              <a:gd name="T29" fmla="*/ 2147483647 h 177"/>
              <a:gd name="T30" fmla="*/ 2147483647 w 490"/>
              <a:gd name="T31" fmla="*/ 0 h 177"/>
              <a:gd name="T32" fmla="*/ 2147483647 w 490"/>
              <a:gd name="T33" fmla="*/ 2147483647 h 177"/>
              <a:gd name="T34" fmla="*/ 2147483647 w 490"/>
              <a:gd name="T35" fmla="*/ 2147483647 h 177"/>
              <a:gd name="T36" fmla="*/ 2147483647 w 490"/>
              <a:gd name="T37" fmla="*/ 2147483647 h 177"/>
              <a:gd name="T38" fmla="*/ 2147483647 w 490"/>
              <a:gd name="T39" fmla="*/ 2147483647 h 177"/>
              <a:gd name="T40" fmla="*/ 2147483647 w 490"/>
              <a:gd name="T41" fmla="*/ 2147483647 h 177"/>
              <a:gd name="T42" fmla="*/ 2147483647 w 490"/>
              <a:gd name="T43" fmla="*/ 2147483647 h 177"/>
              <a:gd name="T44" fmla="*/ 2147483647 w 490"/>
              <a:gd name="T45" fmla="*/ 2147483647 h 177"/>
              <a:gd name="T46" fmla="*/ 2147483647 w 490"/>
              <a:gd name="T47" fmla="*/ 2147483647 h 177"/>
              <a:gd name="T48" fmla="*/ 2147483647 w 490"/>
              <a:gd name="T49" fmla="*/ 2147483647 h 177"/>
              <a:gd name="T50" fmla="*/ 2147483647 w 490"/>
              <a:gd name="T51" fmla="*/ 2147483647 h 177"/>
              <a:gd name="T52" fmla="*/ 2147483647 w 490"/>
              <a:gd name="T53" fmla="*/ 2147483647 h 177"/>
              <a:gd name="T54" fmla="*/ 2147483647 w 490"/>
              <a:gd name="T55" fmla="*/ 2147483647 h 177"/>
              <a:gd name="T56" fmla="*/ 0 w 490"/>
              <a:gd name="T57" fmla="*/ 2147483647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77"/>
              <a:gd name="T89" fmla="*/ 490 w 490"/>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77">
                <a:moveTo>
                  <a:pt x="0" y="67"/>
                </a:moveTo>
                <a:lnTo>
                  <a:pt x="32" y="61"/>
                </a:lnTo>
                <a:lnTo>
                  <a:pt x="8" y="42"/>
                </a:lnTo>
                <a:lnTo>
                  <a:pt x="48" y="55"/>
                </a:lnTo>
                <a:lnTo>
                  <a:pt x="32" y="24"/>
                </a:lnTo>
                <a:lnTo>
                  <a:pt x="80" y="37"/>
                </a:lnTo>
                <a:lnTo>
                  <a:pt x="57" y="6"/>
                </a:lnTo>
                <a:lnTo>
                  <a:pt x="137" y="31"/>
                </a:lnTo>
                <a:lnTo>
                  <a:pt x="145" y="79"/>
                </a:lnTo>
                <a:lnTo>
                  <a:pt x="177" y="24"/>
                </a:lnTo>
                <a:lnTo>
                  <a:pt x="225" y="42"/>
                </a:lnTo>
                <a:lnTo>
                  <a:pt x="257" y="18"/>
                </a:lnTo>
                <a:lnTo>
                  <a:pt x="282" y="55"/>
                </a:lnTo>
                <a:lnTo>
                  <a:pt x="273" y="24"/>
                </a:lnTo>
                <a:lnTo>
                  <a:pt x="362" y="24"/>
                </a:lnTo>
                <a:lnTo>
                  <a:pt x="370" y="0"/>
                </a:lnTo>
                <a:lnTo>
                  <a:pt x="402" y="18"/>
                </a:lnTo>
                <a:lnTo>
                  <a:pt x="450" y="12"/>
                </a:lnTo>
                <a:lnTo>
                  <a:pt x="418" y="24"/>
                </a:lnTo>
                <a:lnTo>
                  <a:pt x="490" y="85"/>
                </a:lnTo>
                <a:lnTo>
                  <a:pt x="435" y="128"/>
                </a:lnTo>
                <a:lnTo>
                  <a:pt x="242" y="177"/>
                </a:lnTo>
                <a:lnTo>
                  <a:pt x="80" y="158"/>
                </a:lnTo>
                <a:lnTo>
                  <a:pt x="120" y="110"/>
                </a:lnTo>
                <a:lnTo>
                  <a:pt x="24" y="98"/>
                </a:lnTo>
                <a:lnTo>
                  <a:pt x="112" y="85"/>
                </a:lnTo>
                <a:lnTo>
                  <a:pt x="88" y="79"/>
                </a:lnTo>
                <a:lnTo>
                  <a:pt x="120" y="67"/>
                </a:lnTo>
                <a:lnTo>
                  <a:pt x="0" y="6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5" name="Freeform 395"/>
          <p:cNvSpPr>
            <a:spLocks/>
          </p:cNvSpPr>
          <p:nvPr/>
        </p:nvSpPr>
        <p:spPr bwMode="auto">
          <a:xfrm>
            <a:off x="3962400" y="3079751"/>
            <a:ext cx="101600" cy="112713"/>
          </a:xfrm>
          <a:custGeom>
            <a:avLst/>
            <a:gdLst>
              <a:gd name="T0" fmla="*/ 0 w 193"/>
              <a:gd name="T1" fmla="*/ 2147483647 h 164"/>
              <a:gd name="T2" fmla="*/ 2147483647 w 193"/>
              <a:gd name="T3" fmla="*/ 2147483647 h 164"/>
              <a:gd name="T4" fmla="*/ 2147483647 w 193"/>
              <a:gd name="T5" fmla="*/ 2147483647 h 164"/>
              <a:gd name="T6" fmla="*/ 2147483647 w 193"/>
              <a:gd name="T7" fmla="*/ 2147483647 h 164"/>
              <a:gd name="T8" fmla="*/ 2147483647 w 193"/>
              <a:gd name="T9" fmla="*/ 2147483647 h 164"/>
              <a:gd name="T10" fmla="*/ 2147483647 w 193"/>
              <a:gd name="T11" fmla="*/ 2147483647 h 164"/>
              <a:gd name="T12" fmla="*/ 2147483647 w 193"/>
              <a:gd name="T13" fmla="*/ 2147483647 h 164"/>
              <a:gd name="T14" fmla="*/ 2147483647 w 193"/>
              <a:gd name="T15" fmla="*/ 2147483647 h 164"/>
              <a:gd name="T16" fmla="*/ 2147483647 w 193"/>
              <a:gd name="T17" fmla="*/ 2147483647 h 164"/>
              <a:gd name="T18" fmla="*/ 2147483647 w 193"/>
              <a:gd name="T19" fmla="*/ 0 h 164"/>
              <a:gd name="T20" fmla="*/ 2147483647 w 193"/>
              <a:gd name="T21" fmla="*/ 2147483647 h 164"/>
              <a:gd name="T22" fmla="*/ 2147483647 w 193"/>
              <a:gd name="T23" fmla="*/ 2147483647 h 164"/>
              <a:gd name="T24" fmla="*/ 2147483647 w 193"/>
              <a:gd name="T25" fmla="*/ 2147483647 h 164"/>
              <a:gd name="T26" fmla="*/ 2147483647 w 193"/>
              <a:gd name="T27" fmla="*/ 2147483647 h 164"/>
              <a:gd name="T28" fmla="*/ 2147483647 w 193"/>
              <a:gd name="T29" fmla="*/ 2147483647 h 164"/>
              <a:gd name="T30" fmla="*/ 2147483647 w 193"/>
              <a:gd name="T31" fmla="*/ 2147483647 h 164"/>
              <a:gd name="T32" fmla="*/ 2147483647 w 193"/>
              <a:gd name="T33" fmla="*/ 2147483647 h 164"/>
              <a:gd name="T34" fmla="*/ 0 w 193"/>
              <a:gd name="T35" fmla="*/ 2147483647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64"/>
              <a:gd name="T56" fmla="*/ 193 w 193"/>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64">
                <a:moveTo>
                  <a:pt x="0" y="140"/>
                </a:moveTo>
                <a:lnTo>
                  <a:pt x="40" y="158"/>
                </a:lnTo>
                <a:lnTo>
                  <a:pt x="17" y="164"/>
                </a:lnTo>
                <a:lnTo>
                  <a:pt x="185" y="147"/>
                </a:lnTo>
                <a:lnTo>
                  <a:pt x="193" y="55"/>
                </a:lnTo>
                <a:lnTo>
                  <a:pt x="177" y="37"/>
                </a:lnTo>
                <a:lnTo>
                  <a:pt x="121" y="49"/>
                </a:lnTo>
                <a:lnTo>
                  <a:pt x="105" y="37"/>
                </a:lnTo>
                <a:lnTo>
                  <a:pt x="130" y="13"/>
                </a:lnTo>
                <a:lnTo>
                  <a:pt x="105" y="0"/>
                </a:lnTo>
                <a:lnTo>
                  <a:pt x="88" y="43"/>
                </a:lnTo>
                <a:lnTo>
                  <a:pt x="17" y="61"/>
                </a:lnTo>
                <a:lnTo>
                  <a:pt x="40" y="67"/>
                </a:lnTo>
                <a:lnTo>
                  <a:pt x="25" y="86"/>
                </a:lnTo>
                <a:lnTo>
                  <a:pt x="73" y="91"/>
                </a:lnTo>
                <a:lnTo>
                  <a:pt x="25" y="128"/>
                </a:lnTo>
                <a:lnTo>
                  <a:pt x="81" y="123"/>
                </a:lnTo>
                <a:lnTo>
                  <a:pt x="0" y="14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6" name="Freeform 396"/>
          <p:cNvSpPr>
            <a:spLocks/>
          </p:cNvSpPr>
          <p:nvPr/>
        </p:nvSpPr>
        <p:spPr bwMode="auto">
          <a:xfrm>
            <a:off x="4344989" y="3236914"/>
            <a:ext cx="12700" cy="17462"/>
          </a:xfrm>
          <a:custGeom>
            <a:avLst/>
            <a:gdLst>
              <a:gd name="T0" fmla="*/ 0 w 24"/>
              <a:gd name="T1" fmla="*/ 2147483647 h 25"/>
              <a:gd name="T2" fmla="*/ 2147483647 w 24"/>
              <a:gd name="T3" fmla="*/ 0 h 25"/>
              <a:gd name="T4" fmla="*/ 2147483647 w 24"/>
              <a:gd name="T5" fmla="*/ 2147483647 h 25"/>
              <a:gd name="T6" fmla="*/ 0 w 24"/>
              <a:gd name="T7" fmla="*/ 2147483647 h 25"/>
              <a:gd name="T8" fmla="*/ 0 60000 65536"/>
              <a:gd name="T9" fmla="*/ 0 60000 65536"/>
              <a:gd name="T10" fmla="*/ 0 60000 65536"/>
              <a:gd name="T11" fmla="*/ 0 60000 65536"/>
              <a:gd name="T12" fmla="*/ 0 w 24"/>
              <a:gd name="T13" fmla="*/ 0 h 25"/>
              <a:gd name="T14" fmla="*/ 24 w 24"/>
              <a:gd name="T15" fmla="*/ 25 h 25"/>
            </a:gdLst>
            <a:ahLst/>
            <a:cxnLst>
              <a:cxn ang="T8">
                <a:pos x="T0" y="T1"/>
              </a:cxn>
              <a:cxn ang="T9">
                <a:pos x="T2" y="T3"/>
              </a:cxn>
              <a:cxn ang="T10">
                <a:pos x="T4" y="T5"/>
              </a:cxn>
              <a:cxn ang="T11">
                <a:pos x="T6" y="T7"/>
              </a:cxn>
            </a:cxnLst>
            <a:rect l="T12" t="T13" r="T14" b="T15"/>
            <a:pathLst>
              <a:path w="24" h="25">
                <a:moveTo>
                  <a:pt x="0" y="25"/>
                </a:moveTo>
                <a:lnTo>
                  <a:pt x="16" y="0"/>
                </a:lnTo>
                <a:lnTo>
                  <a:pt x="24" y="25"/>
                </a:lnTo>
                <a:lnTo>
                  <a:pt x="0" y="2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87" name="Freeform 397"/>
          <p:cNvSpPr>
            <a:spLocks/>
          </p:cNvSpPr>
          <p:nvPr/>
        </p:nvSpPr>
        <p:spPr bwMode="auto">
          <a:xfrm>
            <a:off x="1417639" y="3730625"/>
            <a:ext cx="723900" cy="447675"/>
          </a:xfrm>
          <a:custGeom>
            <a:avLst/>
            <a:gdLst>
              <a:gd name="T0" fmla="*/ 0 w 1367"/>
              <a:gd name="T1" fmla="*/ 2147483647 h 651"/>
              <a:gd name="T2" fmla="*/ 2147483647 w 1367"/>
              <a:gd name="T3" fmla="*/ 2147483647 h 651"/>
              <a:gd name="T4" fmla="*/ 2147483647 w 1367"/>
              <a:gd name="T5" fmla="*/ 2147483647 h 651"/>
              <a:gd name="T6" fmla="*/ 2147483647 w 1367"/>
              <a:gd name="T7" fmla="*/ 2147483647 h 651"/>
              <a:gd name="T8" fmla="*/ 2147483647 w 1367"/>
              <a:gd name="T9" fmla="*/ 2147483647 h 651"/>
              <a:gd name="T10" fmla="*/ 2147483647 w 1367"/>
              <a:gd name="T11" fmla="*/ 2147483647 h 651"/>
              <a:gd name="T12" fmla="*/ 2147483647 w 1367"/>
              <a:gd name="T13" fmla="*/ 2147483647 h 651"/>
              <a:gd name="T14" fmla="*/ 2147483647 w 1367"/>
              <a:gd name="T15" fmla="*/ 2147483647 h 651"/>
              <a:gd name="T16" fmla="*/ 2147483647 w 1367"/>
              <a:gd name="T17" fmla="*/ 2147483647 h 651"/>
              <a:gd name="T18" fmla="*/ 2147483647 w 1367"/>
              <a:gd name="T19" fmla="*/ 2147483647 h 651"/>
              <a:gd name="T20" fmla="*/ 2147483647 w 1367"/>
              <a:gd name="T21" fmla="*/ 2147483647 h 651"/>
              <a:gd name="T22" fmla="*/ 2147483647 w 1367"/>
              <a:gd name="T23" fmla="*/ 2147483647 h 651"/>
              <a:gd name="T24" fmla="*/ 2147483647 w 1367"/>
              <a:gd name="T25" fmla="*/ 2147483647 h 651"/>
              <a:gd name="T26" fmla="*/ 2147483647 w 1367"/>
              <a:gd name="T27" fmla="*/ 2147483647 h 651"/>
              <a:gd name="T28" fmla="*/ 2147483647 w 1367"/>
              <a:gd name="T29" fmla="*/ 2147483647 h 651"/>
              <a:gd name="T30" fmla="*/ 2147483647 w 1367"/>
              <a:gd name="T31" fmla="*/ 2147483647 h 651"/>
              <a:gd name="T32" fmla="*/ 2147483647 w 1367"/>
              <a:gd name="T33" fmla="*/ 2147483647 h 651"/>
              <a:gd name="T34" fmla="*/ 2147483647 w 1367"/>
              <a:gd name="T35" fmla="*/ 2147483647 h 651"/>
              <a:gd name="T36" fmla="*/ 2147483647 w 1367"/>
              <a:gd name="T37" fmla="*/ 2147483647 h 651"/>
              <a:gd name="T38" fmla="*/ 2147483647 w 1367"/>
              <a:gd name="T39" fmla="*/ 2147483647 h 651"/>
              <a:gd name="T40" fmla="*/ 2147483647 w 1367"/>
              <a:gd name="T41" fmla="*/ 2147483647 h 651"/>
              <a:gd name="T42" fmla="*/ 2147483647 w 1367"/>
              <a:gd name="T43" fmla="*/ 2147483647 h 651"/>
              <a:gd name="T44" fmla="*/ 2147483647 w 1367"/>
              <a:gd name="T45" fmla="*/ 2147483647 h 651"/>
              <a:gd name="T46" fmla="*/ 2147483647 w 1367"/>
              <a:gd name="T47" fmla="*/ 2147483647 h 651"/>
              <a:gd name="T48" fmla="*/ 2147483647 w 1367"/>
              <a:gd name="T49" fmla="*/ 2147483647 h 651"/>
              <a:gd name="T50" fmla="*/ 2147483647 w 1367"/>
              <a:gd name="T51" fmla="*/ 2147483647 h 651"/>
              <a:gd name="T52" fmla="*/ 2147483647 w 1367"/>
              <a:gd name="T53" fmla="*/ 2147483647 h 651"/>
              <a:gd name="T54" fmla="*/ 2147483647 w 1367"/>
              <a:gd name="T55" fmla="*/ 2147483647 h 651"/>
              <a:gd name="T56" fmla="*/ 2147483647 w 1367"/>
              <a:gd name="T57" fmla="*/ 2147483647 h 651"/>
              <a:gd name="T58" fmla="*/ 2147483647 w 1367"/>
              <a:gd name="T59" fmla="*/ 2147483647 h 651"/>
              <a:gd name="T60" fmla="*/ 2147483647 w 1367"/>
              <a:gd name="T61" fmla="*/ 2147483647 h 651"/>
              <a:gd name="T62" fmla="*/ 2147483647 w 1367"/>
              <a:gd name="T63" fmla="*/ 2147483647 h 651"/>
              <a:gd name="T64" fmla="*/ 2147483647 w 1367"/>
              <a:gd name="T65" fmla="*/ 2147483647 h 651"/>
              <a:gd name="T66" fmla="*/ 2147483647 w 1367"/>
              <a:gd name="T67" fmla="*/ 2147483647 h 651"/>
              <a:gd name="T68" fmla="*/ 2147483647 w 1367"/>
              <a:gd name="T69" fmla="*/ 2147483647 h 651"/>
              <a:gd name="T70" fmla="*/ 2147483647 w 1367"/>
              <a:gd name="T71" fmla="*/ 2147483647 h 651"/>
              <a:gd name="T72" fmla="*/ 2147483647 w 1367"/>
              <a:gd name="T73" fmla="*/ 2147483647 h 651"/>
              <a:gd name="T74" fmla="*/ 2147483647 w 1367"/>
              <a:gd name="T75" fmla="*/ 2147483647 h 651"/>
              <a:gd name="T76" fmla="*/ 2147483647 w 1367"/>
              <a:gd name="T77" fmla="*/ 2147483647 h 651"/>
              <a:gd name="T78" fmla="*/ 2147483647 w 1367"/>
              <a:gd name="T79" fmla="*/ 2147483647 h 651"/>
              <a:gd name="T80" fmla="*/ 2147483647 w 1367"/>
              <a:gd name="T81" fmla="*/ 2147483647 h 651"/>
              <a:gd name="T82" fmla="*/ 2147483647 w 1367"/>
              <a:gd name="T83" fmla="*/ 2147483647 h 651"/>
              <a:gd name="T84" fmla="*/ 2147483647 w 1367"/>
              <a:gd name="T85" fmla="*/ 2147483647 h 651"/>
              <a:gd name="T86" fmla="*/ 2147483647 w 1367"/>
              <a:gd name="T87" fmla="*/ 2147483647 h 651"/>
              <a:gd name="T88" fmla="*/ 2147483647 w 1367"/>
              <a:gd name="T89" fmla="*/ 0 h 651"/>
              <a:gd name="T90" fmla="*/ 0 w 1367"/>
              <a:gd name="T91" fmla="*/ 2147483647 h 6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7"/>
              <a:gd name="T139" fmla="*/ 0 h 651"/>
              <a:gd name="T140" fmla="*/ 1367 w 1367"/>
              <a:gd name="T141" fmla="*/ 651 h 6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7" h="651">
                <a:moveTo>
                  <a:pt x="0" y="6"/>
                </a:moveTo>
                <a:lnTo>
                  <a:pt x="65" y="109"/>
                </a:lnTo>
                <a:lnTo>
                  <a:pt x="136" y="158"/>
                </a:lnTo>
                <a:lnTo>
                  <a:pt x="128" y="182"/>
                </a:lnTo>
                <a:lnTo>
                  <a:pt x="96" y="189"/>
                </a:lnTo>
                <a:lnTo>
                  <a:pt x="185" y="213"/>
                </a:lnTo>
                <a:lnTo>
                  <a:pt x="225" y="262"/>
                </a:lnTo>
                <a:lnTo>
                  <a:pt x="218" y="292"/>
                </a:lnTo>
                <a:lnTo>
                  <a:pt x="321" y="359"/>
                </a:lnTo>
                <a:lnTo>
                  <a:pt x="346" y="340"/>
                </a:lnTo>
                <a:lnTo>
                  <a:pt x="113" y="97"/>
                </a:lnTo>
                <a:lnTo>
                  <a:pt x="96" y="30"/>
                </a:lnTo>
                <a:lnTo>
                  <a:pt x="145" y="42"/>
                </a:lnTo>
                <a:lnTo>
                  <a:pt x="233" y="152"/>
                </a:lnTo>
                <a:lnTo>
                  <a:pt x="354" y="231"/>
                </a:lnTo>
                <a:lnTo>
                  <a:pt x="354" y="262"/>
                </a:lnTo>
                <a:lnTo>
                  <a:pt x="523" y="371"/>
                </a:lnTo>
                <a:lnTo>
                  <a:pt x="539" y="413"/>
                </a:lnTo>
                <a:lnTo>
                  <a:pt x="523" y="450"/>
                </a:lnTo>
                <a:lnTo>
                  <a:pt x="563" y="486"/>
                </a:lnTo>
                <a:lnTo>
                  <a:pt x="884" y="608"/>
                </a:lnTo>
                <a:lnTo>
                  <a:pt x="1021" y="596"/>
                </a:lnTo>
                <a:lnTo>
                  <a:pt x="1118" y="651"/>
                </a:lnTo>
                <a:lnTo>
                  <a:pt x="1151" y="596"/>
                </a:lnTo>
                <a:lnTo>
                  <a:pt x="1191" y="596"/>
                </a:lnTo>
                <a:lnTo>
                  <a:pt x="1151" y="553"/>
                </a:lnTo>
                <a:lnTo>
                  <a:pt x="1254" y="541"/>
                </a:lnTo>
                <a:lnTo>
                  <a:pt x="1287" y="517"/>
                </a:lnTo>
                <a:lnTo>
                  <a:pt x="1302" y="505"/>
                </a:lnTo>
                <a:lnTo>
                  <a:pt x="1311" y="529"/>
                </a:lnTo>
                <a:lnTo>
                  <a:pt x="1367" y="426"/>
                </a:lnTo>
                <a:lnTo>
                  <a:pt x="1302" y="402"/>
                </a:lnTo>
                <a:lnTo>
                  <a:pt x="1199" y="426"/>
                </a:lnTo>
                <a:lnTo>
                  <a:pt x="1151" y="517"/>
                </a:lnTo>
                <a:lnTo>
                  <a:pt x="1021" y="529"/>
                </a:lnTo>
                <a:lnTo>
                  <a:pt x="958" y="499"/>
                </a:lnTo>
                <a:lnTo>
                  <a:pt x="876" y="383"/>
                </a:lnTo>
                <a:lnTo>
                  <a:pt x="861" y="292"/>
                </a:lnTo>
                <a:lnTo>
                  <a:pt x="901" y="255"/>
                </a:lnTo>
                <a:lnTo>
                  <a:pt x="813" y="231"/>
                </a:lnTo>
                <a:lnTo>
                  <a:pt x="699" y="103"/>
                </a:lnTo>
                <a:lnTo>
                  <a:pt x="603" y="133"/>
                </a:lnTo>
                <a:lnTo>
                  <a:pt x="475" y="30"/>
                </a:lnTo>
                <a:lnTo>
                  <a:pt x="266" y="49"/>
                </a:lnTo>
                <a:lnTo>
                  <a:pt x="96" y="0"/>
                </a:lnTo>
                <a:lnTo>
                  <a:pt x="0" y="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8" name="Freeform 398"/>
          <p:cNvSpPr>
            <a:spLocks/>
          </p:cNvSpPr>
          <p:nvPr/>
        </p:nvSpPr>
        <p:spPr bwMode="auto">
          <a:xfrm>
            <a:off x="4291014" y="3141664"/>
            <a:ext cx="88900" cy="79375"/>
          </a:xfrm>
          <a:custGeom>
            <a:avLst/>
            <a:gdLst>
              <a:gd name="T0" fmla="*/ 0 w 168"/>
              <a:gd name="T1" fmla="*/ 2147483647 h 116"/>
              <a:gd name="T2" fmla="*/ 2147483647 w 168"/>
              <a:gd name="T3" fmla="*/ 2147483647 h 116"/>
              <a:gd name="T4" fmla="*/ 2147483647 w 168"/>
              <a:gd name="T5" fmla="*/ 2147483647 h 116"/>
              <a:gd name="T6" fmla="*/ 2147483647 w 168"/>
              <a:gd name="T7" fmla="*/ 2147483647 h 116"/>
              <a:gd name="T8" fmla="*/ 2147483647 w 168"/>
              <a:gd name="T9" fmla="*/ 2147483647 h 116"/>
              <a:gd name="T10" fmla="*/ 2147483647 w 168"/>
              <a:gd name="T11" fmla="*/ 0 h 116"/>
              <a:gd name="T12" fmla="*/ 2147483647 w 168"/>
              <a:gd name="T13" fmla="*/ 0 h 116"/>
              <a:gd name="T14" fmla="*/ 2147483647 w 168"/>
              <a:gd name="T15" fmla="*/ 2147483647 h 116"/>
              <a:gd name="T16" fmla="*/ 2147483647 w 168"/>
              <a:gd name="T17" fmla="*/ 2147483647 h 116"/>
              <a:gd name="T18" fmla="*/ 2147483647 w 168"/>
              <a:gd name="T19" fmla="*/ 2147483647 h 116"/>
              <a:gd name="T20" fmla="*/ 2147483647 w 168"/>
              <a:gd name="T21" fmla="*/ 2147483647 h 116"/>
              <a:gd name="T22" fmla="*/ 0 w 168"/>
              <a:gd name="T23" fmla="*/ 2147483647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16"/>
              <a:gd name="T38" fmla="*/ 168 w 168"/>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16">
                <a:moveTo>
                  <a:pt x="0" y="86"/>
                </a:moveTo>
                <a:lnTo>
                  <a:pt x="71" y="67"/>
                </a:lnTo>
                <a:lnTo>
                  <a:pt x="40" y="62"/>
                </a:lnTo>
                <a:lnTo>
                  <a:pt x="71" y="19"/>
                </a:lnTo>
                <a:lnTo>
                  <a:pt x="88" y="43"/>
                </a:lnTo>
                <a:lnTo>
                  <a:pt x="96" y="0"/>
                </a:lnTo>
                <a:lnTo>
                  <a:pt x="168" y="0"/>
                </a:lnTo>
                <a:lnTo>
                  <a:pt x="161" y="43"/>
                </a:lnTo>
                <a:lnTo>
                  <a:pt x="113" y="62"/>
                </a:lnTo>
                <a:lnTo>
                  <a:pt x="113" y="116"/>
                </a:lnTo>
                <a:lnTo>
                  <a:pt x="71" y="80"/>
                </a:lnTo>
                <a:lnTo>
                  <a:pt x="0" y="8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89" name="Freeform 399"/>
          <p:cNvSpPr>
            <a:spLocks/>
          </p:cNvSpPr>
          <p:nvPr/>
        </p:nvSpPr>
        <p:spPr bwMode="auto">
          <a:xfrm>
            <a:off x="8185151" y="5532438"/>
            <a:ext cx="177800" cy="171450"/>
          </a:xfrm>
          <a:custGeom>
            <a:avLst/>
            <a:gdLst>
              <a:gd name="T0" fmla="*/ 0 w 337"/>
              <a:gd name="T1" fmla="*/ 2147483647 h 249"/>
              <a:gd name="T2" fmla="*/ 2147483647 w 337"/>
              <a:gd name="T3" fmla="*/ 2147483647 h 249"/>
              <a:gd name="T4" fmla="*/ 2147483647 w 337"/>
              <a:gd name="T5" fmla="*/ 2147483647 h 249"/>
              <a:gd name="T6" fmla="*/ 2147483647 w 337"/>
              <a:gd name="T7" fmla="*/ 0 h 249"/>
              <a:gd name="T8" fmla="*/ 2147483647 w 337"/>
              <a:gd name="T9" fmla="*/ 2147483647 h 249"/>
              <a:gd name="T10" fmla="*/ 2147483647 w 337"/>
              <a:gd name="T11" fmla="*/ 2147483647 h 249"/>
              <a:gd name="T12" fmla="*/ 2147483647 w 337"/>
              <a:gd name="T13" fmla="*/ 2147483647 h 249"/>
              <a:gd name="T14" fmla="*/ 2147483647 w 337"/>
              <a:gd name="T15" fmla="*/ 2147483647 h 249"/>
              <a:gd name="T16" fmla="*/ 2147483647 w 337"/>
              <a:gd name="T17" fmla="*/ 2147483647 h 249"/>
              <a:gd name="T18" fmla="*/ 2147483647 w 337"/>
              <a:gd name="T19" fmla="*/ 2147483647 h 249"/>
              <a:gd name="T20" fmla="*/ 2147483647 w 337"/>
              <a:gd name="T21" fmla="*/ 2147483647 h 249"/>
              <a:gd name="T22" fmla="*/ 2147483647 w 337"/>
              <a:gd name="T23" fmla="*/ 2147483647 h 249"/>
              <a:gd name="T24" fmla="*/ 0 w 337"/>
              <a:gd name="T25" fmla="*/ 2147483647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7"/>
              <a:gd name="T40" fmla="*/ 0 h 249"/>
              <a:gd name="T41" fmla="*/ 337 w 337"/>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7" h="249">
                <a:moveTo>
                  <a:pt x="0" y="219"/>
                </a:moveTo>
                <a:lnTo>
                  <a:pt x="63" y="139"/>
                </a:lnTo>
                <a:lnTo>
                  <a:pt x="192" y="85"/>
                </a:lnTo>
                <a:lnTo>
                  <a:pt x="265" y="0"/>
                </a:lnTo>
                <a:lnTo>
                  <a:pt x="297" y="24"/>
                </a:lnTo>
                <a:lnTo>
                  <a:pt x="330" y="17"/>
                </a:lnTo>
                <a:lnTo>
                  <a:pt x="337" y="42"/>
                </a:lnTo>
                <a:lnTo>
                  <a:pt x="281" y="103"/>
                </a:lnTo>
                <a:lnTo>
                  <a:pt x="288" y="133"/>
                </a:lnTo>
                <a:lnTo>
                  <a:pt x="216" y="139"/>
                </a:lnTo>
                <a:lnTo>
                  <a:pt x="185" y="219"/>
                </a:lnTo>
                <a:lnTo>
                  <a:pt x="103" y="249"/>
                </a:lnTo>
                <a:lnTo>
                  <a:pt x="0" y="21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90" name="Freeform 400"/>
          <p:cNvSpPr>
            <a:spLocks/>
          </p:cNvSpPr>
          <p:nvPr/>
        </p:nvSpPr>
        <p:spPr bwMode="auto">
          <a:xfrm>
            <a:off x="8329614" y="5365751"/>
            <a:ext cx="134937" cy="187325"/>
          </a:xfrm>
          <a:custGeom>
            <a:avLst/>
            <a:gdLst>
              <a:gd name="T0" fmla="*/ 0 w 257"/>
              <a:gd name="T1" fmla="*/ 0 h 274"/>
              <a:gd name="T2" fmla="*/ 2147483647 w 257"/>
              <a:gd name="T3" fmla="*/ 2147483647 h 274"/>
              <a:gd name="T4" fmla="*/ 2147483647 w 257"/>
              <a:gd name="T5" fmla="*/ 2147483647 h 274"/>
              <a:gd name="T6" fmla="*/ 2147483647 w 257"/>
              <a:gd name="T7" fmla="*/ 2147483647 h 274"/>
              <a:gd name="T8" fmla="*/ 2147483647 w 257"/>
              <a:gd name="T9" fmla="*/ 2147483647 h 274"/>
              <a:gd name="T10" fmla="*/ 2147483647 w 257"/>
              <a:gd name="T11" fmla="*/ 2147483647 h 274"/>
              <a:gd name="T12" fmla="*/ 2147483647 w 257"/>
              <a:gd name="T13" fmla="*/ 2147483647 h 274"/>
              <a:gd name="T14" fmla="*/ 2147483647 w 257"/>
              <a:gd name="T15" fmla="*/ 2147483647 h 274"/>
              <a:gd name="T16" fmla="*/ 2147483647 w 257"/>
              <a:gd name="T17" fmla="*/ 2147483647 h 274"/>
              <a:gd name="T18" fmla="*/ 2147483647 w 257"/>
              <a:gd name="T19" fmla="*/ 2147483647 h 274"/>
              <a:gd name="T20" fmla="*/ 2147483647 w 257"/>
              <a:gd name="T21" fmla="*/ 2147483647 h 274"/>
              <a:gd name="T22" fmla="*/ 2147483647 w 257"/>
              <a:gd name="T23" fmla="*/ 2147483647 h 274"/>
              <a:gd name="T24" fmla="*/ 2147483647 w 257"/>
              <a:gd name="T25" fmla="*/ 2147483647 h 274"/>
              <a:gd name="T26" fmla="*/ 2147483647 w 257"/>
              <a:gd name="T27" fmla="*/ 2147483647 h 274"/>
              <a:gd name="T28" fmla="*/ 2147483647 w 257"/>
              <a:gd name="T29" fmla="*/ 2147483647 h 274"/>
              <a:gd name="T30" fmla="*/ 0 w 257"/>
              <a:gd name="T31" fmla="*/ 0 h 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7"/>
              <a:gd name="T49" fmla="*/ 0 h 274"/>
              <a:gd name="T50" fmla="*/ 257 w 257"/>
              <a:gd name="T51" fmla="*/ 274 h 2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7" h="274">
                <a:moveTo>
                  <a:pt x="0" y="0"/>
                </a:moveTo>
                <a:lnTo>
                  <a:pt x="64" y="31"/>
                </a:lnTo>
                <a:lnTo>
                  <a:pt x="88" y="91"/>
                </a:lnTo>
                <a:lnTo>
                  <a:pt x="120" y="104"/>
                </a:lnTo>
                <a:lnTo>
                  <a:pt x="137" y="85"/>
                </a:lnTo>
                <a:lnTo>
                  <a:pt x="152" y="121"/>
                </a:lnTo>
                <a:lnTo>
                  <a:pt x="257" y="121"/>
                </a:lnTo>
                <a:lnTo>
                  <a:pt x="233" y="183"/>
                </a:lnTo>
                <a:lnTo>
                  <a:pt x="185" y="194"/>
                </a:lnTo>
                <a:lnTo>
                  <a:pt x="137" y="274"/>
                </a:lnTo>
                <a:lnTo>
                  <a:pt x="97" y="274"/>
                </a:lnTo>
                <a:lnTo>
                  <a:pt x="112" y="244"/>
                </a:lnTo>
                <a:lnTo>
                  <a:pt x="48" y="189"/>
                </a:lnTo>
                <a:lnTo>
                  <a:pt x="97" y="146"/>
                </a:lnTo>
                <a:lnTo>
                  <a:pt x="97" y="97"/>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91" name="Freeform 401"/>
          <p:cNvSpPr>
            <a:spLocks/>
          </p:cNvSpPr>
          <p:nvPr/>
        </p:nvSpPr>
        <p:spPr bwMode="auto">
          <a:xfrm>
            <a:off x="2124077" y="4170363"/>
            <a:ext cx="98425" cy="95250"/>
          </a:xfrm>
          <a:custGeom>
            <a:avLst/>
            <a:gdLst>
              <a:gd name="T0" fmla="*/ 0 w 185"/>
              <a:gd name="T1" fmla="*/ 2147483647 h 140"/>
              <a:gd name="T2" fmla="*/ 2147483647 w 185"/>
              <a:gd name="T3" fmla="*/ 2147483647 h 140"/>
              <a:gd name="T4" fmla="*/ 2147483647 w 185"/>
              <a:gd name="T5" fmla="*/ 2147483647 h 140"/>
              <a:gd name="T6" fmla="*/ 2147483647 w 185"/>
              <a:gd name="T7" fmla="*/ 0 h 140"/>
              <a:gd name="T8" fmla="*/ 2147483647 w 185"/>
              <a:gd name="T9" fmla="*/ 2147483647 h 140"/>
              <a:gd name="T10" fmla="*/ 0 w 185"/>
              <a:gd name="T11" fmla="*/ 2147483647 h 140"/>
              <a:gd name="T12" fmla="*/ 0 60000 65536"/>
              <a:gd name="T13" fmla="*/ 0 60000 65536"/>
              <a:gd name="T14" fmla="*/ 0 60000 65536"/>
              <a:gd name="T15" fmla="*/ 0 60000 65536"/>
              <a:gd name="T16" fmla="*/ 0 60000 65536"/>
              <a:gd name="T17" fmla="*/ 0 60000 65536"/>
              <a:gd name="T18" fmla="*/ 0 w 185"/>
              <a:gd name="T19" fmla="*/ 0 h 140"/>
              <a:gd name="T20" fmla="*/ 185 w 18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85" h="140">
                <a:moveTo>
                  <a:pt x="0" y="73"/>
                </a:moveTo>
                <a:lnTo>
                  <a:pt x="71" y="133"/>
                </a:lnTo>
                <a:lnTo>
                  <a:pt x="168" y="140"/>
                </a:lnTo>
                <a:lnTo>
                  <a:pt x="185" y="0"/>
                </a:lnTo>
                <a:lnTo>
                  <a:pt x="111" y="6"/>
                </a:lnTo>
                <a:lnTo>
                  <a:pt x="0" y="7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2" name="Freeform 402"/>
          <p:cNvSpPr>
            <a:spLocks/>
          </p:cNvSpPr>
          <p:nvPr/>
        </p:nvSpPr>
        <p:spPr bwMode="auto">
          <a:xfrm>
            <a:off x="4327526" y="2489201"/>
            <a:ext cx="622300" cy="488950"/>
          </a:xfrm>
          <a:custGeom>
            <a:avLst/>
            <a:gdLst>
              <a:gd name="T0" fmla="*/ 2147483647 w 1175"/>
              <a:gd name="T1" fmla="*/ 2147483647 h 712"/>
              <a:gd name="T2" fmla="*/ 2147483647 w 1175"/>
              <a:gd name="T3" fmla="*/ 2147483647 h 712"/>
              <a:gd name="T4" fmla="*/ 2147483647 w 1175"/>
              <a:gd name="T5" fmla="*/ 2147483647 h 712"/>
              <a:gd name="T6" fmla="*/ 2147483647 w 1175"/>
              <a:gd name="T7" fmla="*/ 2147483647 h 712"/>
              <a:gd name="T8" fmla="*/ 2147483647 w 1175"/>
              <a:gd name="T9" fmla="*/ 2147483647 h 712"/>
              <a:gd name="T10" fmla="*/ 2147483647 w 1175"/>
              <a:gd name="T11" fmla="*/ 2147483647 h 712"/>
              <a:gd name="T12" fmla="*/ 2147483647 w 1175"/>
              <a:gd name="T13" fmla="*/ 2147483647 h 712"/>
              <a:gd name="T14" fmla="*/ 2147483647 w 1175"/>
              <a:gd name="T15" fmla="*/ 2147483647 h 712"/>
              <a:gd name="T16" fmla="*/ 2147483647 w 1175"/>
              <a:gd name="T17" fmla="*/ 2147483647 h 712"/>
              <a:gd name="T18" fmla="*/ 2147483647 w 1175"/>
              <a:gd name="T19" fmla="*/ 2147483647 h 712"/>
              <a:gd name="T20" fmla="*/ 2147483647 w 1175"/>
              <a:gd name="T21" fmla="*/ 2147483647 h 712"/>
              <a:gd name="T22" fmla="*/ 2147483647 w 1175"/>
              <a:gd name="T23" fmla="*/ 2147483647 h 712"/>
              <a:gd name="T24" fmla="*/ 2147483647 w 1175"/>
              <a:gd name="T25" fmla="*/ 2147483647 h 712"/>
              <a:gd name="T26" fmla="*/ 2147483647 w 1175"/>
              <a:gd name="T27" fmla="*/ 2147483647 h 712"/>
              <a:gd name="T28" fmla="*/ 2147483647 w 1175"/>
              <a:gd name="T29" fmla="*/ 2147483647 h 712"/>
              <a:gd name="T30" fmla="*/ 2147483647 w 1175"/>
              <a:gd name="T31" fmla="*/ 2147483647 h 712"/>
              <a:gd name="T32" fmla="*/ 2147483647 w 1175"/>
              <a:gd name="T33" fmla="*/ 2147483647 h 712"/>
              <a:gd name="T34" fmla="*/ 2147483647 w 1175"/>
              <a:gd name="T35" fmla="*/ 2147483647 h 712"/>
              <a:gd name="T36" fmla="*/ 2147483647 w 1175"/>
              <a:gd name="T37" fmla="*/ 2147483647 h 712"/>
              <a:gd name="T38" fmla="*/ 2147483647 w 1175"/>
              <a:gd name="T39" fmla="*/ 2147483647 h 712"/>
              <a:gd name="T40" fmla="*/ 2147483647 w 1175"/>
              <a:gd name="T41" fmla="*/ 2147483647 h 712"/>
              <a:gd name="T42" fmla="*/ 2147483647 w 1175"/>
              <a:gd name="T43" fmla="*/ 2147483647 h 712"/>
              <a:gd name="T44" fmla="*/ 2147483647 w 1175"/>
              <a:gd name="T45" fmla="*/ 2147483647 h 712"/>
              <a:gd name="T46" fmla="*/ 2147483647 w 1175"/>
              <a:gd name="T47" fmla="*/ 2147483647 h 712"/>
              <a:gd name="T48" fmla="*/ 2147483647 w 1175"/>
              <a:gd name="T49" fmla="*/ 2147483647 h 712"/>
              <a:gd name="T50" fmla="*/ 2147483647 w 1175"/>
              <a:gd name="T51" fmla="*/ 2147483647 h 712"/>
              <a:gd name="T52" fmla="*/ 2147483647 w 1175"/>
              <a:gd name="T53" fmla="*/ 2147483647 h 712"/>
              <a:gd name="T54" fmla="*/ 2147483647 w 1175"/>
              <a:gd name="T55" fmla="*/ 2147483647 h 712"/>
              <a:gd name="T56" fmla="*/ 2147483647 w 1175"/>
              <a:gd name="T57" fmla="*/ 2147483647 h 712"/>
              <a:gd name="T58" fmla="*/ 2147483647 w 1175"/>
              <a:gd name="T59" fmla="*/ 2147483647 h 712"/>
              <a:gd name="T60" fmla="*/ 2147483647 w 1175"/>
              <a:gd name="T61" fmla="*/ 2147483647 h 712"/>
              <a:gd name="T62" fmla="*/ 2147483647 w 1175"/>
              <a:gd name="T63" fmla="*/ 2147483647 h 712"/>
              <a:gd name="T64" fmla="*/ 2147483647 w 1175"/>
              <a:gd name="T65" fmla="*/ 2147483647 h 712"/>
              <a:gd name="T66" fmla="*/ 2147483647 w 1175"/>
              <a:gd name="T67" fmla="*/ 2147483647 h 712"/>
              <a:gd name="T68" fmla="*/ 2147483647 w 1175"/>
              <a:gd name="T69" fmla="*/ 2147483647 h 712"/>
              <a:gd name="T70" fmla="*/ 2147483647 w 1175"/>
              <a:gd name="T71" fmla="*/ 2147483647 h 712"/>
              <a:gd name="T72" fmla="*/ 2147483647 w 1175"/>
              <a:gd name="T73" fmla="*/ 2147483647 h 712"/>
              <a:gd name="T74" fmla="*/ 2147483647 w 1175"/>
              <a:gd name="T75" fmla="*/ 2147483647 h 712"/>
              <a:gd name="T76" fmla="*/ 2147483647 w 1175"/>
              <a:gd name="T77" fmla="*/ 2147483647 h 712"/>
              <a:gd name="T78" fmla="*/ 2147483647 w 1175"/>
              <a:gd name="T79" fmla="*/ 2147483647 h 712"/>
              <a:gd name="T80" fmla="*/ 0 w 1175"/>
              <a:gd name="T81" fmla="*/ 2147483647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5"/>
              <a:gd name="T124" fmla="*/ 0 h 712"/>
              <a:gd name="T125" fmla="*/ 1175 w 1175"/>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5" h="712">
                <a:moveTo>
                  <a:pt x="0" y="536"/>
                </a:moveTo>
                <a:lnTo>
                  <a:pt x="9" y="560"/>
                </a:lnTo>
                <a:lnTo>
                  <a:pt x="113" y="542"/>
                </a:lnTo>
                <a:lnTo>
                  <a:pt x="122" y="560"/>
                </a:lnTo>
                <a:lnTo>
                  <a:pt x="9" y="572"/>
                </a:lnTo>
                <a:lnTo>
                  <a:pt x="33" y="585"/>
                </a:lnTo>
                <a:lnTo>
                  <a:pt x="25" y="628"/>
                </a:lnTo>
                <a:lnTo>
                  <a:pt x="97" y="596"/>
                </a:lnTo>
                <a:lnTo>
                  <a:pt x="9" y="645"/>
                </a:lnTo>
                <a:lnTo>
                  <a:pt x="57" y="645"/>
                </a:lnTo>
                <a:lnTo>
                  <a:pt x="33" y="700"/>
                </a:lnTo>
                <a:lnTo>
                  <a:pt x="138" y="712"/>
                </a:lnTo>
                <a:lnTo>
                  <a:pt x="234" y="669"/>
                </a:lnTo>
                <a:lnTo>
                  <a:pt x="250" y="628"/>
                </a:lnTo>
                <a:lnTo>
                  <a:pt x="275" y="663"/>
                </a:lnTo>
                <a:lnTo>
                  <a:pt x="330" y="621"/>
                </a:lnTo>
                <a:lnTo>
                  <a:pt x="323" y="572"/>
                </a:lnTo>
                <a:lnTo>
                  <a:pt x="347" y="555"/>
                </a:lnTo>
                <a:lnTo>
                  <a:pt x="323" y="529"/>
                </a:lnTo>
                <a:lnTo>
                  <a:pt x="323" y="432"/>
                </a:lnTo>
                <a:lnTo>
                  <a:pt x="412" y="402"/>
                </a:lnTo>
                <a:lnTo>
                  <a:pt x="395" y="372"/>
                </a:lnTo>
                <a:lnTo>
                  <a:pt x="435" y="292"/>
                </a:lnTo>
                <a:lnTo>
                  <a:pt x="508" y="243"/>
                </a:lnTo>
                <a:lnTo>
                  <a:pt x="523" y="195"/>
                </a:lnTo>
                <a:lnTo>
                  <a:pt x="580" y="189"/>
                </a:lnTo>
                <a:lnTo>
                  <a:pt x="605" y="159"/>
                </a:lnTo>
                <a:lnTo>
                  <a:pt x="685" y="165"/>
                </a:lnTo>
                <a:lnTo>
                  <a:pt x="685" y="122"/>
                </a:lnTo>
                <a:lnTo>
                  <a:pt x="708" y="122"/>
                </a:lnTo>
                <a:lnTo>
                  <a:pt x="733" y="103"/>
                </a:lnTo>
                <a:lnTo>
                  <a:pt x="790" y="146"/>
                </a:lnTo>
                <a:lnTo>
                  <a:pt x="886" y="146"/>
                </a:lnTo>
                <a:lnTo>
                  <a:pt x="941" y="122"/>
                </a:lnTo>
                <a:lnTo>
                  <a:pt x="950" y="79"/>
                </a:lnTo>
                <a:lnTo>
                  <a:pt x="1046" y="67"/>
                </a:lnTo>
                <a:lnTo>
                  <a:pt x="1086" y="86"/>
                </a:lnTo>
                <a:lnTo>
                  <a:pt x="1086" y="122"/>
                </a:lnTo>
                <a:lnTo>
                  <a:pt x="1168" y="79"/>
                </a:lnTo>
                <a:lnTo>
                  <a:pt x="1111" y="86"/>
                </a:lnTo>
                <a:lnTo>
                  <a:pt x="1119" y="73"/>
                </a:lnTo>
                <a:lnTo>
                  <a:pt x="1071" y="62"/>
                </a:lnTo>
                <a:lnTo>
                  <a:pt x="1175" y="37"/>
                </a:lnTo>
                <a:lnTo>
                  <a:pt x="1086" y="13"/>
                </a:lnTo>
                <a:lnTo>
                  <a:pt x="1038" y="37"/>
                </a:lnTo>
                <a:lnTo>
                  <a:pt x="1063" y="6"/>
                </a:lnTo>
                <a:lnTo>
                  <a:pt x="1015" y="0"/>
                </a:lnTo>
                <a:lnTo>
                  <a:pt x="990" y="37"/>
                </a:lnTo>
                <a:lnTo>
                  <a:pt x="975" y="49"/>
                </a:lnTo>
                <a:lnTo>
                  <a:pt x="975" y="6"/>
                </a:lnTo>
                <a:lnTo>
                  <a:pt x="893" y="67"/>
                </a:lnTo>
                <a:lnTo>
                  <a:pt x="941" y="13"/>
                </a:lnTo>
                <a:lnTo>
                  <a:pt x="910" y="6"/>
                </a:lnTo>
                <a:lnTo>
                  <a:pt x="821" y="67"/>
                </a:lnTo>
                <a:lnTo>
                  <a:pt x="748" y="55"/>
                </a:lnTo>
                <a:lnTo>
                  <a:pt x="765" y="86"/>
                </a:lnTo>
                <a:lnTo>
                  <a:pt x="733" y="67"/>
                </a:lnTo>
                <a:lnTo>
                  <a:pt x="685" y="110"/>
                </a:lnTo>
                <a:lnTo>
                  <a:pt x="693" y="73"/>
                </a:lnTo>
                <a:lnTo>
                  <a:pt x="668" y="97"/>
                </a:lnTo>
                <a:lnTo>
                  <a:pt x="636" y="86"/>
                </a:lnTo>
                <a:lnTo>
                  <a:pt x="653" y="110"/>
                </a:lnTo>
                <a:lnTo>
                  <a:pt x="596" y="97"/>
                </a:lnTo>
                <a:lnTo>
                  <a:pt x="572" y="146"/>
                </a:lnTo>
                <a:lnTo>
                  <a:pt x="515" y="159"/>
                </a:lnTo>
                <a:lnTo>
                  <a:pt x="572" y="159"/>
                </a:lnTo>
                <a:lnTo>
                  <a:pt x="483" y="183"/>
                </a:lnTo>
                <a:lnTo>
                  <a:pt x="468" y="207"/>
                </a:lnTo>
                <a:lnTo>
                  <a:pt x="483" y="207"/>
                </a:lnTo>
                <a:lnTo>
                  <a:pt x="372" y="262"/>
                </a:lnTo>
                <a:lnTo>
                  <a:pt x="338" y="347"/>
                </a:lnTo>
                <a:lnTo>
                  <a:pt x="218" y="420"/>
                </a:lnTo>
                <a:lnTo>
                  <a:pt x="234" y="439"/>
                </a:lnTo>
                <a:lnTo>
                  <a:pt x="282" y="420"/>
                </a:lnTo>
                <a:lnTo>
                  <a:pt x="162" y="445"/>
                </a:lnTo>
                <a:lnTo>
                  <a:pt x="97" y="469"/>
                </a:lnTo>
                <a:lnTo>
                  <a:pt x="113" y="487"/>
                </a:lnTo>
                <a:lnTo>
                  <a:pt x="57" y="487"/>
                </a:lnTo>
                <a:lnTo>
                  <a:pt x="73" y="512"/>
                </a:lnTo>
                <a:lnTo>
                  <a:pt x="9" y="512"/>
                </a:lnTo>
                <a:lnTo>
                  <a:pt x="57" y="523"/>
                </a:lnTo>
                <a:lnTo>
                  <a:pt x="0" y="53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3" name="Freeform 403"/>
          <p:cNvSpPr>
            <a:spLocks/>
          </p:cNvSpPr>
          <p:nvPr/>
        </p:nvSpPr>
        <p:spPr bwMode="auto">
          <a:xfrm>
            <a:off x="2230437" y="4298951"/>
            <a:ext cx="131763" cy="53975"/>
          </a:xfrm>
          <a:custGeom>
            <a:avLst/>
            <a:gdLst>
              <a:gd name="T0" fmla="*/ 0 w 249"/>
              <a:gd name="T1" fmla="*/ 2147483647 h 78"/>
              <a:gd name="T2" fmla="*/ 2147483647 w 249"/>
              <a:gd name="T3" fmla="*/ 0 h 78"/>
              <a:gd name="T4" fmla="*/ 2147483647 w 249"/>
              <a:gd name="T5" fmla="*/ 2147483647 h 78"/>
              <a:gd name="T6" fmla="*/ 2147483647 w 249"/>
              <a:gd name="T7" fmla="*/ 0 h 78"/>
              <a:gd name="T8" fmla="*/ 2147483647 w 249"/>
              <a:gd name="T9" fmla="*/ 2147483647 h 78"/>
              <a:gd name="T10" fmla="*/ 2147483647 w 249"/>
              <a:gd name="T11" fmla="*/ 2147483647 h 78"/>
              <a:gd name="T12" fmla="*/ 2147483647 w 249"/>
              <a:gd name="T13" fmla="*/ 2147483647 h 78"/>
              <a:gd name="T14" fmla="*/ 2147483647 w 249"/>
              <a:gd name="T15" fmla="*/ 2147483647 h 78"/>
              <a:gd name="T16" fmla="*/ 2147483647 w 249"/>
              <a:gd name="T17" fmla="*/ 2147483647 h 78"/>
              <a:gd name="T18" fmla="*/ 2147483647 w 249"/>
              <a:gd name="T19" fmla="*/ 2147483647 h 78"/>
              <a:gd name="T20" fmla="*/ 2147483647 w 249"/>
              <a:gd name="T21" fmla="*/ 2147483647 h 78"/>
              <a:gd name="T22" fmla="*/ 0 w 249"/>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78"/>
              <a:gd name="T38" fmla="*/ 249 w 24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78">
                <a:moveTo>
                  <a:pt x="0" y="36"/>
                </a:moveTo>
                <a:lnTo>
                  <a:pt x="16" y="0"/>
                </a:lnTo>
                <a:lnTo>
                  <a:pt x="73" y="24"/>
                </a:lnTo>
                <a:lnTo>
                  <a:pt x="161" y="0"/>
                </a:lnTo>
                <a:lnTo>
                  <a:pt x="249" y="30"/>
                </a:lnTo>
                <a:lnTo>
                  <a:pt x="226" y="78"/>
                </a:lnTo>
                <a:lnTo>
                  <a:pt x="226" y="36"/>
                </a:lnTo>
                <a:lnTo>
                  <a:pt x="161" y="17"/>
                </a:lnTo>
                <a:lnTo>
                  <a:pt x="113" y="42"/>
                </a:lnTo>
                <a:lnTo>
                  <a:pt x="129" y="73"/>
                </a:lnTo>
                <a:lnTo>
                  <a:pt x="105" y="78"/>
                </a:lnTo>
                <a:lnTo>
                  <a:pt x="0" y="3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4" name="Freeform 404"/>
          <p:cNvSpPr>
            <a:spLocks/>
          </p:cNvSpPr>
          <p:nvPr/>
        </p:nvSpPr>
        <p:spPr bwMode="auto">
          <a:xfrm>
            <a:off x="2716214" y="4979988"/>
            <a:ext cx="195263" cy="201612"/>
          </a:xfrm>
          <a:custGeom>
            <a:avLst/>
            <a:gdLst>
              <a:gd name="T0" fmla="*/ 0 w 370"/>
              <a:gd name="T1" fmla="*/ 2147483647 h 291"/>
              <a:gd name="T2" fmla="*/ 2147483647 w 370"/>
              <a:gd name="T3" fmla="*/ 2147483647 h 291"/>
              <a:gd name="T4" fmla="*/ 2147483647 w 370"/>
              <a:gd name="T5" fmla="*/ 0 h 291"/>
              <a:gd name="T6" fmla="*/ 2147483647 w 370"/>
              <a:gd name="T7" fmla="*/ 2147483647 h 291"/>
              <a:gd name="T8" fmla="*/ 2147483647 w 370"/>
              <a:gd name="T9" fmla="*/ 2147483647 h 291"/>
              <a:gd name="T10" fmla="*/ 2147483647 w 370"/>
              <a:gd name="T11" fmla="*/ 2147483647 h 291"/>
              <a:gd name="T12" fmla="*/ 2147483647 w 370"/>
              <a:gd name="T13" fmla="*/ 2147483647 h 291"/>
              <a:gd name="T14" fmla="*/ 2147483647 w 370"/>
              <a:gd name="T15" fmla="*/ 2147483647 h 291"/>
              <a:gd name="T16" fmla="*/ 2147483647 w 370"/>
              <a:gd name="T17" fmla="*/ 2147483647 h 291"/>
              <a:gd name="T18" fmla="*/ 2147483647 w 370"/>
              <a:gd name="T19" fmla="*/ 2147483647 h 291"/>
              <a:gd name="T20" fmla="*/ 2147483647 w 370"/>
              <a:gd name="T21" fmla="*/ 2147483647 h 291"/>
              <a:gd name="T22" fmla="*/ 2147483647 w 370"/>
              <a:gd name="T23" fmla="*/ 2147483647 h 291"/>
              <a:gd name="T24" fmla="*/ 0 w 370"/>
              <a:gd name="T25" fmla="*/ 2147483647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0"/>
              <a:gd name="T40" fmla="*/ 0 h 291"/>
              <a:gd name="T41" fmla="*/ 370 w 37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0" h="291">
                <a:moveTo>
                  <a:pt x="0" y="109"/>
                </a:moveTo>
                <a:lnTo>
                  <a:pt x="32" y="17"/>
                </a:lnTo>
                <a:lnTo>
                  <a:pt x="160" y="0"/>
                </a:lnTo>
                <a:lnTo>
                  <a:pt x="200" y="30"/>
                </a:lnTo>
                <a:lnTo>
                  <a:pt x="209" y="97"/>
                </a:lnTo>
                <a:lnTo>
                  <a:pt x="305" y="109"/>
                </a:lnTo>
                <a:lnTo>
                  <a:pt x="322" y="164"/>
                </a:lnTo>
                <a:lnTo>
                  <a:pt x="370" y="170"/>
                </a:lnTo>
                <a:lnTo>
                  <a:pt x="370" y="224"/>
                </a:lnTo>
                <a:lnTo>
                  <a:pt x="314" y="291"/>
                </a:lnTo>
                <a:lnTo>
                  <a:pt x="185" y="286"/>
                </a:lnTo>
                <a:lnTo>
                  <a:pt x="209" y="213"/>
                </a:lnTo>
                <a:lnTo>
                  <a:pt x="0" y="10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5" name="Freeform 405"/>
          <p:cNvSpPr>
            <a:spLocks/>
          </p:cNvSpPr>
          <p:nvPr/>
        </p:nvSpPr>
        <p:spPr bwMode="auto">
          <a:xfrm>
            <a:off x="4464051" y="2058989"/>
            <a:ext cx="255588" cy="179387"/>
          </a:xfrm>
          <a:custGeom>
            <a:avLst/>
            <a:gdLst>
              <a:gd name="T0" fmla="*/ 0 w 483"/>
              <a:gd name="T1" fmla="*/ 2147483647 h 262"/>
              <a:gd name="T2" fmla="*/ 2147483647 w 483"/>
              <a:gd name="T3" fmla="*/ 2147483647 h 262"/>
              <a:gd name="T4" fmla="*/ 2147483647 w 483"/>
              <a:gd name="T5" fmla="*/ 2147483647 h 262"/>
              <a:gd name="T6" fmla="*/ 2147483647 w 483"/>
              <a:gd name="T7" fmla="*/ 2147483647 h 262"/>
              <a:gd name="T8" fmla="*/ 2147483647 w 483"/>
              <a:gd name="T9" fmla="*/ 2147483647 h 262"/>
              <a:gd name="T10" fmla="*/ 2147483647 w 483"/>
              <a:gd name="T11" fmla="*/ 2147483647 h 262"/>
              <a:gd name="T12" fmla="*/ 2147483647 w 483"/>
              <a:gd name="T13" fmla="*/ 2147483647 h 262"/>
              <a:gd name="T14" fmla="*/ 2147483647 w 483"/>
              <a:gd name="T15" fmla="*/ 2147483647 h 262"/>
              <a:gd name="T16" fmla="*/ 2147483647 w 483"/>
              <a:gd name="T17" fmla="*/ 2147483647 h 262"/>
              <a:gd name="T18" fmla="*/ 2147483647 w 483"/>
              <a:gd name="T19" fmla="*/ 2147483647 h 262"/>
              <a:gd name="T20" fmla="*/ 2147483647 w 483"/>
              <a:gd name="T21" fmla="*/ 2147483647 h 262"/>
              <a:gd name="T22" fmla="*/ 2147483647 w 483"/>
              <a:gd name="T23" fmla="*/ 2147483647 h 262"/>
              <a:gd name="T24" fmla="*/ 2147483647 w 483"/>
              <a:gd name="T25" fmla="*/ 2147483647 h 262"/>
              <a:gd name="T26" fmla="*/ 2147483647 w 483"/>
              <a:gd name="T27" fmla="*/ 2147483647 h 262"/>
              <a:gd name="T28" fmla="*/ 2147483647 w 483"/>
              <a:gd name="T29" fmla="*/ 2147483647 h 262"/>
              <a:gd name="T30" fmla="*/ 2147483647 w 483"/>
              <a:gd name="T31" fmla="*/ 2147483647 h 262"/>
              <a:gd name="T32" fmla="*/ 2147483647 w 483"/>
              <a:gd name="T33" fmla="*/ 2147483647 h 262"/>
              <a:gd name="T34" fmla="*/ 2147483647 w 483"/>
              <a:gd name="T35" fmla="*/ 2147483647 h 262"/>
              <a:gd name="T36" fmla="*/ 2147483647 w 483"/>
              <a:gd name="T37" fmla="*/ 2147483647 h 262"/>
              <a:gd name="T38" fmla="*/ 2147483647 w 483"/>
              <a:gd name="T39" fmla="*/ 2147483647 h 262"/>
              <a:gd name="T40" fmla="*/ 2147483647 w 483"/>
              <a:gd name="T41" fmla="*/ 2147483647 h 262"/>
              <a:gd name="T42" fmla="*/ 2147483647 w 483"/>
              <a:gd name="T43" fmla="*/ 2147483647 h 262"/>
              <a:gd name="T44" fmla="*/ 2147483647 w 483"/>
              <a:gd name="T45" fmla="*/ 2147483647 h 262"/>
              <a:gd name="T46" fmla="*/ 2147483647 w 483"/>
              <a:gd name="T47" fmla="*/ 2147483647 h 262"/>
              <a:gd name="T48" fmla="*/ 2147483647 w 483"/>
              <a:gd name="T49" fmla="*/ 2147483647 h 262"/>
              <a:gd name="T50" fmla="*/ 2147483647 w 483"/>
              <a:gd name="T51" fmla="*/ 2147483647 h 262"/>
              <a:gd name="T52" fmla="*/ 2147483647 w 483"/>
              <a:gd name="T53" fmla="*/ 2147483647 h 262"/>
              <a:gd name="T54" fmla="*/ 2147483647 w 483"/>
              <a:gd name="T55" fmla="*/ 2147483647 h 262"/>
              <a:gd name="T56" fmla="*/ 2147483647 w 483"/>
              <a:gd name="T57" fmla="*/ 2147483647 h 262"/>
              <a:gd name="T58" fmla="*/ 2147483647 w 483"/>
              <a:gd name="T59" fmla="*/ 0 h 262"/>
              <a:gd name="T60" fmla="*/ 2147483647 w 483"/>
              <a:gd name="T61" fmla="*/ 2147483647 h 262"/>
              <a:gd name="T62" fmla="*/ 2147483647 w 483"/>
              <a:gd name="T63" fmla="*/ 2147483647 h 262"/>
              <a:gd name="T64" fmla="*/ 2147483647 w 483"/>
              <a:gd name="T65" fmla="*/ 2147483647 h 262"/>
              <a:gd name="T66" fmla="*/ 2147483647 w 483"/>
              <a:gd name="T67" fmla="*/ 2147483647 h 262"/>
              <a:gd name="T68" fmla="*/ 2147483647 w 483"/>
              <a:gd name="T69" fmla="*/ 2147483647 h 262"/>
              <a:gd name="T70" fmla="*/ 2147483647 w 483"/>
              <a:gd name="T71" fmla="*/ 2147483647 h 262"/>
              <a:gd name="T72" fmla="*/ 2147483647 w 483"/>
              <a:gd name="T73" fmla="*/ 2147483647 h 262"/>
              <a:gd name="T74" fmla="*/ 0 w 483"/>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3"/>
              <a:gd name="T115" fmla="*/ 0 h 262"/>
              <a:gd name="T116" fmla="*/ 483 w 483"/>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3" h="262">
                <a:moveTo>
                  <a:pt x="0" y="36"/>
                </a:moveTo>
                <a:lnTo>
                  <a:pt x="9" y="60"/>
                </a:lnTo>
                <a:lnTo>
                  <a:pt x="65" y="66"/>
                </a:lnTo>
                <a:lnTo>
                  <a:pt x="49" y="79"/>
                </a:lnTo>
                <a:lnTo>
                  <a:pt x="80" y="90"/>
                </a:lnTo>
                <a:lnTo>
                  <a:pt x="24" y="85"/>
                </a:lnTo>
                <a:lnTo>
                  <a:pt x="114" y="115"/>
                </a:lnTo>
                <a:lnTo>
                  <a:pt x="80" y="127"/>
                </a:lnTo>
                <a:lnTo>
                  <a:pt x="105" y="146"/>
                </a:lnTo>
                <a:lnTo>
                  <a:pt x="185" y="133"/>
                </a:lnTo>
                <a:lnTo>
                  <a:pt x="177" y="103"/>
                </a:lnTo>
                <a:lnTo>
                  <a:pt x="217" y="97"/>
                </a:lnTo>
                <a:lnTo>
                  <a:pt x="225" y="127"/>
                </a:lnTo>
                <a:lnTo>
                  <a:pt x="265" y="103"/>
                </a:lnTo>
                <a:lnTo>
                  <a:pt x="257" y="127"/>
                </a:lnTo>
                <a:lnTo>
                  <a:pt x="305" y="133"/>
                </a:lnTo>
                <a:lnTo>
                  <a:pt x="129" y="157"/>
                </a:lnTo>
                <a:lnTo>
                  <a:pt x="145" y="176"/>
                </a:lnTo>
                <a:lnTo>
                  <a:pt x="274" y="163"/>
                </a:lnTo>
                <a:lnTo>
                  <a:pt x="194" y="182"/>
                </a:lnTo>
                <a:lnTo>
                  <a:pt x="234" y="194"/>
                </a:lnTo>
                <a:lnTo>
                  <a:pt x="145" y="200"/>
                </a:lnTo>
                <a:lnTo>
                  <a:pt x="290" y="262"/>
                </a:lnTo>
                <a:lnTo>
                  <a:pt x="370" y="127"/>
                </a:lnTo>
                <a:lnTo>
                  <a:pt x="483" y="97"/>
                </a:lnTo>
                <a:lnTo>
                  <a:pt x="362" y="73"/>
                </a:lnTo>
                <a:lnTo>
                  <a:pt x="347" y="42"/>
                </a:lnTo>
                <a:lnTo>
                  <a:pt x="314" y="60"/>
                </a:lnTo>
                <a:lnTo>
                  <a:pt x="330" y="24"/>
                </a:lnTo>
                <a:lnTo>
                  <a:pt x="250" y="0"/>
                </a:lnTo>
                <a:lnTo>
                  <a:pt x="225" y="24"/>
                </a:lnTo>
                <a:lnTo>
                  <a:pt x="257" y="90"/>
                </a:lnTo>
                <a:lnTo>
                  <a:pt x="177" y="17"/>
                </a:lnTo>
                <a:lnTo>
                  <a:pt x="145" y="42"/>
                </a:lnTo>
                <a:lnTo>
                  <a:pt x="154" y="66"/>
                </a:lnTo>
                <a:lnTo>
                  <a:pt x="72" y="42"/>
                </a:lnTo>
                <a:lnTo>
                  <a:pt x="137" y="17"/>
                </a:lnTo>
                <a:lnTo>
                  <a:pt x="0" y="3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96" name="Freeform 406"/>
          <p:cNvSpPr>
            <a:spLocks/>
          </p:cNvSpPr>
          <p:nvPr/>
        </p:nvSpPr>
        <p:spPr bwMode="auto">
          <a:xfrm>
            <a:off x="4630740" y="2038351"/>
            <a:ext cx="225425" cy="71438"/>
          </a:xfrm>
          <a:custGeom>
            <a:avLst/>
            <a:gdLst>
              <a:gd name="T0" fmla="*/ 0 w 426"/>
              <a:gd name="T1" fmla="*/ 2147483647 h 104"/>
              <a:gd name="T2" fmla="*/ 2147483647 w 426"/>
              <a:gd name="T3" fmla="*/ 2147483647 h 104"/>
              <a:gd name="T4" fmla="*/ 2147483647 w 426"/>
              <a:gd name="T5" fmla="*/ 2147483647 h 104"/>
              <a:gd name="T6" fmla="*/ 2147483647 w 426"/>
              <a:gd name="T7" fmla="*/ 2147483647 h 104"/>
              <a:gd name="T8" fmla="*/ 2147483647 w 426"/>
              <a:gd name="T9" fmla="*/ 2147483647 h 104"/>
              <a:gd name="T10" fmla="*/ 2147483647 w 426"/>
              <a:gd name="T11" fmla="*/ 2147483647 h 104"/>
              <a:gd name="T12" fmla="*/ 2147483647 w 426"/>
              <a:gd name="T13" fmla="*/ 2147483647 h 104"/>
              <a:gd name="T14" fmla="*/ 2147483647 w 426"/>
              <a:gd name="T15" fmla="*/ 2147483647 h 104"/>
              <a:gd name="T16" fmla="*/ 2147483647 w 426"/>
              <a:gd name="T17" fmla="*/ 2147483647 h 104"/>
              <a:gd name="T18" fmla="*/ 2147483647 w 426"/>
              <a:gd name="T19" fmla="*/ 2147483647 h 104"/>
              <a:gd name="T20" fmla="*/ 2147483647 w 426"/>
              <a:gd name="T21" fmla="*/ 2147483647 h 104"/>
              <a:gd name="T22" fmla="*/ 2147483647 w 426"/>
              <a:gd name="T23" fmla="*/ 2147483647 h 104"/>
              <a:gd name="T24" fmla="*/ 2147483647 w 426"/>
              <a:gd name="T25" fmla="*/ 2147483647 h 104"/>
              <a:gd name="T26" fmla="*/ 2147483647 w 426"/>
              <a:gd name="T27" fmla="*/ 0 h 104"/>
              <a:gd name="T28" fmla="*/ 2147483647 w 426"/>
              <a:gd name="T29" fmla="*/ 2147483647 h 104"/>
              <a:gd name="T30" fmla="*/ 2147483647 w 426"/>
              <a:gd name="T31" fmla="*/ 0 h 104"/>
              <a:gd name="T32" fmla="*/ 2147483647 w 426"/>
              <a:gd name="T33" fmla="*/ 2147483647 h 104"/>
              <a:gd name="T34" fmla="*/ 2147483647 w 426"/>
              <a:gd name="T35" fmla="*/ 2147483647 h 104"/>
              <a:gd name="T36" fmla="*/ 2147483647 w 426"/>
              <a:gd name="T37" fmla="*/ 2147483647 h 104"/>
              <a:gd name="T38" fmla="*/ 0 w 426"/>
              <a:gd name="T39" fmla="*/ 2147483647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6"/>
              <a:gd name="T61" fmla="*/ 0 h 104"/>
              <a:gd name="T62" fmla="*/ 426 w 42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6" h="104">
                <a:moveTo>
                  <a:pt x="0" y="24"/>
                </a:moveTo>
                <a:lnTo>
                  <a:pt x="56" y="37"/>
                </a:lnTo>
                <a:lnTo>
                  <a:pt x="24" y="43"/>
                </a:lnTo>
                <a:lnTo>
                  <a:pt x="40" y="55"/>
                </a:lnTo>
                <a:lnTo>
                  <a:pt x="193" y="48"/>
                </a:lnTo>
                <a:lnTo>
                  <a:pt x="96" y="73"/>
                </a:lnTo>
                <a:lnTo>
                  <a:pt x="258" y="104"/>
                </a:lnTo>
                <a:lnTo>
                  <a:pt x="363" y="85"/>
                </a:lnTo>
                <a:lnTo>
                  <a:pt x="426" y="43"/>
                </a:lnTo>
                <a:lnTo>
                  <a:pt x="409" y="24"/>
                </a:lnTo>
                <a:lnTo>
                  <a:pt x="306" y="24"/>
                </a:lnTo>
                <a:lnTo>
                  <a:pt x="321" y="12"/>
                </a:lnTo>
                <a:lnTo>
                  <a:pt x="241" y="31"/>
                </a:lnTo>
                <a:lnTo>
                  <a:pt x="233" y="0"/>
                </a:lnTo>
                <a:lnTo>
                  <a:pt x="218" y="37"/>
                </a:lnTo>
                <a:lnTo>
                  <a:pt x="96" y="0"/>
                </a:lnTo>
                <a:lnTo>
                  <a:pt x="96" y="24"/>
                </a:lnTo>
                <a:lnTo>
                  <a:pt x="64" y="12"/>
                </a:lnTo>
                <a:lnTo>
                  <a:pt x="81" y="37"/>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397" name="Freeform 407"/>
          <p:cNvSpPr>
            <a:spLocks/>
          </p:cNvSpPr>
          <p:nvPr/>
        </p:nvSpPr>
        <p:spPr bwMode="auto">
          <a:xfrm>
            <a:off x="4706938" y="2154239"/>
            <a:ext cx="93663" cy="47625"/>
          </a:xfrm>
          <a:custGeom>
            <a:avLst/>
            <a:gdLst>
              <a:gd name="T0" fmla="*/ 0 w 177"/>
              <a:gd name="T1" fmla="*/ 2147483647 h 67"/>
              <a:gd name="T2" fmla="*/ 2147483647 w 177"/>
              <a:gd name="T3" fmla="*/ 2147483647 h 67"/>
              <a:gd name="T4" fmla="*/ 2147483647 w 177"/>
              <a:gd name="T5" fmla="*/ 0 h 67"/>
              <a:gd name="T6" fmla="*/ 2147483647 w 177"/>
              <a:gd name="T7" fmla="*/ 2147483647 h 67"/>
              <a:gd name="T8" fmla="*/ 2147483647 w 177"/>
              <a:gd name="T9" fmla="*/ 2147483647 h 67"/>
              <a:gd name="T10" fmla="*/ 2147483647 w 177"/>
              <a:gd name="T11" fmla="*/ 2147483647 h 67"/>
              <a:gd name="T12" fmla="*/ 2147483647 w 177"/>
              <a:gd name="T13" fmla="*/ 2147483647 h 67"/>
              <a:gd name="T14" fmla="*/ 0 w 177"/>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67"/>
              <a:gd name="T26" fmla="*/ 177 w 17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67">
                <a:moveTo>
                  <a:pt x="0" y="55"/>
                </a:moveTo>
                <a:lnTo>
                  <a:pt x="9" y="24"/>
                </a:lnTo>
                <a:lnTo>
                  <a:pt x="97" y="0"/>
                </a:lnTo>
                <a:lnTo>
                  <a:pt x="105" y="24"/>
                </a:lnTo>
                <a:lnTo>
                  <a:pt x="177" y="37"/>
                </a:lnTo>
                <a:lnTo>
                  <a:pt x="81" y="67"/>
                </a:lnTo>
                <a:lnTo>
                  <a:pt x="97" y="50"/>
                </a:lnTo>
                <a:lnTo>
                  <a:pt x="0" y="55"/>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398" name="Freeform 408"/>
          <p:cNvSpPr>
            <a:spLocks/>
          </p:cNvSpPr>
          <p:nvPr/>
        </p:nvSpPr>
        <p:spPr bwMode="auto">
          <a:xfrm>
            <a:off x="4473576" y="2573339"/>
            <a:ext cx="309563" cy="496887"/>
          </a:xfrm>
          <a:custGeom>
            <a:avLst/>
            <a:gdLst>
              <a:gd name="T0" fmla="*/ 0 w 586"/>
              <a:gd name="T1" fmla="*/ 2147483647 h 724"/>
              <a:gd name="T2" fmla="*/ 2147483647 w 586"/>
              <a:gd name="T3" fmla="*/ 2147483647 h 724"/>
              <a:gd name="T4" fmla="*/ 2147483647 w 586"/>
              <a:gd name="T5" fmla="*/ 2147483647 h 724"/>
              <a:gd name="T6" fmla="*/ 2147483647 w 586"/>
              <a:gd name="T7" fmla="*/ 2147483647 h 724"/>
              <a:gd name="T8" fmla="*/ 2147483647 w 586"/>
              <a:gd name="T9" fmla="*/ 2147483647 h 724"/>
              <a:gd name="T10" fmla="*/ 2147483647 w 586"/>
              <a:gd name="T11" fmla="*/ 2147483647 h 724"/>
              <a:gd name="T12" fmla="*/ 2147483647 w 586"/>
              <a:gd name="T13" fmla="*/ 2147483647 h 724"/>
              <a:gd name="T14" fmla="*/ 2147483647 w 586"/>
              <a:gd name="T15" fmla="*/ 2147483647 h 724"/>
              <a:gd name="T16" fmla="*/ 2147483647 w 586"/>
              <a:gd name="T17" fmla="*/ 2147483647 h 724"/>
              <a:gd name="T18" fmla="*/ 2147483647 w 586"/>
              <a:gd name="T19" fmla="*/ 2147483647 h 724"/>
              <a:gd name="T20" fmla="*/ 2147483647 w 586"/>
              <a:gd name="T21" fmla="*/ 2147483647 h 724"/>
              <a:gd name="T22" fmla="*/ 2147483647 w 586"/>
              <a:gd name="T23" fmla="*/ 2147483647 h 724"/>
              <a:gd name="T24" fmla="*/ 2147483647 w 586"/>
              <a:gd name="T25" fmla="*/ 2147483647 h 724"/>
              <a:gd name="T26" fmla="*/ 2147483647 w 586"/>
              <a:gd name="T27" fmla="*/ 2147483647 h 724"/>
              <a:gd name="T28" fmla="*/ 2147483647 w 586"/>
              <a:gd name="T29" fmla="*/ 2147483647 h 724"/>
              <a:gd name="T30" fmla="*/ 2147483647 w 586"/>
              <a:gd name="T31" fmla="*/ 2147483647 h 724"/>
              <a:gd name="T32" fmla="*/ 2147483647 w 586"/>
              <a:gd name="T33" fmla="*/ 2147483647 h 724"/>
              <a:gd name="T34" fmla="*/ 2147483647 w 586"/>
              <a:gd name="T35" fmla="*/ 2147483647 h 724"/>
              <a:gd name="T36" fmla="*/ 2147483647 w 586"/>
              <a:gd name="T37" fmla="*/ 2147483647 h 724"/>
              <a:gd name="T38" fmla="*/ 2147483647 w 586"/>
              <a:gd name="T39" fmla="*/ 2147483647 h 724"/>
              <a:gd name="T40" fmla="*/ 2147483647 w 586"/>
              <a:gd name="T41" fmla="*/ 0 h 724"/>
              <a:gd name="T42" fmla="*/ 2147483647 w 586"/>
              <a:gd name="T43" fmla="*/ 0 h 724"/>
              <a:gd name="T44" fmla="*/ 2147483647 w 586"/>
              <a:gd name="T45" fmla="*/ 2147483647 h 724"/>
              <a:gd name="T46" fmla="*/ 2147483647 w 586"/>
              <a:gd name="T47" fmla="*/ 2147483647 h 724"/>
              <a:gd name="T48" fmla="*/ 2147483647 w 586"/>
              <a:gd name="T49" fmla="*/ 2147483647 h 724"/>
              <a:gd name="T50" fmla="*/ 2147483647 w 586"/>
              <a:gd name="T51" fmla="*/ 2147483647 h 724"/>
              <a:gd name="T52" fmla="*/ 2147483647 w 586"/>
              <a:gd name="T53" fmla="*/ 2147483647 h 724"/>
              <a:gd name="T54" fmla="*/ 2147483647 w 586"/>
              <a:gd name="T55" fmla="*/ 2147483647 h 724"/>
              <a:gd name="T56" fmla="*/ 2147483647 w 586"/>
              <a:gd name="T57" fmla="*/ 2147483647 h 724"/>
              <a:gd name="T58" fmla="*/ 2147483647 w 586"/>
              <a:gd name="T59" fmla="*/ 2147483647 h 724"/>
              <a:gd name="T60" fmla="*/ 2147483647 w 586"/>
              <a:gd name="T61" fmla="*/ 2147483647 h 724"/>
              <a:gd name="T62" fmla="*/ 2147483647 w 586"/>
              <a:gd name="T63" fmla="*/ 2147483647 h 724"/>
              <a:gd name="T64" fmla="*/ 2147483647 w 586"/>
              <a:gd name="T65" fmla="*/ 2147483647 h 724"/>
              <a:gd name="T66" fmla="*/ 2147483647 w 586"/>
              <a:gd name="T67" fmla="*/ 2147483647 h 724"/>
              <a:gd name="T68" fmla="*/ 2147483647 w 586"/>
              <a:gd name="T69" fmla="*/ 2147483647 h 724"/>
              <a:gd name="T70" fmla="*/ 0 w 586"/>
              <a:gd name="T71" fmla="*/ 2147483647 h 7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
              <a:gd name="T109" fmla="*/ 0 h 724"/>
              <a:gd name="T110" fmla="*/ 586 w 586"/>
              <a:gd name="T111" fmla="*/ 724 h 7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 h="724">
                <a:moveTo>
                  <a:pt x="0" y="541"/>
                </a:moveTo>
                <a:lnTo>
                  <a:pt x="40" y="627"/>
                </a:lnTo>
                <a:lnTo>
                  <a:pt x="80" y="676"/>
                </a:lnTo>
                <a:lnTo>
                  <a:pt x="80" y="724"/>
                </a:lnTo>
                <a:lnTo>
                  <a:pt x="217" y="694"/>
                </a:lnTo>
                <a:lnTo>
                  <a:pt x="248" y="578"/>
                </a:lnTo>
                <a:lnTo>
                  <a:pt x="225" y="572"/>
                </a:lnTo>
                <a:lnTo>
                  <a:pt x="330" y="530"/>
                </a:lnTo>
                <a:lnTo>
                  <a:pt x="233" y="523"/>
                </a:lnTo>
                <a:lnTo>
                  <a:pt x="305" y="530"/>
                </a:lnTo>
                <a:lnTo>
                  <a:pt x="345" y="506"/>
                </a:lnTo>
                <a:lnTo>
                  <a:pt x="288" y="463"/>
                </a:lnTo>
                <a:lnTo>
                  <a:pt x="225" y="493"/>
                </a:lnTo>
                <a:lnTo>
                  <a:pt x="281" y="474"/>
                </a:lnTo>
                <a:lnTo>
                  <a:pt x="281" y="365"/>
                </a:lnTo>
                <a:lnTo>
                  <a:pt x="473" y="268"/>
                </a:lnTo>
                <a:lnTo>
                  <a:pt x="450" y="244"/>
                </a:lnTo>
                <a:lnTo>
                  <a:pt x="482" y="188"/>
                </a:lnTo>
                <a:lnTo>
                  <a:pt x="586" y="183"/>
                </a:lnTo>
                <a:lnTo>
                  <a:pt x="563" y="67"/>
                </a:lnTo>
                <a:lnTo>
                  <a:pt x="433" y="0"/>
                </a:lnTo>
                <a:lnTo>
                  <a:pt x="410" y="0"/>
                </a:lnTo>
                <a:lnTo>
                  <a:pt x="410" y="43"/>
                </a:lnTo>
                <a:lnTo>
                  <a:pt x="330" y="37"/>
                </a:lnTo>
                <a:lnTo>
                  <a:pt x="305" y="67"/>
                </a:lnTo>
                <a:lnTo>
                  <a:pt x="248" y="73"/>
                </a:lnTo>
                <a:lnTo>
                  <a:pt x="233" y="121"/>
                </a:lnTo>
                <a:lnTo>
                  <a:pt x="160" y="170"/>
                </a:lnTo>
                <a:lnTo>
                  <a:pt x="120" y="250"/>
                </a:lnTo>
                <a:lnTo>
                  <a:pt x="137" y="280"/>
                </a:lnTo>
                <a:lnTo>
                  <a:pt x="48" y="310"/>
                </a:lnTo>
                <a:lnTo>
                  <a:pt x="48" y="407"/>
                </a:lnTo>
                <a:lnTo>
                  <a:pt x="72" y="433"/>
                </a:lnTo>
                <a:lnTo>
                  <a:pt x="48" y="450"/>
                </a:lnTo>
                <a:lnTo>
                  <a:pt x="55" y="499"/>
                </a:lnTo>
                <a:lnTo>
                  <a:pt x="0" y="541"/>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399" name="Freeform 409"/>
          <p:cNvSpPr>
            <a:spLocks/>
          </p:cNvSpPr>
          <p:nvPr/>
        </p:nvSpPr>
        <p:spPr bwMode="auto">
          <a:xfrm>
            <a:off x="4349751" y="3313114"/>
            <a:ext cx="106363" cy="53975"/>
          </a:xfrm>
          <a:custGeom>
            <a:avLst/>
            <a:gdLst>
              <a:gd name="T0" fmla="*/ 0 w 200"/>
              <a:gd name="T1" fmla="*/ 2147483647 h 79"/>
              <a:gd name="T2" fmla="*/ 2147483647 w 200"/>
              <a:gd name="T3" fmla="*/ 2147483647 h 79"/>
              <a:gd name="T4" fmla="*/ 2147483647 w 200"/>
              <a:gd name="T5" fmla="*/ 2147483647 h 79"/>
              <a:gd name="T6" fmla="*/ 2147483647 w 200"/>
              <a:gd name="T7" fmla="*/ 2147483647 h 79"/>
              <a:gd name="T8" fmla="*/ 2147483647 w 200"/>
              <a:gd name="T9" fmla="*/ 2147483647 h 79"/>
              <a:gd name="T10" fmla="*/ 2147483647 w 200"/>
              <a:gd name="T11" fmla="*/ 2147483647 h 79"/>
              <a:gd name="T12" fmla="*/ 2147483647 w 200"/>
              <a:gd name="T13" fmla="*/ 2147483647 h 79"/>
              <a:gd name="T14" fmla="*/ 2147483647 w 200"/>
              <a:gd name="T15" fmla="*/ 2147483647 h 79"/>
              <a:gd name="T16" fmla="*/ 2147483647 w 200"/>
              <a:gd name="T17" fmla="*/ 0 h 79"/>
              <a:gd name="T18" fmla="*/ 0 w 200"/>
              <a:gd name="T19" fmla="*/ 21474836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79"/>
              <a:gd name="T32" fmla="*/ 200 w 2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79">
                <a:moveTo>
                  <a:pt x="0" y="55"/>
                </a:moveTo>
                <a:lnTo>
                  <a:pt x="48" y="79"/>
                </a:lnTo>
                <a:lnTo>
                  <a:pt x="111" y="55"/>
                </a:lnTo>
                <a:lnTo>
                  <a:pt x="145" y="73"/>
                </a:lnTo>
                <a:lnTo>
                  <a:pt x="200" y="36"/>
                </a:lnTo>
                <a:lnTo>
                  <a:pt x="168" y="30"/>
                </a:lnTo>
                <a:lnTo>
                  <a:pt x="168" y="12"/>
                </a:lnTo>
                <a:lnTo>
                  <a:pt x="160" y="6"/>
                </a:lnTo>
                <a:lnTo>
                  <a:pt x="71" y="0"/>
                </a:lnTo>
                <a:lnTo>
                  <a:pt x="0" y="5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0" name="Freeform 410"/>
          <p:cNvSpPr>
            <a:spLocks/>
          </p:cNvSpPr>
          <p:nvPr/>
        </p:nvSpPr>
        <p:spPr bwMode="auto">
          <a:xfrm>
            <a:off x="4017964" y="3074989"/>
            <a:ext cx="60325" cy="41275"/>
          </a:xfrm>
          <a:custGeom>
            <a:avLst/>
            <a:gdLst>
              <a:gd name="T0" fmla="*/ 0 w 113"/>
              <a:gd name="T1" fmla="*/ 2147483647 h 61"/>
              <a:gd name="T2" fmla="*/ 2147483647 w 113"/>
              <a:gd name="T3" fmla="*/ 2147483647 h 61"/>
              <a:gd name="T4" fmla="*/ 2147483647 w 113"/>
              <a:gd name="T5" fmla="*/ 2147483647 h 61"/>
              <a:gd name="T6" fmla="*/ 2147483647 w 113"/>
              <a:gd name="T7" fmla="*/ 2147483647 h 61"/>
              <a:gd name="T8" fmla="*/ 2147483647 w 113"/>
              <a:gd name="T9" fmla="*/ 2147483647 h 61"/>
              <a:gd name="T10" fmla="*/ 2147483647 w 113"/>
              <a:gd name="T11" fmla="*/ 2147483647 h 61"/>
              <a:gd name="T12" fmla="*/ 2147483647 w 113"/>
              <a:gd name="T13" fmla="*/ 0 h 61"/>
              <a:gd name="T14" fmla="*/ 2147483647 w 113"/>
              <a:gd name="T15" fmla="*/ 2147483647 h 61"/>
              <a:gd name="T16" fmla="*/ 0 w 113"/>
              <a:gd name="T17" fmla="*/ 2147483647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61"/>
              <a:gd name="T29" fmla="*/ 113 w 11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61">
                <a:moveTo>
                  <a:pt x="0" y="43"/>
                </a:moveTo>
                <a:lnTo>
                  <a:pt x="16" y="55"/>
                </a:lnTo>
                <a:lnTo>
                  <a:pt x="72" y="43"/>
                </a:lnTo>
                <a:lnTo>
                  <a:pt x="88" y="61"/>
                </a:lnTo>
                <a:lnTo>
                  <a:pt x="113" y="43"/>
                </a:lnTo>
                <a:lnTo>
                  <a:pt x="88" y="6"/>
                </a:lnTo>
                <a:lnTo>
                  <a:pt x="32" y="0"/>
                </a:lnTo>
                <a:lnTo>
                  <a:pt x="25" y="19"/>
                </a:lnTo>
                <a:lnTo>
                  <a:pt x="0" y="4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1" name="Freeform 411"/>
          <p:cNvSpPr>
            <a:spLocks/>
          </p:cNvSpPr>
          <p:nvPr/>
        </p:nvSpPr>
        <p:spPr bwMode="auto">
          <a:xfrm>
            <a:off x="4048126" y="2978150"/>
            <a:ext cx="12700" cy="17463"/>
          </a:xfrm>
          <a:custGeom>
            <a:avLst/>
            <a:gdLst>
              <a:gd name="T0" fmla="*/ 0 w 24"/>
              <a:gd name="T1" fmla="*/ 2147483647 h 24"/>
              <a:gd name="T2" fmla="*/ 0 w 24"/>
              <a:gd name="T3" fmla="*/ 0 h 24"/>
              <a:gd name="T4" fmla="*/ 2147483647 w 24"/>
              <a:gd name="T5" fmla="*/ 0 h 24"/>
              <a:gd name="T6" fmla="*/ 0 w 24"/>
              <a:gd name="T7" fmla="*/ 2147483647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0" y="0"/>
                </a:lnTo>
                <a:lnTo>
                  <a:pt x="24" y="0"/>
                </a:lnTo>
                <a:lnTo>
                  <a:pt x="0" y="2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2" name="Freeform 412"/>
          <p:cNvSpPr>
            <a:spLocks/>
          </p:cNvSpPr>
          <p:nvPr/>
        </p:nvSpPr>
        <p:spPr bwMode="auto">
          <a:xfrm>
            <a:off x="4052889" y="2995614"/>
            <a:ext cx="15875" cy="12700"/>
          </a:xfrm>
          <a:custGeom>
            <a:avLst/>
            <a:gdLst>
              <a:gd name="T0" fmla="*/ 0 w 31"/>
              <a:gd name="T1" fmla="*/ 2147483647 h 19"/>
              <a:gd name="T2" fmla="*/ 2147483647 w 31"/>
              <a:gd name="T3" fmla="*/ 0 h 19"/>
              <a:gd name="T4" fmla="*/ 2147483647 w 31"/>
              <a:gd name="T5" fmla="*/ 2147483647 h 19"/>
              <a:gd name="T6" fmla="*/ 0 w 31"/>
              <a:gd name="T7" fmla="*/ 2147483647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0" y="13"/>
                </a:moveTo>
                <a:lnTo>
                  <a:pt x="15" y="0"/>
                </a:lnTo>
                <a:lnTo>
                  <a:pt x="31" y="19"/>
                </a:lnTo>
                <a:lnTo>
                  <a:pt x="0" y="1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3" name="Freeform 413"/>
          <p:cNvSpPr>
            <a:spLocks/>
          </p:cNvSpPr>
          <p:nvPr/>
        </p:nvSpPr>
        <p:spPr bwMode="auto">
          <a:xfrm>
            <a:off x="4068763" y="2967039"/>
            <a:ext cx="184151" cy="274637"/>
          </a:xfrm>
          <a:custGeom>
            <a:avLst/>
            <a:gdLst>
              <a:gd name="T0" fmla="*/ 0 w 347"/>
              <a:gd name="T1" fmla="*/ 2147483647 h 401"/>
              <a:gd name="T2" fmla="*/ 2147483647 w 347"/>
              <a:gd name="T3" fmla="*/ 2147483647 h 401"/>
              <a:gd name="T4" fmla="*/ 2147483647 w 347"/>
              <a:gd name="T5" fmla="*/ 2147483647 h 401"/>
              <a:gd name="T6" fmla="*/ 2147483647 w 347"/>
              <a:gd name="T7" fmla="*/ 0 h 401"/>
              <a:gd name="T8" fmla="*/ 2147483647 w 347"/>
              <a:gd name="T9" fmla="*/ 2147483647 h 401"/>
              <a:gd name="T10" fmla="*/ 2147483647 w 347"/>
              <a:gd name="T11" fmla="*/ 2147483647 h 401"/>
              <a:gd name="T12" fmla="*/ 2147483647 w 347"/>
              <a:gd name="T13" fmla="*/ 2147483647 h 401"/>
              <a:gd name="T14" fmla="*/ 2147483647 w 347"/>
              <a:gd name="T15" fmla="*/ 2147483647 h 401"/>
              <a:gd name="T16" fmla="*/ 2147483647 w 347"/>
              <a:gd name="T17" fmla="*/ 2147483647 h 401"/>
              <a:gd name="T18" fmla="*/ 2147483647 w 347"/>
              <a:gd name="T19" fmla="*/ 2147483647 h 401"/>
              <a:gd name="T20" fmla="*/ 2147483647 w 347"/>
              <a:gd name="T21" fmla="*/ 2147483647 h 401"/>
              <a:gd name="T22" fmla="*/ 2147483647 w 347"/>
              <a:gd name="T23" fmla="*/ 2147483647 h 401"/>
              <a:gd name="T24" fmla="*/ 2147483647 w 347"/>
              <a:gd name="T25" fmla="*/ 2147483647 h 401"/>
              <a:gd name="T26" fmla="*/ 2147483647 w 347"/>
              <a:gd name="T27" fmla="*/ 2147483647 h 401"/>
              <a:gd name="T28" fmla="*/ 2147483647 w 347"/>
              <a:gd name="T29" fmla="*/ 2147483647 h 401"/>
              <a:gd name="T30" fmla="*/ 2147483647 w 347"/>
              <a:gd name="T31" fmla="*/ 2147483647 h 401"/>
              <a:gd name="T32" fmla="*/ 2147483647 w 347"/>
              <a:gd name="T33" fmla="*/ 2147483647 h 401"/>
              <a:gd name="T34" fmla="*/ 2147483647 w 347"/>
              <a:gd name="T35" fmla="*/ 2147483647 h 401"/>
              <a:gd name="T36" fmla="*/ 2147483647 w 347"/>
              <a:gd name="T37" fmla="*/ 2147483647 h 401"/>
              <a:gd name="T38" fmla="*/ 2147483647 w 347"/>
              <a:gd name="T39" fmla="*/ 2147483647 h 401"/>
              <a:gd name="T40" fmla="*/ 2147483647 w 347"/>
              <a:gd name="T41" fmla="*/ 2147483647 h 401"/>
              <a:gd name="T42" fmla="*/ 2147483647 w 347"/>
              <a:gd name="T43" fmla="*/ 2147483647 h 401"/>
              <a:gd name="T44" fmla="*/ 2147483647 w 347"/>
              <a:gd name="T45" fmla="*/ 2147483647 h 401"/>
              <a:gd name="T46" fmla="*/ 2147483647 w 347"/>
              <a:gd name="T47" fmla="*/ 2147483647 h 401"/>
              <a:gd name="T48" fmla="*/ 2147483647 w 347"/>
              <a:gd name="T49" fmla="*/ 2147483647 h 401"/>
              <a:gd name="T50" fmla="*/ 2147483647 w 347"/>
              <a:gd name="T51" fmla="*/ 2147483647 h 401"/>
              <a:gd name="T52" fmla="*/ 2147483647 w 347"/>
              <a:gd name="T53" fmla="*/ 2147483647 h 401"/>
              <a:gd name="T54" fmla="*/ 2147483647 w 347"/>
              <a:gd name="T55" fmla="*/ 2147483647 h 401"/>
              <a:gd name="T56" fmla="*/ 2147483647 w 347"/>
              <a:gd name="T57" fmla="*/ 2147483647 h 401"/>
              <a:gd name="T58" fmla="*/ 0 w 347"/>
              <a:gd name="T59" fmla="*/ 2147483647 h 4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7"/>
              <a:gd name="T91" fmla="*/ 0 h 401"/>
              <a:gd name="T92" fmla="*/ 347 w 347"/>
              <a:gd name="T93" fmla="*/ 401 h 4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7" h="401">
                <a:moveTo>
                  <a:pt x="0" y="98"/>
                </a:moveTo>
                <a:lnTo>
                  <a:pt x="9" y="37"/>
                </a:lnTo>
                <a:lnTo>
                  <a:pt x="49" y="6"/>
                </a:lnTo>
                <a:lnTo>
                  <a:pt x="129" y="0"/>
                </a:lnTo>
                <a:lnTo>
                  <a:pt x="89" y="48"/>
                </a:lnTo>
                <a:lnTo>
                  <a:pt x="185" y="55"/>
                </a:lnTo>
                <a:lnTo>
                  <a:pt x="120" y="128"/>
                </a:lnTo>
                <a:lnTo>
                  <a:pt x="202" y="146"/>
                </a:lnTo>
                <a:lnTo>
                  <a:pt x="274" y="231"/>
                </a:lnTo>
                <a:lnTo>
                  <a:pt x="257" y="231"/>
                </a:lnTo>
                <a:lnTo>
                  <a:pt x="282" y="255"/>
                </a:lnTo>
                <a:lnTo>
                  <a:pt x="265" y="280"/>
                </a:lnTo>
                <a:lnTo>
                  <a:pt x="347" y="287"/>
                </a:lnTo>
                <a:lnTo>
                  <a:pt x="298" y="335"/>
                </a:lnTo>
                <a:lnTo>
                  <a:pt x="339" y="347"/>
                </a:lnTo>
                <a:lnTo>
                  <a:pt x="17" y="401"/>
                </a:lnTo>
                <a:lnTo>
                  <a:pt x="154" y="328"/>
                </a:lnTo>
                <a:lnTo>
                  <a:pt x="120" y="341"/>
                </a:lnTo>
                <a:lnTo>
                  <a:pt x="32" y="317"/>
                </a:lnTo>
                <a:lnTo>
                  <a:pt x="97" y="292"/>
                </a:lnTo>
                <a:lnTo>
                  <a:pt x="57" y="280"/>
                </a:lnTo>
                <a:lnTo>
                  <a:pt x="137" y="250"/>
                </a:lnTo>
                <a:lnTo>
                  <a:pt x="145" y="213"/>
                </a:lnTo>
                <a:lnTo>
                  <a:pt x="105" y="201"/>
                </a:lnTo>
                <a:lnTo>
                  <a:pt x="129" y="177"/>
                </a:lnTo>
                <a:lnTo>
                  <a:pt x="40" y="188"/>
                </a:lnTo>
                <a:lnTo>
                  <a:pt x="40" y="128"/>
                </a:lnTo>
                <a:lnTo>
                  <a:pt x="9" y="158"/>
                </a:lnTo>
                <a:lnTo>
                  <a:pt x="32" y="104"/>
                </a:lnTo>
                <a:lnTo>
                  <a:pt x="0" y="9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4" name="Freeform 414"/>
          <p:cNvSpPr>
            <a:spLocks/>
          </p:cNvSpPr>
          <p:nvPr/>
        </p:nvSpPr>
        <p:spPr bwMode="auto">
          <a:xfrm>
            <a:off x="1235077" y="3259138"/>
            <a:ext cx="1374775" cy="658812"/>
          </a:xfrm>
          <a:custGeom>
            <a:avLst/>
            <a:gdLst>
              <a:gd name="T0" fmla="*/ 2147483647 w 2597"/>
              <a:gd name="T1" fmla="*/ 2147483647 h 961"/>
              <a:gd name="T2" fmla="*/ 2147483647 w 2597"/>
              <a:gd name="T3" fmla="*/ 2147483647 h 961"/>
              <a:gd name="T4" fmla="*/ 2147483647 w 2597"/>
              <a:gd name="T5" fmla="*/ 2147483647 h 961"/>
              <a:gd name="T6" fmla="*/ 2147483647 w 2597"/>
              <a:gd name="T7" fmla="*/ 2147483647 h 961"/>
              <a:gd name="T8" fmla="*/ 2147483647 w 2597"/>
              <a:gd name="T9" fmla="*/ 2147483647 h 961"/>
              <a:gd name="T10" fmla="*/ 2147483647 w 2597"/>
              <a:gd name="T11" fmla="*/ 2147483647 h 961"/>
              <a:gd name="T12" fmla="*/ 2147483647 w 2597"/>
              <a:gd name="T13" fmla="*/ 2147483647 h 961"/>
              <a:gd name="T14" fmla="*/ 2147483647 w 2597"/>
              <a:gd name="T15" fmla="*/ 2147483647 h 961"/>
              <a:gd name="T16" fmla="*/ 2147483647 w 2597"/>
              <a:gd name="T17" fmla="*/ 2147483647 h 961"/>
              <a:gd name="T18" fmla="*/ 2147483647 w 2597"/>
              <a:gd name="T19" fmla="*/ 2147483647 h 961"/>
              <a:gd name="T20" fmla="*/ 2147483647 w 2597"/>
              <a:gd name="T21" fmla="*/ 2147483647 h 961"/>
              <a:gd name="T22" fmla="*/ 2147483647 w 2597"/>
              <a:gd name="T23" fmla="*/ 2147483647 h 961"/>
              <a:gd name="T24" fmla="*/ 2147483647 w 2597"/>
              <a:gd name="T25" fmla="*/ 2147483647 h 961"/>
              <a:gd name="T26" fmla="*/ 2147483647 w 2597"/>
              <a:gd name="T27" fmla="*/ 2147483647 h 961"/>
              <a:gd name="T28" fmla="*/ 2147483647 w 2597"/>
              <a:gd name="T29" fmla="*/ 2147483647 h 961"/>
              <a:gd name="T30" fmla="*/ 2147483647 w 2597"/>
              <a:gd name="T31" fmla="*/ 2147483647 h 961"/>
              <a:gd name="T32" fmla="*/ 2147483647 w 2597"/>
              <a:gd name="T33" fmla="*/ 2147483647 h 961"/>
              <a:gd name="T34" fmla="*/ 2147483647 w 2597"/>
              <a:gd name="T35" fmla="*/ 2147483647 h 961"/>
              <a:gd name="T36" fmla="*/ 2147483647 w 2597"/>
              <a:gd name="T37" fmla="*/ 2147483647 h 961"/>
              <a:gd name="T38" fmla="*/ 2147483647 w 2597"/>
              <a:gd name="T39" fmla="*/ 2147483647 h 961"/>
              <a:gd name="T40" fmla="*/ 2147483647 w 2597"/>
              <a:gd name="T41" fmla="*/ 2147483647 h 961"/>
              <a:gd name="T42" fmla="*/ 2147483647 w 2597"/>
              <a:gd name="T43" fmla="*/ 2147483647 h 961"/>
              <a:gd name="T44" fmla="*/ 2147483647 w 2597"/>
              <a:gd name="T45" fmla="*/ 2147483647 h 961"/>
              <a:gd name="T46" fmla="*/ 2147483647 w 2597"/>
              <a:gd name="T47" fmla="*/ 2147483647 h 961"/>
              <a:gd name="T48" fmla="*/ 2147483647 w 2597"/>
              <a:gd name="T49" fmla="*/ 2147483647 h 961"/>
              <a:gd name="T50" fmla="*/ 2147483647 w 2597"/>
              <a:gd name="T51" fmla="*/ 2147483647 h 961"/>
              <a:gd name="T52" fmla="*/ 2147483647 w 2597"/>
              <a:gd name="T53" fmla="*/ 2147483647 h 961"/>
              <a:gd name="T54" fmla="*/ 2147483647 w 2597"/>
              <a:gd name="T55" fmla="*/ 2147483647 h 961"/>
              <a:gd name="T56" fmla="*/ 2147483647 w 2597"/>
              <a:gd name="T57" fmla="*/ 2147483647 h 961"/>
              <a:gd name="T58" fmla="*/ 2147483647 w 2597"/>
              <a:gd name="T59" fmla="*/ 2147483647 h 961"/>
              <a:gd name="T60" fmla="*/ 2147483647 w 2597"/>
              <a:gd name="T61" fmla="*/ 2147483647 h 961"/>
              <a:gd name="T62" fmla="*/ 2147483647 w 2597"/>
              <a:gd name="T63" fmla="*/ 2147483647 h 961"/>
              <a:gd name="T64" fmla="*/ 2147483647 w 2597"/>
              <a:gd name="T65" fmla="*/ 2147483647 h 961"/>
              <a:gd name="T66" fmla="*/ 2147483647 w 2597"/>
              <a:gd name="T67" fmla="*/ 2147483647 h 961"/>
              <a:gd name="T68" fmla="*/ 2147483647 w 2597"/>
              <a:gd name="T69" fmla="*/ 2147483647 h 961"/>
              <a:gd name="T70" fmla="*/ 2147483647 w 2597"/>
              <a:gd name="T71" fmla="*/ 2147483647 h 961"/>
              <a:gd name="T72" fmla="*/ 2147483647 w 2597"/>
              <a:gd name="T73" fmla="*/ 2147483647 h 961"/>
              <a:gd name="T74" fmla="*/ 2147483647 w 2597"/>
              <a:gd name="T75" fmla="*/ 2147483647 h 961"/>
              <a:gd name="T76" fmla="*/ 2147483647 w 2597"/>
              <a:gd name="T77" fmla="*/ 2147483647 h 961"/>
              <a:gd name="T78" fmla="*/ 2147483647 w 2597"/>
              <a:gd name="T79" fmla="*/ 2147483647 h 961"/>
              <a:gd name="T80" fmla="*/ 2147483647 w 2597"/>
              <a:gd name="T81" fmla="*/ 2147483647 h 961"/>
              <a:gd name="T82" fmla="*/ 2147483647 w 2597"/>
              <a:gd name="T83" fmla="*/ 2147483647 h 961"/>
              <a:gd name="T84" fmla="*/ 2147483647 w 2597"/>
              <a:gd name="T85" fmla="*/ 2147483647 h 961"/>
              <a:gd name="T86" fmla="*/ 2147483647 w 2597"/>
              <a:gd name="T87" fmla="*/ 2147483647 h 961"/>
              <a:gd name="T88" fmla="*/ 2147483647 w 2597"/>
              <a:gd name="T89" fmla="*/ 2147483647 h 961"/>
              <a:gd name="T90" fmla="*/ 2147483647 w 2597"/>
              <a:gd name="T91" fmla="*/ 2147483647 h 961"/>
              <a:gd name="T92" fmla="*/ 2147483647 w 2597"/>
              <a:gd name="T93" fmla="*/ 2147483647 h 9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97"/>
              <a:gd name="T142" fmla="*/ 0 h 961"/>
              <a:gd name="T143" fmla="*/ 2597 w 2597"/>
              <a:gd name="T144" fmla="*/ 961 h 9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97" h="961">
                <a:moveTo>
                  <a:pt x="0" y="61"/>
                </a:moveTo>
                <a:lnTo>
                  <a:pt x="32" y="140"/>
                </a:lnTo>
                <a:lnTo>
                  <a:pt x="63" y="146"/>
                </a:lnTo>
                <a:lnTo>
                  <a:pt x="40" y="146"/>
                </a:lnTo>
                <a:lnTo>
                  <a:pt x="23" y="390"/>
                </a:lnTo>
                <a:lnTo>
                  <a:pt x="80" y="481"/>
                </a:lnTo>
                <a:lnTo>
                  <a:pt x="120" y="481"/>
                </a:lnTo>
                <a:lnTo>
                  <a:pt x="103" y="511"/>
                </a:lnTo>
                <a:lnTo>
                  <a:pt x="192" y="614"/>
                </a:lnTo>
                <a:lnTo>
                  <a:pt x="281" y="633"/>
                </a:lnTo>
                <a:lnTo>
                  <a:pt x="345" y="694"/>
                </a:lnTo>
                <a:lnTo>
                  <a:pt x="441" y="688"/>
                </a:lnTo>
                <a:lnTo>
                  <a:pt x="611" y="737"/>
                </a:lnTo>
                <a:lnTo>
                  <a:pt x="820" y="718"/>
                </a:lnTo>
                <a:lnTo>
                  <a:pt x="948" y="821"/>
                </a:lnTo>
                <a:lnTo>
                  <a:pt x="1044" y="791"/>
                </a:lnTo>
                <a:lnTo>
                  <a:pt x="1158" y="919"/>
                </a:lnTo>
                <a:lnTo>
                  <a:pt x="1246" y="943"/>
                </a:lnTo>
                <a:lnTo>
                  <a:pt x="1238" y="870"/>
                </a:lnTo>
                <a:lnTo>
                  <a:pt x="1326" y="827"/>
                </a:lnTo>
                <a:lnTo>
                  <a:pt x="1343" y="797"/>
                </a:lnTo>
                <a:lnTo>
                  <a:pt x="1479" y="791"/>
                </a:lnTo>
                <a:lnTo>
                  <a:pt x="1592" y="821"/>
                </a:lnTo>
                <a:lnTo>
                  <a:pt x="1592" y="785"/>
                </a:lnTo>
                <a:lnTo>
                  <a:pt x="1544" y="773"/>
                </a:lnTo>
                <a:lnTo>
                  <a:pt x="1639" y="773"/>
                </a:lnTo>
                <a:lnTo>
                  <a:pt x="1647" y="754"/>
                </a:lnTo>
                <a:lnTo>
                  <a:pt x="1656" y="779"/>
                </a:lnTo>
                <a:lnTo>
                  <a:pt x="1841" y="785"/>
                </a:lnTo>
                <a:lnTo>
                  <a:pt x="1889" y="816"/>
                </a:lnTo>
                <a:lnTo>
                  <a:pt x="1897" y="883"/>
                </a:lnTo>
                <a:lnTo>
                  <a:pt x="1962" y="961"/>
                </a:lnTo>
                <a:lnTo>
                  <a:pt x="1994" y="961"/>
                </a:lnTo>
                <a:lnTo>
                  <a:pt x="2002" y="901"/>
                </a:lnTo>
                <a:lnTo>
                  <a:pt x="1946" y="754"/>
                </a:lnTo>
                <a:lnTo>
                  <a:pt x="1986" y="694"/>
                </a:lnTo>
                <a:lnTo>
                  <a:pt x="2211" y="572"/>
                </a:lnTo>
                <a:lnTo>
                  <a:pt x="2162" y="566"/>
                </a:lnTo>
                <a:lnTo>
                  <a:pt x="2211" y="554"/>
                </a:lnTo>
                <a:lnTo>
                  <a:pt x="2170" y="517"/>
                </a:lnTo>
                <a:lnTo>
                  <a:pt x="2187" y="487"/>
                </a:lnTo>
                <a:lnTo>
                  <a:pt x="2139" y="457"/>
                </a:lnTo>
                <a:lnTo>
                  <a:pt x="2187" y="475"/>
                </a:lnTo>
                <a:lnTo>
                  <a:pt x="2170" y="432"/>
                </a:lnTo>
                <a:lnTo>
                  <a:pt x="2202" y="420"/>
                </a:lnTo>
                <a:lnTo>
                  <a:pt x="2211" y="511"/>
                </a:lnTo>
                <a:lnTo>
                  <a:pt x="2244" y="457"/>
                </a:lnTo>
                <a:lnTo>
                  <a:pt x="2219" y="420"/>
                </a:lnTo>
                <a:lnTo>
                  <a:pt x="2244" y="438"/>
                </a:lnTo>
                <a:lnTo>
                  <a:pt x="2284" y="365"/>
                </a:lnTo>
                <a:lnTo>
                  <a:pt x="2469" y="328"/>
                </a:lnTo>
                <a:lnTo>
                  <a:pt x="2429" y="311"/>
                </a:lnTo>
                <a:lnTo>
                  <a:pt x="2460" y="250"/>
                </a:lnTo>
                <a:lnTo>
                  <a:pt x="2597" y="213"/>
                </a:lnTo>
                <a:lnTo>
                  <a:pt x="2597" y="182"/>
                </a:lnTo>
                <a:lnTo>
                  <a:pt x="2565" y="164"/>
                </a:lnTo>
                <a:lnTo>
                  <a:pt x="2565" y="109"/>
                </a:lnTo>
                <a:lnTo>
                  <a:pt x="2492" y="91"/>
                </a:lnTo>
                <a:lnTo>
                  <a:pt x="2444" y="177"/>
                </a:lnTo>
                <a:lnTo>
                  <a:pt x="2211" y="219"/>
                </a:lnTo>
                <a:lnTo>
                  <a:pt x="2195" y="255"/>
                </a:lnTo>
                <a:lnTo>
                  <a:pt x="2050" y="268"/>
                </a:lnTo>
                <a:lnTo>
                  <a:pt x="2066" y="280"/>
                </a:lnTo>
                <a:lnTo>
                  <a:pt x="1929" y="341"/>
                </a:lnTo>
                <a:lnTo>
                  <a:pt x="1872" y="335"/>
                </a:lnTo>
                <a:lnTo>
                  <a:pt x="1872" y="322"/>
                </a:lnTo>
                <a:lnTo>
                  <a:pt x="1881" y="304"/>
                </a:lnTo>
                <a:lnTo>
                  <a:pt x="1897" y="298"/>
                </a:lnTo>
                <a:lnTo>
                  <a:pt x="1906" y="274"/>
                </a:lnTo>
                <a:lnTo>
                  <a:pt x="1881" y="231"/>
                </a:lnTo>
                <a:lnTo>
                  <a:pt x="1841" y="250"/>
                </a:lnTo>
                <a:lnTo>
                  <a:pt x="1857" y="182"/>
                </a:lnTo>
                <a:lnTo>
                  <a:pt x="1784" y="164"/>
                </a:lnTo>
                <a:lnTo>
                  <a:pt x="1736" y="213"/>
                </a:lnTo>
                <a:lnTo>
                  <a:pt x="1712" y="322"/>
                </a:lnTo>
                <a:lnTo>
                  <a:pt x="1672" y="328"/>
                </a:lnTo>
                <a:lnTo>
                  <a:pt x="1656" y="268"/>
                </a:lnTo>
                <a:lnTo>
                  <a:pt x="1688" y="182"/>
                </a:lnTo>
                <a:lnTo>
                  <a:pt x="1656" y="207"/>
                </a:lnTo>
                <a:lnTo>
                  <a:pt x="1721" y="158"/>
                </a:lnTo>
                <a:lnTo>
                  <a:pt x="1832" y="152"/>
                </a:lnTo>
                <a:lnTo>
                  <a:pt x="1809" y="134"/>
                </a:lnTo>
                <a:lnTo>
                  <a:pt x="1632" y="122"/>
                </a:lnTo>
                <a:lnTo>
                  <a:pt x="1656" y="85"/>
                </a:lnTo>
                <a:lnTo>
                  <a:pt x="1551" y="128"/>
                </a:lnTo>
                <a:lnTo>
                  <a:pt x="1479" y="128"/>
                </a:lnTo>
                <a:lnTo>
                  <a:pt x="1567" y="67"/>
                </a:lnTo>
                <a:lnTo>
                  <a:pt x="1359" y="37"/>
                </a:lnTo>
                <a:lnTo>
                  <a:pt x="1326" y="0"/>
                </a:lnTo>
                <a:lnTo>
                  <a:pt x="1326" y="24"/>
                </a:lnTo>
                <a:lnTo>
                  <a:pt x="88" y="24"/>
                </a:lnTo>
                <a:lnTo>
                  <a:pt x="103" y="61"/>
                </a:lnTo>
                <a:lnTo>
                  <a:pt x="80" y="91"/>
                </a:lnTo>
                <a:lnTo>
                  <a:pt x="88" y="61"/>
                </a:lnTo>
                <a:lnTo>
                  <a:pt x="0" y="6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05" name="Freeform 415"/>
          <p:cNvSpPr>
            <a:spLocks/>
          </p:cNvSpPr>
          <p:nvPr/>
        </p:nvSpPr>
        <p:spPr bwMode="auto">
          <a:xfrm>
            <a:off x="2813051" y="5248276"/>
            <a:ext cx="128588" cy="130175"/>
          </a:xfrm>
          <a:custGeom>
            <a:avLst/>
            <a:gdLst>
              <a:gd name="T0" fmla="*/ 0 w 242"/>
              <a:gd name="T1" fmla="*/ 2147483647 h 188"/>
              <a:gd name="T2" fmla="*/ 2147483647 w 242"/>
              <a:gd name="T3" fmla="*/ 2147483647 h 188"/>
              <a:gd name="T4" fmla="*/ 2147483647 w 242"/>
              <a:gd name="T5" fmla="*/ 0 h 188"/>
              <a:gd name="T6" fmla="*/ 2147483647 w 242"/>
              <a:gd name="T7" fmla="*/ 2147483647 h 188"/>
              <a:gd name="T8" fmla="*/ 2147483647 w 242"/>
              <a:gd name="T9" fmla="*/ 2147483647 h 188"/>
              <a:gd name="T10" fmla="*/ 2147483647 w 242"/>
              <a:gd name="T11" fmla="*/ 2147483647 h 188"/>
              <a:gd name="T12" fmla="*/ 2147483647 w 242"/>
              <a:gd name="T13" fmla="*/ 2147483647 h 188"/>
              <a:gd name="T14" fmla="*/ 0 w 24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88"/>
              <a:gd name="T26" fmla="*/ 242 w 24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88">
                <a:moveTo>
                  <a:pt x="0" y="151"/>
                </a:moveTo>
                <a:lnTo>
                  <a:pt x="32" y="5"/>
                </a:lnTo>
                <a:lnTo>
                  <a:pt x="72" y="0"/>
                </a:lnTo>
                <a:lnTo>
                  <a:pt x="209" y="73"/>
                </a:lnTo>
                <a:lnTo>
                  <a:pt x="242" y="103"/>
                </a:lnTo>
                <a:lnTo>
                  <a:pt x="225" y="146"/>
                </a:lnTo>
                <a:lnTo>
                  <a:pt x="169" y="188"/>
                </a:lnTo>
                <a:lnTo>
                  <a:pt x="0" y="151"/>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6" name="Freeform 416"/>
          <p:cNvSpPr>
            <a:spLocks/>
          </p:cNvSpPr>
          <p:nvPr/>
        </p:nvSpPr>
        <p:spPr bwMode="auto">
          <a:xfrm>
            <a:off x="2179639" y="3978276"/>
            <a:ext cx="255587" cy="71438"/>
          </a:xfrm>
          <a:custGeom>
            <a:avLst/>
            <a:gdLst>
              <a:gd name="T0" fmla="*/ 0 w 483"/>
              <a:gd name="T1" fmla="*/ 2147483647 h 103"/>
              <a:gd name="T2" fmla="*/ 2147483647 w 483"/>
              <a:gd name="T3" fmla="*/ 2147483647 h 103"/>
              <a:gd name="T4" fmla="*/ 2147483647 w 483"/>
              <a:gd name="T5" fmla="*/ 2147483647 h 103"/>
              <a:gd name="T6" fmla="*/ 2147483647 w 483"/>
              <a:gd name="T7" fmla="*/ 2147483647 h 103"/>
              <a:gd name="T8" fmla="*/ 2147483647 w 483"/>
              <a:gd name="T9" fmla="*/ 2147483647 h 103"/>
              <a:gd name="T10" fmla="*/ 2147483647 w 483"/>
              <a:gd name="T11" fmla="*/ 2147483647 h 103"/>
              <a:gd name="T12" fmla="*/ 2147483647 w 483"/>
              <a:gd name="T13" fmla="*/ 2147483647 h 103"/>
              <a:gd name="T14" fmla="*/ 2147483647 w 483"/>
              <a:gd name="T15" fmla="*/ 2147483647 h 103"/>
              <a:gd name="T16" fmla="*/ 2147483647 w 483"/>
              <a:gd name="T17" fmla="*/ 2147483647 h 103"/>
              <a:gd name="T18" fmla="*/ 2147483647 w 483"/>
              <a:gd name="T19" fmla="*/ 2147483647 h 103"/>
              <a:gd name="T20" fmla="*/ 2147483647 w 483"/>
              <a:gd name="T21" fmla="*/ 2147483647 h 103"/>
              <a:gd name="T22" fmla="*/ 2147483647 w 483"/>
              <a:gd name="T23" fmla="*/ 0 h 103"/>
              <a:gd name="T24" fmla="*/ 2147483647 w 483"/>
              <a:gd name="T25" fmla="*/ 0 h 103"/>
              <a:gd name="T26" fmla="*/ 2147483647 w 483"/>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3"/>
              <a:gd name="T43" fmla="*/ 0 h 103"/>
              <a:gd name="T44" fmla="*/ 483 w 483"/>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3" h="103">
                <a:moveTo>
                  <a:pt x="0" y="54"/>
                </a:moveTo>
                <a:lnTo>
                  <a:pt x="82" y="30"/>
                </a:lnTo>
                <a:lnTo>
                  <a:pt x="122" y="30"/>
                </a:lnTo>
                <a:lnTo>
                  <a:pt x="122" y="43"/>
                </a:lnTo>
                <a:lnTo>
                  <a:pt x="250" y="60"/>
                </a:lnTo>
                <a:lnTo>
                  <a:pt x="282" y="85"/>
                </a:lnTo>
                <a:lnTo>
                  <a:pt x="338" y="85"/>
                </a:lnTo>
                <a:lnTo>
                  <a:pt x="298" y="103"/>
                </a:lnTo>
                <a:lnTo>
                  <a:pt x="451" y="103"/>
                </a:lnTo>
                <a:lnTo>
                  <a:pt x="483" y="85"/>
                </a:lnTo>
                <a:lnTo>
                  <a:pt x="346" y="60"/>
                </a:lnTo>
                <a:lnTo>
                  <a:pt x="153" y="0"/>
                </a:lnTo>
                <a:lnTo>
                  <a:pt x="97" y="0"/>
                </a:lnTo>
                <a:lnTo>
                  <a:pt x="8" y="3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07" name="Freeform 417"/>
          <p:cNvSpPr>
            <a:spLocks/>
          </p:cNvSpPr>
          <p:nvPr/>
        </p:nvSpPr>
        <p:spPr bwMode="auto">
          <a:xfrm>
            <a:off x="2290763" y="2371725"/>
            <a:ext cx="96837" cy="38100"/>
          </a:xfrm>
          <a:custGeom>
            <a:avLst/>
            <a:gdLst>
              <a:gd name="T0" fmla="*/ 0 w 185"/>
              <a:gd name="T1" fmla="*/ 2147483647 h 55"/>
              <a:gd name="T2" fmla="*/ 2147483647 w 185"/>
              <a:gd name="T3" fmla="*/ 0 h 55"/>
              <a:gd name="T4" fmla="*/ 2147483647 w 185"/>
              <a:gd name="T5" fmla="*/ 2147483647 h 55"/>
              <a:gd name="T6" fmla="*/ 2147483647 w 185"/>
              <a:gd name="T7" fmla="*/ 2147483647 h 55"/>
              <a:gd name="T8" fmla="*/ 0 w 185"/>
              <a:gd name="T9" fmla="*/ 2147483647 h 55"/>
              <a:gd name="T10" fmla="*/ 0 60000 65536"/>
              <a:gd name="T11" fmla="*/ 0 60000 65536"/>
              <a:gd name="T12" fmla="*/ 0 60000 65536"/>
              <a:gd name="T13" fmla="*/ 0 60000 65536"/>
              <a:gd name="T14" fmla="*/ 0 60000 65536"/>
              <a:gd name="T15" fmla="*/ 0 w 185"/>
              <a:gd name="T16" fmla="*/ 0 h 55"/>
              <a:gd name="T17" fmla="*/ 185 w 185"/>
              <a:gd name="T18" fmla="*/ 55 h 55"/>
            </a:gdLst>
            <a:ahLst/>
            <a:cxnLst>
              <a:cxn ang="T10">
                <a:pos x="T0" y="T1"/>
              </a:cxn>
              <a:cxn ang="T11">
                <a:pos x="T2" y="T3"/>
              </a:cxn>
              <a:cxn ang="T12">
                <a:pos x="T4" y="T5"/>
              </a:cxn>
              <a:cxn ang="T13">
                <a:pos x="T6" y="T7"/>
              </a:cxn>
              <a:cxn ang="T14">
                <a:pos x="T8" y="T9"/>
              </a:cxn>
            </a:cxnLst>
            <a:rect l="T15" t="T16" r="T17" b="T18"/>
            <a:pathLst>
              <a:path w="185" h="55">
                <a:moveTo>
                  <a:pt x="0" y="36"/>
                </a:moveTo>
                <a:lnTo>
                  <a:pt x="40" y="0"/>
                </a:lnTo>
                <a:lnTo>
                  <a:pt x="160" y="6"/>
                </a:lnTo>
                <a:lnTo>
                  <a:pt x="185" y="55"/>
                </a:lnTo>
                <a:lnTo>
                  <a:pt x="0" y="3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08" name="Freeform 418"/>
          <p:cNvSpPr>
            <a:spLocks/>
          </p:cNvSpPr>
          <p:nvPr/>
        </p:nvSpPr>
        <p:spPr bwMode="auto">
          <a:xfrm>
            <a:off x="5651501" y="3571875"/>
            <a:ext cx="341313" cy="242888"/>
          </a:xfrm>
          <a:custGeom>
            <a:avLst/>
            <a:gdLst>
              <a:gd name="T0" fmla="*/ 0 w 643"/>
              <a:gd name="T1" fmla="*/ 2147483647 h 353"/>
              <a:gd name="T2" fmla="*/ 2147483647 w 643"/>
              <a:gd name="T3" fmla="*/ 2147483647 h 353"/>
              <a:gd name="T4" fmla="*/ 2147483647 w 643"/>
              <a:gd name="T5" fmla="*/ 2147483647 h 353"/>
              <a:gd name="T6" fmla="*/ 2147483647 w 643"/>
              <a:gd name="T7" fmla="*/ 2147483647 h 353"/>
              <a:gd name="T8" fmla="*/ 2147483647 w 643"/>
              <a:gd name="T9" fmla="*/ 2147483647 h 353"/>
              <a:gd name="T10" fmla="*/ 2147483647 w 643"/>
              <a:gd name="T11" fmla="*/ 2147483647 h 353"/>
              <a:gd name="T12" fmla="*/ 2147483647 w 643"/>
              <a:gd name="T13" fmla="*/ 2147483647 h 353"/>
              <a:gd name="T14" fmla="*/ 2147483647 w 643"/>
              <a:gd name="T15" fmla="*/ 2147483647 h 353"/>
              <a:gd name="T16" fmla="*/ 2147483647 w 643"/>
              <a:gd name="T17" fmla="*/ 2147483647 h 353"/>
              <a:gd name="T18" fmla="*/ 2147483647 w 643"/>
              <a:gd name="T19" fmla="*/ 2147483647 h 353"/>
              <a:gd name="T20" fmla="*/ 2147483647 w 643"/>
              <a:gd name="T21" fmla="*/ 2147483647 h 353"/>
              <a:gd name="T22" fmla="*/ 2147483647 w 643"/>
              <a:gd name="T23" fmla="*/ 2147483647 h 353"/>
              <a:gd name="T24" fmla="*/ 2147483647 w 643"/>
              <a:gd name="T25" fmla="*/ 2147483647 h 353"/>
              <a:gd name="T26" fmla="*/ 2147483647 w 643"/>
              <a:gd name="T27" fmla="*/ 2147483647 h 353"/>
              <a:gd name="T28" fmla="*/ 2147483647 w 643"/>
              <a:gd name="T29" fmla="*/ 2147483647 h 353"/>
              <a:gd name="T30" fmla="*/ 2147483647 w 643"/>
              <a:gd name="T31" fmla="*/ 2147483647 h 353"/>
              <a:gd name="T32" fmla="*/ 2147483647 w 643"/>
              <a:gd name="T33" fmla="*/ 2147483647 h 353"/>
              <a:gd name="T34" fmla="*/ 2147483647 w 643"/>
              <a:gd name="T35" fmla="*/ 2147483647 h 353"/>
              <a:gd name="T36" fmla="*/ 2147483647 w 643"/>
              <a:gd name="T37" fmla="*/ 0 h 353"/>
              <a:gd name="T38" fmla="*/ 2147483647 w 643"/>
              <a:gd name="T39" fmla="*/ 2147483647 h 353"/>
              <a:gd name="T40" fmla="*/ 2147483647 w 643"/>
              <a:gd name="T41" fmla="*/ 2147483647 h 353"/>
              <a:gd name="T42" fmla="*/ 2147483647 w 643"/>
              <a:gd name="T43" fmla="*/ 2147483647 h 353"/>
              <a:gd name="T44" fmla="*/ 2147483647 w 643"/>
              <a:gd name="T45" fmla="*/ 2147483647 h 353"/>
              <a:gd name="T46" fmla="*/ 0 w 643"/>
              <a:gd name="T47" fmla="*/ 2147483647 h 3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3"/>
              <a:gd name="T73" fmla="*/ 0 h 353"/>
              <a:gd name="T74" fmla="*/ 643 w 643"/>
              <a:gd name="T75" fmla="*/ 353 h 3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3" h="353">
                <a:moveTo>
                  <a:pt x="0" y="170"/>
                </a:moveTo>
                <a:lnTo>
                  <a:pt x="17" y="261"/>
                </a:lnTo>
                <a:lnTo>
                  <a:pt x="57" y="291"/>
                </a:lnTo>
                <a:lnTo>
                  <a:pt x="17" y="334"/>
                </a:lnTo>
                <a:lnTo>
                  <a:pt x="97" y="353"/>
                </a:lnTo>
                <a:lnTo>
                  <a:pt x="257" y="334"/>
                </a:lnTo>
                <a:lnTo>
                  <a:pt x="282" y="280"/>
                </a:lnTo>
                <a:lnTo>
                  <a:pt x="395" y="255"/>
                </a:lnTo>
                <a:lnTo>
                  <a:pt x="410" y="213"/>
                </a:lnTo>
                <a:lnTo>
                  <a:pt x="450" y="207"/>
                </a:lnTo>
                <a:lnTo>
                  <a:pt x="427" y="176"/>
                </a:lnTo>
                <a:lnTo>
                  <a:pt x="475" y="176"/>
                </a:lnTo>
                <a:lnTo>
                  <a:pt x="507" y="133"/>
                </a:lnTo>
                <a:lnTo>
                  <a:pt x="490" y="91"/>
                </a:lnTo>
                <a:lnTo>
                  <a:pt x="635" y="60"/>
                </a:lnTo>
                <a:lnTo>
                  <a:pt x="643" y="54"/>
                </a:lnTo>
                <a:lnTo>
                  <a:pt x="587" y="42"/>
                </a:lnTo>
                <a:lnTo>
                  <a:pt x="507" y="73"/>
                </a:lnTo>
                <a:lnTo>
                  <a:pt x="475" y="0"/>
                </a:lnTo>
                <a:lnTo>
                  <a:pt x="402" y="54"/>
                </a:lnTo>
                <a:lnTo>
                  <a:pt x="202" y="54"/>
                </a:lnTo>
                <a:lnTo>
                  <a:pt x="105" y="133"/>
                </a:lnTo>
                <a:lnTo>
                  <a:pt x="40" y="109"/>
                </a:lnTo>
                <a:lnTo>
                  <a:pt x="0" y="170"/>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09" name="Freeform 419"/>
          <p:cNvSpPr>
            <a:spLocks/>
          </p:cNvSpPr>
          <p:nvPr/>
        </p:nvSpPr>
        <p:spPr bwMode="auto">
          <a:xfrm>
            <a:off x="4668838" y="3463925"/>
            <a:ext cx="42863" cy="77788"/>
          </a:xfrm>
          <a:custGeom>
            <a:avLst/>
            <a:gdLst>
              <a:gd name="T0" fmla="*/ 0 w 80"/>
              <a:gd name="T1" fmla="*/ 2147483647 h 116"/>
              <a:gd name="T2" fmla="*/ 0 w 80"/>
              <a:gd name="T3" fmla="*/ 2147483647 h 116"/>
              <a:gd name="T4" fmla="*/ 2147483647 w 80"/>
              <a:gd name="T5" fmla="*/ 0 h 116"/>
              <a:gd name="T6" fmla="*/ 2147483647 w 80"/>
              <a:gd name="T7" fmla="*/ 2147483647 h 116"/>
              <a:gd name="T8" fmla="*/ 2147483647 w 80"/>
              <a:gd name="T9" fmla="*/ 2147483647 h 116"/>
              <a:gd name="T10" fmla="*/ 0 w 80"/>
              <a:gd name="T11" fmla="*/ 2147483647 h 116"/>
              <a:gd name="T12" fmla="*/ 0 60000 65536"/>
              <a:gd name="T13" fmla="*/ 0 60000 65536"/>
              <a:gd name="T14" fmla="*/ 0 60000 65536"/>
              <a:gd name="T15" fmla="*/ 0 60000 65536"/>
              <a:gd name="T16" fmla="*/ 0 60000 65536"/>
              <a:gd name="T17" fmla="*/ 0 60000 65536"/>
              <a:gd name="T18" fmla="*/ 0 w 80"/>
              <a:gd name="T19" fmla="*/ 0 h 116"/>
              <a:gd name="T20" fmla="*/ 80 w 8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80" h="116">
                <a:moveTo>
                  <a:pt x="0" y="86"/>
                </a:moveTo>
                <a:lnTo>
                  <a:pt x="0" y="24"/>
                </a:lnTo>
                <a:lnTo>
                  <a:pt x="40" y="0"/>
                </a:lnTo>
                <a:lnTo>
                  <a:pt x="80" y="67"/>
                </a:lnTo>
                <a:lnTo>
                  <a:pt x="48" y="116"/>
                </a:lnTo>
                <a:lnTo>
                  <a:pt x="0" y="8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0" name="Freeform 420"/>
          <p:cNvSpPr>
            <a:spLocks/>
          </p:cNvSpPr>
          <p:nvPr/>
        </p:nvSpPr>
        <p:spPr bwMode="auto">
          <a:xfrm>
            <a:off x="4005265" y="3617914"/>
            <a:ext cx="485775" cy="455612"/>
          </a:xfrm>
          <a:custGeom>
            <a:avLst/>
            <a:gdLst>
              <a:gd name="T0" fmla="*/ 0 w 917"/>
              <a:gd name="T1" fmla="*/ 2147483647 h 663"/>
              <a:gd name="T2" fmla="*/ 0 w 917"/>
              <a:gd name="T3" fmla="*/ 2147483647 h 663"/>
              <a:gd name="T4" fmla="*/ 2147483647 w 917"/>
              <a:gd name="T5" fmla="*/ 2147483647 h 663"/>
              <a:gd name="T6" fmla="*/ 2147483647 w 917"/>
              <a:gd name="T7" fmla="*/ 2147483647 h 663"/>
              <a:gd name="T8" fmla="*/ 2147483647 w 917"/>
              <a:gd name="T9" fmla="*/ 2147483647 h 663"/>
              <a:gd name="T10" fmla="*/ 2147483647 w 917"/>
              <a:gd name="T11" fmla="*/ 2147483647 h 663"/>
              <a:gd name="T12" fmla="*/ 2147483647 w 917"/>
              <a:gd name="T13" fmla="*/ 2147483647 h 663"/>
              <a:gd name="T14" fmla="*/ 2147483647 w 917"/>
              <a:gd name="T15" fmla="*/ 2147483647 h 663"/>
              <a:gd name="T16" fmla="*/ 2147483647 w 917"/>
              <a:gd name="T17" fmla="*/ 2147483647 h 663"/>
              <a:gd name="T18" fmla="*/ 2147483647 w 917"/>
              <a:gd name="T19" fmla="*/ 2147483647 h 663"/>
              <a:gd name="T20" fmla="*/ 2147483647 w 917"/>
              <a:gd name="T21" fmla="*/ 2147483647 h 663"/>
              <a:gd name="T22" fmla="*/ 2147483647 w 917"/>
              <a:gd name="T23" fmla="*/ 2147483647 h 663"/>
              <a:gd name="T24" fmla="*/ 2147483647 w 917"/>
              <a:gd name="T25" fmla="*/ 2147483647 h 663"/>
              <a:gd name="T26" fmla="*/ 2147483647 w 917"/>
              <a:gd name="T27" fmla="*/ 0 h 663"/>
              <a:gd name="T28" fmla="*/ 2147483647 w 917"/>
              <a:gd name="T29" fmla="*/ 2147483647 h 663"/>
              <a:gd name="T30" fmla="*/ 2147483647 w 917"/>
              <a:gd name="T31" fmla="*/ 2147483647 h 663"/>
              <a:gd name="T32" fmla="*/ 2147483647 w 917"/>
              <a:gd name="T33" fmla="*/ 2147483647 h 663"/>
              <a:gd name="T34" fmla="*/ 2147483647 w 917"/>
              <a:gd name="T35" fmla="*/ 2147483647 h 663"/>
              <a:gd name="T36" fmla="*/ 2147483647 w 917"/>
              <a:gd name="T37" fmla="*/ 2147483647 h 663"/>
              <a:gd name="T38" fmla="*/ 2147483647 w 917"/>
              <a:gd name="T39" fmla="*/ 2147483647 h 663"/>
              <a:gd name="T40" fmla="*/ 2147483647 w 917"/>
              <a:gd name="T41" fmla="*/ 2147483647 h 663"/>
              <a:gd name="T42" fmla="*/ 0 w 917"/>
              <a:gd name="T43" fmla="*/ 2147483647 h 6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7"/>
              <a:gd name="T67" fmla="*/ 0 h 663"/>
              <a:gd name="T68" fmla="*/ 917 w 917"/>
              <a:gd name="T69" fmla="*/ 663 h 6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7" h="663">
                <a:moveTo>
                  <a:pt x="0" y="346"/>
                </a:moveTo>
                <a:lnTo>
                  <a:pt x="0" y="364"/>
                </a:lnTo>
                <a:lnTo>
                  <a:pt x="160" y="450"/>
                </a:lnTo>
                <a:lnTo>
                  <a:pt x="530" y="632"/>
                </a:lnTo>
                <a:lnTo>
                  <a:pt x="530" y="663"/>
                </a:lnTo>
                <a:lnTo>
                  <a:pt x="579" y="650"/>
                </a:lnTo>
                <a:lnTo>
                  <a:pt x="635" y="645"/>
                </a:lnTo>
                <a:lnTo>
                  <a:pt x="917" y="504"/>
                </a:lnTo>
                <a:lnTo>
                  <a:pt x="803" y="407"/>
                </a:lnTo>
                <a:lnTo>
                  <a:pt x="812" y="255"/>
                </a:lnTo>
                <a:lnTo>
                  <a:pt x="797" y="182"/>
                </a:lnTo>
                <a:lnTo>
                  <a:pt x="715" y="109"/>
                </a:lnTo>
                <a:lnTo>
                  <a:pt x="755" y="90"/>
                </a:lnTo>
                <a:lnTo>
                  <a:pt x="780" y="0"/>
                </a:lnTo>
                <a:lnTo>
                  <a:pt x="459" y="11"/>
                </a:lnTo>
                <a:lnTo>
                  <a:pt x="289" y="73"/>
                </a:lnTo>
                <a:lnTo>
                  <a:pt x="337" y="182"/>
                </a:lnTo>
                <a:lnTo>
                  <a:pt x="257" y="182"/>
                </a:lnTo>
                <a:lnTo>
                  <a:pt x="217" y="194"/>
                </a:lnTo>
                <a:lnTo>
                  <a:pt x="225" y="230"/>
                </a:lnTo>
                <a:lnTo>
                  <a:pt x="16" y="292"/>
                </a:lnTo>
                <a:lnTo>
                  <a:pt x="0" y="346"/>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11" name="Freeform 421"/>
          <p:cNvSpPr>
            <a:spLocks/>
          </p:cNvSpPr>
          <p:nvPr/>
        </p:nvSpPr>
        <p:spPr bwMode="auto">
          <a:xfrm>
            <a:off x="6303963" y="3886200"/>
            <a:ext cx="114300" cy="141288"/>
          </a:xfrm>
          <a:custGeom>
            <a:avLst/>
            <a:gdLst>
              <a:gd name="T0" fmla="*/ 0 w 217"/>
              <a:gd name="T1" fmla="*/ 2147483647 h 207"/>
              <a:gd name="T2" fmla="*/ 2147483647 w 217"/>
              <a:gd name="T3" fmla="*/ 2147483647 h 207"/>
              <a:gd name="T4" fmla="*/ 2147483647 w 217"/>
              <a:gd name="T5" fmla="*/ 2147483647 h 207"/>
              <a:gd name="T6" fmla="*/ 2147483647 w 217"/>
              <a:gd name="T7" fmla="*/ 2147483647 h 207"/>
              <a:gd name="T8" fmla="*/ 2147483647 w 217"/>
              <a:gd name="T9" fmla="*/ 2147483647 h 207"/>
              <a:gd name="T10" fmla="*/ 2147483647 w 217"/>
              <a:gd name="T11" fmla="*/ 2147483647 h 207"/>
              <a:gd name="T12" fmla="*/ 2147483647 w 217"/>
              <a:gd name="T13" fmla="*/ 2147483647 h 207"/>
              <a:gd name="T14" fmla="*/ 2147483647 w 217"/>
              <a:gd name="T15" fmla="*/ 2147483647 h 207"/>
              <a:gd name="T16" fmla="*/ 2147483647 w 217"/>
              <a:gd name="T17" fmla="*/ 2147483647 h 207"/>
              <a:gd name="T18" fmla="*/ 2147483647 w 217"/>
              <a:gd name="T19" fmla="*/ 2147483647 h 207"/>
              <a:gd name="T20" fmla="*/ 2147483647 w 217"/>
              <a:gd name="T21" fmla="*/ 2147483647 h 207"/>
              <a:gd name="T22" fmla="*/ 2147483647 w 217"/>
              <a:gd name="T23" fmla="*/ 2147483647 h 207"/>
              <a:gd name="T24" fmla="*/ 2147483647 w 217"/>
              <a:gd name="T25" fmla="*/ 2147483647 h 207"/>
              <a:gd name="T26" fmla="*/ 2147483647 w 217"/>
              <a:gd name="T27" fmla="*/ 0 h 207"/>
              <a:gd name="T28" fmla="*/ 2147483647 w 217"/>
              <a:gd name="T29" fmla="*/ 2147483647 h 207"/>
              <a:gd name="T30" fmla="*/ 2147483647 w 217"/>
              <a:gd name="T31" fmla="*/ 2147483647 h 207"/>
              <a:gd name="T32" fmla="*/ 0 w 217"/>
              <a:gd name="T33" fmla="*/ 2147483647 h 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207"/>
              <a:gd name="T53" fmla="*/ 217 w 217"/>
              <a:gd name="T54" fmla="*/ 207 h 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207">
                <a:moveTo>
                  <a:pt x="0" y="67"/>
                </a:moveTo>
                <a:lnTo>
                  <a:pt x="32" y="79"/>
                </a:lnTo>
                <a:lnTo>
                  <a:pt x="48" y="177"/>
                </a:lnTo>
                <a:lnTo>
                  <a:pt x="112" y="170"/>
                </a:lnTo>
                <a:lnTo>
                  <a:pt x="137" y="134"/>
                </a:lnTo>
                <a:lnTo>
                  <a:pt x="168" y="140"/>
                </a:lnTo>
                <a:lnTo>
                  <a:pt x="208" y="207"/>
                </a:lnTo>
                <a:lnTo>
                  <a:pt x="217" y="170"/>
                </a:lnTo>
                <a:lnTo>
                  <a:pt x="200" y="97"/>
                </a:lnTo>
                <a:lnTo>
                  <a:pt x="168" y="127"/>
                </a:lnTo>
                <a:lnTo>
                  <a:pt x="145" y="97"/>
                </a:lnTo>
                <a:lnTo>
                  <a:pt x="200" y="54"/>
                </a:lnTo>
                <a:lnTo>
                  <a:pt x="104" y="48"/>
                </a:lnTo>
                <a:lnTo>
                  <a:pt x="32" y="0"/>
                </a:lnTo>
                <a:lnTo>
                  <a:pt x="7" y="30"/>
                </a:lnTo>
                <a:lnTo>
                  <a:pt x="32" y="48"/>
                </a:lnTo>
                <a:lnTo>
                  <a:pt x="0" y="6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2" name="Freeform 422"/>
          <p:cNvSpPr>
            <a:spLocks/>
          </p:cNvSpPr>
          <p:nvPr/>
        </p:nvSpPr>
        <p:spPr bwMode="auto">
          <a:xfrm>
            <a:off x="6329363" y="3843338"/>
            <a:ext cx="76200" cy="38100"/>
          </a:xfrm>
          <a:custGeom>
            <a:avLst/>
            <a:gdLst>
              <a:gd name="T0" fmla="*/ 0 w 145"/>
              <a:gd name="T1" fmla="*/ 2147483647 h 56"/>
              <a:gd name="T2" fmla="*/ 2147483647 w 145"/>
              <a:gd name="T3" fmla="*/ 2147483647 h 56"/>
              <a:gd name="T4" fmla="*/ 2147483647 w 145"/>
              <a:gd name="T5" fmla="*/ 2147483647 h 56"/>
              <a:gd name="T6" fmla="*/ 2147483647 w 145"/>
              <a:gd name="T7" fmla="*/ 2147483647 h 56"/>
              <a:gd name="T8" fmla="*/ 2147483647 w 145"/>
              <a:gd name="T9" fmla="*/ 0 h 56"/>
              <a:gd name="T10" fmla="*/ 0 w 145"/>
              <a:gd name="T11" fmla="*/ 2147483647 h 56"/>
              <a:gd name="T12" fmla="*/ 0 60000 65536"/>
              <a:gd name="T13" fmla="*/ 0 60000 65536"/>
              <a:gd name="T14" fmla="*/ 0 60000 65536"/>
              <a:gd name="T15" fmla="*/ 0 60000 65536"/>
              <a:gd name="T16" fmla="*/ 0 60000 65536"/>
              <a:gd name="T17" fmla="*/ 0 60000 65536"/>
              <a:gd name="T18" fmla="*/ 0 w 145"/>
              <a:gd name="T19" fmla="*/ 0 h 56"/>
              <a:gd name="T20" fmla="*/ 145 w 14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5" h="56">
                <a:moveTo>
                  <a:pt x="0" y="37"/>
                </a:moveTo>
                <a:lnTo>
                  <a:pt x="24" y="56"/>
                </a:lnTo>
                <a:lnTo>
                  <a:pt x="145" y="50"/>
                </a:lnTo>
                <a:lnTo>
                  <a:pt x="137" y="19"/>
                </a:lnTo>
                <a:lnTo>
                  <a:pt x="49" y="0"/>
                </a:lnTo>
                <a:lnTo>
                  <a:pt x="0" y="3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3" name="Freeform 423"/>
          <p:cNvSpPr>
            <a:spLocks/>
          </p:cNvSpPr>
          <p:nvPr/>
        </p:nvSpPr>
        <p:spPr bwMode="auto">
          <a:xfrm>
            <a:off x="2447926" y="4403726"/>
            <a:ext cx="927100" cy="944563"/>
          </a:xfrm>
          <a:custGeom>
            <a:avLst/>
            <a:gdLst>
              <a:gd name="T0" fmla="*/ 2147483647 w 1752"/>
              <a:gd name="T1" fmla="*/ 2147483647 h 1376"/>
              <a:gd name="T2" fmla="*/ 2147483647 w 1752"/>
              <a:gd name="T3" fmla="*/ 2147483647 h 1376"/>
              <a:gd name="T4" fmla="*/ 2147483647 w 1752"/>
              <a:gd name="T5" fmla="*/ 2147483647 h 1376"/>
              <a:gd name="T6" fmla="*/ 2147483647 w 1752"/>
              <a:gd name="T7" fmla="*/ 2147483647 h 1376"/>
              <a:gd name="T8" fmla="*/ 2147483647 w 1752"/>
              <a:gd name="T9" fmla="*/ 2147483647 h 1376"/>
              <a:gd name="T10" fmla="*/ 2147483647 w 1752"/>
              <a:gd name="T11" fmla="*/ 2147483647 h 1376"/>
              <a:gd name="T12" fmla="*/ 2147483647 w 1752"/>
              <a:gd name="T13" fmla="*/ 2147483647 h 1376"/>
              <a:gd name="T14" fmla="*/ 2147483647 w 1752"/>
              <a:gd name="T15" fmla="*/ 2147483647 h 1376"/>
              <a:gd name="T16" fmla="*/ 2147483647 w 1752"/>
              <a:gd name="T17" fmla="*/ 2147483647 h 1376"/>
              <a:gd name="T18" fmla="*/ 2147483647 w 1752"/>
              <a:gd name="T19" fmla="*/ 2147483647 h 1376"/>
              <a:gd name="T20" fmla="*/ 2147483647 w 1752"/>
              <a:gd name="T21" fmla="*/ 2147483647 h 1376"/>
              <a:gd name="T22" fmla="*/ 2147483647 w 1752"/>
              <a:gd name="T23" fmla="*/ 2147483647 h 1376"/>
              <a:gd name="T24" fmla="*/ 2147483647 w 1752"/>
              <a:gd name="T25" fmla="*/ 2147483647 h 1376"/>
              <a:gd name="T26" fmla="*/ 2147483647 w 1752"/>
              <a:gd name="T27" fmla="*/ 2147483647 h 1376"/>
              <a:gd name="T28" fmla="*/ 2147483647 w 1752"/>
              <a:gd name="T29" fmla="*/ 2147483647 h 1376"/>
              <a:gd name="T30" fmla="*/ 2147483647 w 1752"/>
              <a:gd name="T31" fmla="*/ 2147483647 h 1376"/>
              <a:gd name="T32" fmla="*/ 2147483647 w 1752"/>
              <a:gd name="T33" fmla="*/ 2147483647 h 1376"/>
              <a:gd name="T34" fmla="*/ 2147483647 w 1752"/>
              <a:gd name="T35" fmla="*/ 2147483647 h 1376"/>
              <a:gd name="T36" fmla="*/ 2147483647 w 1752"/>
              <a:gd name="T37" fmla="*/ 2147483647 h 1376"/>
              <a:gd name="T38" fmla="*/ 2147483647 w 1752"/>
              <a:gd name="T39" fmla="*/ 2147483647 h 1376"/>
              <a:gd name="T40" fmla="*/ 2147483647 w 1752"/>
              <a:gd name="T41" fmla="*/ 2147483647 h 1376"/>
              <a:gd name="T42" fmla="*/ 2147483647 w 1752"/>
              <a:gd name="T43" fmla="*/ 2147483647 h 1376"/>
              <a:gd name="T44" fmla="*/ 2147483647 w 1752"/>
              <a:gd name="T45" fmla="*/ 2147483647 h 1376"/>
              <a:gd name="T46" fmla="*/ 2147483647 w 1752"/>
              <a:gd name="T47" fmla="*/ 2147483647 h 1376"/>
              <a:gd name="T48" fmla="*/ 2147483647 w 1752"/>
              <a:gd name="T49" fmla="*/ 2147483647 h 1376"/>
              <a:gd name="T50" fmla="*/ 2147483647 w 1752"/>
              <a:gd name="T51" fmla="*/ 2147483647 h 1376"/>
              <a:gd name="T52" fmla="*/ 2147483647 w 1752"/>
              <a:gd name="T53" fmla="*/ 2147483647 h 1376"/>
              <a:gd name="T54" fmla="*/ 2147483647 w 1752"/>
              <a:gd name="T55" fmla="*/ 0 h 1376"/>
              <a:gd name="T56" fmla="*/ 2147483647 w 1752"/>
              <a:gd name="T57" fmla="*/ 2147483647 h 1376"/>
              <a:gd name="T58" fmla="*/ 2147483647 w 1752"/>
              <a:gd name="T59" fmla="*/ 2147483647 h 1376"/>
              <a:gd name="T60" fmla="*/ 2147483647 w 1752"/>
              <a:gd name="T61" fmla="*/ 2147483647 h 1376"/>
              <a:gd name="T62" fmla="*/ 2147483647 w 1752"/>
              <a:gd name="T63" fmla="*/ 2147483647 h 1376"/>
              <a:gd name="T64" fmla="*/ 2147483647 w 1752"/>
              <a:gd name="T65" fmla="*/ 2147483647 h 1376"/>
              <a:gd name="T66" fmla="*/ 2147483647 w 1752"/>
              <a:gd name="T67" fmla="*/ 2147483647 h 1376"/>
              <a:gd name="T68" fmla="*/ 0 w 1752"/>
              <a:gd name="T69" fmla="*/ 2147483647 h 1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2"/>
              <a:gd name="T106" fmla="*/ 0 h 1376"/>
              <a:gd name="T107" fmla="*/ 1752 w 1752"/>
              <a:gd name="T108" fmla="*/ 1376 h 13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2" h="1376">
                <a:moveTo>
                  <a:pt x="0" y="432"/>
                </a:moveTo>
                <a:lnTo>
                  <a:pt x="40" y="493"/>
                </a:lnTo>
                <a:lnTo>
                  <a:pt x="95" y="518"/>
                </a:lnTo>
                <a:lnTo>
                  <a:pt x="152" y="493"/>
                </a:lnTo>
                <a:lnTo>
                  <a:pt x="152" y="548"/>
                </a:lnTo>
                <a:lnTo>
                  <a:pt x="185" y="548"/>
                </a:lnTo>
                <a:lnTo>
                  <a:pt x="240" y="554"/>
                </a:lnTo>
                <a:lnTo>
                  <a:pt x="377" y="505"/>
                </a:lnTo>
                <a:lnTo>
                  <a:pt x="393" y="585"/>
                </a:lnTo>
                <a:lnTo>
                  <a:pt x="586" y="645"/>
                </a:lnTo>
                <a:lnTo>
                  <a:pt x="618" y="737"/>
                </a:lnTo>
                <a:lnTo>
                  <a:pt x="691" y="742"/>
                </a:lnTo>
                <a:lnTo>
                  <a:pt x="723" y="798"/>
                </a:lnTo>
                <a:lnTo>
                  <a:pt x="706" y="871"/>
                </a:lnTo>
                <a:lnTo>
                  <a:pt x="715" y="938"/>
                </a:lnTo>
                <a:lnTo>
                  <a:pt x="811" y="950"/>
                </a:lnTo>
                <a:lnTo>
                  <a:pt x="828" y="1005"/>
                </a:lnTo>
                <a:lnTo>
                  <a:pt x="876" y="1011"/>
                </a:lnTo>
                <a:lnTo>
                  <a:pt x="876" y="1065"/>
                </a:lnTo>
                <a:lnTo>
                  <a:pt x="900" y="1065"/>
                </a:lnTo>
                <a:lnTo>
                  <a:pt x="908" y="1120"/>
                </a:lnTo>
                <a:lnTo>
                  <a:pt x="723" y="1235"/>
                </a:lnTo>
                <a:lnTo>
                  <a:pt x="763" y="1230"/>
                </a:lnTo>
                <a:lnTo>
                  <a:pt x="900" y="1303"/>
                </a:lnTo>
                <a:lnTo>
                  <a:pt x="933" y="1333"/>
                </a:lnTo>
                <a:lnTo>
                  <a:pt x="916" y="1376"/>
                </a:lnTo>
                <a:lnTo>
                  <a:pt x="1133" y="1163"/>
                </a:lnTo>
                <a:lnTo>
                  <a:pt x="1149" y="1059"/>
                </a:lnTo>
                <a:lnTo>
                  <a:pt x="1318" y="968"/>
                </a:lnTo>
                <a:lnTo>
                  <a:pt x="1423" y="968"/>
                </a:lnTo>
                <a:lnTo>
                  <a:pt x="1471" y="938"/>
                </a:lnTo>
                <a:lnTo>
                  <a:pt x="1551" y="779"/>
                </a:lnTo>
                <a:lnTo>
                  <a:pt x="1576" y="628"/>
                </a:lnTo>
                <a:lnTo>
                  <a:pt x="1736" y="481"/>
                </a:lnTo>
                <a:lnTo>
                  <a:pt x="1752" y="415"/>
                </a:lnTo>
                <a:lnTo>
                  <a:pt x="1729" y="359"/>
                </a:lnTo>
                <a:lnTo>
                  <a:pt x="1656" y="341"/>
                </a:lnTo>
                <a:lnTo>
                  <a:pt x="1544" y="281"/>
                </a:lnTo>
                <a:lnTo>
                  <a:pt x="1334" y="268"/>
                </a:lnTo>
                <a:lnTo>
                  <a:pt x="1303" y="226"/>
                </a:lnTo>
                <a:lnTo>
                  <a:pt x="1214" y="202"/>
                </a:lnTo>
                <a:lnTo>
                  <a:pt x="1166" y="202"/>
                </a:lnTo>
                <a:lnTo>
                  <a:pt x="1109" y="256"/>
                </a:lnTo>
                <a:lnTo>
                  <a:pt x="1109" y="238"/>
                </a:lnTo>
                <a:lnTo>
                  <a:pt x="1013" y="244"/>
                </a:lnTo>
                <a:lnTo>
                  <a:pt x="1045" y="232"/>
                </a:lnTo>
                <a:lnTo>
                  <a:pt x="1013" y="195"/>
                </a:lnTo>
                <a:lnTo>
                  <a:pt x="1076" y="122"/>
                </a:lnTo>
                <a:lnTo>
                  <a:pt x="1005" y="37"/>
                </a:lnTo>
                <a:lnTo>
                  <a:pt x="940" y="103"/>
                </a:lnTo>
                <a:lnTo>
                  <a:pt x="876" y="98"/>
                </a:lnTo>
                <a:lnTo>
                  <a:pt x="788" y="110"/>
                </a:lnTo>
                <a:lnTo>
                  <a:pt x="658" y="122"/>
                </a:lnTo>
                <a:lnTo>
                  <a:pt x="635" y="92"/>
                </a:lnTo>
                <a:lnTo>
                  <a:pt x="643" y="25"/>
                </a:lnTo>
                <a:lnTo>
                  <a:pt x="595" y="0"/>
                </a:lnTo>
                <a:lnTo>
                  <a:pt x="482" y="43"/>
                </a:lnTo>
                <a:lnTo>
                  <a:pt x="410" y="31"/>
                </a:lnTo>
                <a:lnTo>
                  <a:pt x="433" y="98"/>
                </a:lnTo>
                <a:lnTo>
                  <a:pt x="466" y="103"/>
                </a:lnTo>
                <a:lnTo>
                  <a:pt x="361" y="146"/>
                </a:lnTo>
                <a:lnTo>
                  <a:pt x="313" y="128"/>
                </a:lnTo>
                <a:lnTo>
                  <a:pt x="288" y="110"/>
                </a:lnTo>
                <a:lnTo>
                  <a:pt x="177" y="116"/>
                </a:lnTo>
                <a:lnTo>
                  <a:pt x="208" y="152"/>
                </a:lnTo>
                <a:lnTo>
                  <a:pt x="168" y="159"/>
                </a:lnTo>
                <a:lnTo>
                  <a:pt x="200" y="219"/>
                </a:lnTo>
                <a:lnTo>
                  <a:pt x="177" y="316"/>
                </a:lnTo>
                <a:lnTo>
                  <a:pt x="63" y="353"/>
                </a:lnTo>
                <a:lnTo>
                  <a:pt x="0" y="43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4" name="Freeform 424"/>
          <p:cNvSpPr>
            <a:spLocks/>
          </p:cNvSpPr>
          <p:nvPr/>
        </p:nvSpPr>
        <p:spPr bwMode="auto">
          <a:xfrm>
            <a:off x="6115051" y="4295776"/>
            <a:ext cx="42863" cy="87313"/>
          </a:xfrm>
          <a:custGeom>
            <a:avLst/>
            <a:gdLst>
              <a:gd name="T0" fmla="*/ 0 w 80"/>
              <a:gd name="T1" fmla="*/ 0 h 128"/>
              <a:gd name="T2" fmla="*/ 2147483647 w 80"/>
              <a:gd name="T3" fmla="*/ 2147483647 h 128"/>
              <a:gd name="T4" fmla="*/ 2147483647 w 80"/>
              <a:gd name="T5" fmla="*/ 2147483647 h 128"/>
              <a:gd name="T6" fmla="*/ 2147483647 w 80"/>
              <a:gd name="T7" fmla="*/ 2147483647 h 128"/>
              <a:gd name="T8" fmla="*/ 0 w 80"/>
              <a:gd name="T9" fmla="*/ 0 h 128"/>
              <a:gd name="T10" fmla="*/ 0 60000 65536"/>
              <a:gd name="T11" fmla="*/ 0 60000 65536"/>
              <a:gd name="T12" fmla="*/ 0 60000 65536"/>
              <a:gd name="T13" fmla="*/ 0 60000 65536"/>
              <a:gd name="T14" fmla="*/ 0 60000 65536"/>
              <a:gd name="T15" fmla="*/ 0 w 80"/>
              <a:gd name="T16" fmla="*/ 0 h 128"/>
              <a:gd name="T17" fmla="*/ 80 w 80"/>
              <a:gd name="T18" fmla="*/ 128 h 128"/>
            </a:gdLst>
            <a:ahLst/>
            <a:cxnLst>
              <a:cxn ang="T10">
                <a:pos x="T0" y="T1"/>
              </a:cxn>
              <a:cxn ang="T11">
                <a:pos x="T2" y="T3"/>
              </a:cxn>
              <a:cxn ang="T12">
                <a:pos x="T4" y="T5"/>
              </a:cxn>
              <a:cxn ang="T13">
                <a:pos x="T6" y="T7"/>
              </a:cxn>
              <a:cxn ang="T14">
                <a:pos x="T8" y="T9"/>
              </a:cxn>
            </a:cxnLst>
            <a:rect l="T15" t="T16" r="T17" b="T18"/>
            <a:pathLst>
              <a:path w="80" h="128">
                <a:moveTo>
                  <a:pt x="0" y="0"/>
                </a:moveTo>
                <a:lnTo>
                  <a:pt x="17" y="128"/>
                </a:lnTo>
                <a:lnTo>
                  <a:pt x="80" y="104"/>
                </a:lnTo>
                <a:lnTo>
                  <a:pt x="40" y="24"/>
                </a:lnTo>
                <a:lnTo>
                  <a:pt x="0"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15" name="Freeform 425"/>
          <p:cNvSpPr>
            <a:spLocks/>
          </p:cNvSpPr>
          <p:nvPr/>
        </p:nvSpPr>
        <p:spPr bwMode="auto">
          <a:xfrm>
            <a:off x="4494213" y="3203576"/>
            <a:ext cx="157163" cy="80963"/>
          </a:xfrm>
          <a:custGeom>
            <a:avLst/>
            <a:gdLst>
              <a:gd name="T0" fmla="*/ 0 w 297"/>
              <a:gd name="T1" fmla="*/ 2147483647 h 116"/>
              <a:gd name="T2" fmla="*/ 2147483647 w 297"/>
              <a:gd name="T3" fmla="*/ 2147483647 h 116"/>
              <a:gd name="T4" fmla="*/ 2147483647 w 297"/>
              <a:gd name="T5" fmla="*/ 2147483647 h 116"/>
              <a:gd name="T6" fmla="*/ 2147483647 w 297"/>
              <a:gd name="T7" fmla="*/ 2147483647 h 116"/>
              <a:gd name="T8" fmla="*/ 2147483647 w 297"/>
              <a:gd name="T9" fmla="*/ 2147483647 h 116"/>
              <a:gd name="T10" fmla="*/ 2147483647 w 297"/>
              <a:gd name="T11" fmla="*/ 2147483647 h 116"/>
              <a:gd name="T12" fmla="*/ 2147483647 w 297"/>
              <a:gd name="T13" fmla="*/ 0 h 116"/>
              <a:gd name="T14" fmla="*/ 0 w 297"/>
              <a:gd name="T15" fmla="*/ 2147483647 h 116"/>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116"/>
              <a:gd name="T26" fmla="*/ 297 w 297"/>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116">
                <a:moveTo>
                  <a:pt x="0" y="43"/>
                </a:moveTo>
                <a:lnTo>
                  <a:pt x="80" y="116"/>
                </a:lnTo>
                <a:lnTo>
                  <a:pt x="208" y="110"/>
                </a:lnTo>
                <a:lnTo>
                  <a:pt x="265" y="91"/>
                </a:lnTo>
                <a:lnTo>
                  <a:pt x="297" y="67"/>
                </a:lnTo>
                <a:lnTo>
                  <a:pt x="128" y="18"/>
                </a:lnTo>
                <a:lnTo>
                  <a:pt x="97" y="0"/>
                </a:lnTo>
                <a:lnTo>
                  <a:pt x="0" y="4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16" name="Freeform 426"/>
          <p:cNvSpPr>
            <a:spLocks/>
          </p:cNvSpPr>
          <p:nvPr/>
        </p:nvSpPr>
        <p:spPr bwMode="auto">
          <a:xfrm>
            <a:off x="2281237" y="4491039"/>
            <a:ext cx="131763" cy="147637"/>
          </a:xfrm>
          <a:custGeom>
            <a:avLst/>
            <a:gdLst>
              <a:gd name="T0" fmla="*/ 0 w 250"/>
              <a:gd name="T1" fmla="*/ 2147483647 h 213"/>
              <a:gd name="T2" fmla="*/ 0 w 250"/>
              <a:gd name="T3" fmla="*/ 2147483647 h 213"/>
              <a:gd name="T4" fmla="*/ 2147483647 w 250"/>
              <a:gd name="T5" fmla="*/ 2147483647 h 213"/>
              <a:gd name="T6" fmla="*/ 2147483647 w 250"/>
              <a:gd name="T7" fmla="*/ 2147483647 h 213"/>
              <a:gd name="T8" fmla="*/ 2147483647 w 250"/>
              <a:gd name="T9" fmla="*/ 2147483647 h 213"/>
              <a:gd name="T10" fmla="*/ 2147483647 w 250"/>
              <a:gd name="T11" fmla="*/ 2147483647 h 213"/>
              <a:gd name="T12" fmla="*/ 2147483647 w 250"/>
              <a:gd name="T13" fmla="*/ 2147483647 h 213"/>
              <a:gd name="T14" fmla="*/ 2147483647 w 250"/>
              <a:gd name="T15" fmla="*/ 2147483647 h 213"/>
              <a:gd name="T16" fmla="*/ 2147483647 w 250"/>
              <a:gd name="T17" fmla="*/ 2147483647 h 213"/>
              <a:gd name="T18" fmla="*/ 2147483647 w 250"/>
              <a:gd name="T19" fmla="*/ 2147483647 h 213"/>
              <a:gd name="T20" fmla="*/ 2147483647 w 250"/>
              <a:gd name="T21" fmla="*/ 0 h 213"/>
              <a:gd name="T22" fmla="*/ 2147483647 w 250"/>
              <a:gd name="T23" fmla="*/ 2147483647 h 213"/>
              <a:gd name="T24" fmla="*/ 0 w 250"/>
              <a:gd name="T25" fmla="*/ 2147483647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213"/>
              <a:gd name="T41" fmla="*/ 250 w 250"/>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213">
                <a:moveTo>
                  <a:pt x="0" y="85"/>
                </a:moveTo>
                <a:lnTo>
                  <a:pt x="0" y="122"/>
                </a:lnTo>
                <a:lnTo>
                  <a:pt x="49" y="140"/>
                </a:lnTo>
                <a:lnTo>
                  <a:pt x="17" y="164"/>
                </a:lnTo>
                <a:lnTo>
                  <a:pt x="17" y="201"/>
                </a:lnTo>
                <a:lnTo>
                  <a:pt x="73" y="213"/>
                </a:lnTo>
                <a:lnTo>
                  <a:pt x="130" y="158"/>
                </a:lnTo>
                <a:lnTo>
                  <a:pt x="234" y="104"/>
                </a:lnTo>
                <a:lnTo>
                  <a:pt x="250" y="55"/>
                </a:lnTo>
                <a:lnTo>
                  <a:pt x="162" y="37"/>
                </a:lnTo>
                <a:lnTo>
                  <a:pt x="89" y="0"/>
                </a:lnTo>
                <a:lnTo>
                  <a:pt x="33" y="18"/>
                </a:lnTo>
                <a:lnTo>
                  <a:pt x="0" y="85"/>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17" name="Freeform 427"/>
          <p:cNvSpPr>
            <a:spLocks/>
          </p:cNvSpPr>
          <p:nvPr/>
        </p:nvSpPr>
        <p:spPr bwMode="auto">
          <a:xfrm>
            <a:off x="4413252" y="3448051"/>
            <a:ext cx="22225" cy="44450"/>
          </a:xfrm>
          <a:custGeom>
            <a:avLst/>
            <a:gdLst>
              <a:gd name="T0" fmla="*/ 0 w 40"/>
              <a:gd name="T1" fmla="*/ 2147483647 h 67"/>
              <a:gd name="T2" fmla="*/ 2147483647 w 40"/>
              <a:gd name="T3" fmla="*/ 2147483647 h 67"/>
              <a:gd name="T4" fmla="*/ 2147483647 w 40"/>
              <a:gd name="T5" fmla="*/ 0 h 67"/>
              <a:gd name="T6" fmla="*/ 0 w 40"/>
              <a:gd name="T7" fmla="*/ 2147483647 h 67"/>
              <a:gd name="T8" fmla="*/ 0 60000 65536"/>
              <a:gd name="T9" fmla="*/ 0 60000 65536"/>
              <a:gd name="T10" fmla="*/ 0 60000 65536"/>
              <a:gd name="T11" fmla="*/ 0 60000 65536"/>
              <a:gd name="T12" fmla="*/ 0 w 40"/>
              <a:gd name="T13" fmla="*/ 0 h 67"/>
              <a:gd name="T14" fmla="*/ 40 w 40"/>
              <a:gd name="T15" fmla="*/ 67 h 67"/>
            </a:gdLst>
            <a:ahLst/>
            <a:cxnLst>
              <a:cxn ang="T8">
                <a:pos x="T0" y="T1"/>
              </a:cxn>
              <a:cxn ang="T9">
                <a:pos x="T2" y="T3"/>
              </a:cxn>
              <a:cxn ang="T10">
                <a:pos x="T4" y="T5"/>
              </a:cxn>
              <a:cxn ang="T11">
                <a:pos x="T6" y="T7"/>
              </a:cxn>
            </a:cxnLst>
            <a:rect l="T12" t="T13" r="T14" b="T15"/>
            <a:pathLst>
              <a:path w="40" h="67">
                <a:moveTo>
                  <a:pt x="0" y="37"/>
                </a:moveTo>
                <a:lnTo>
                  <a:pt x="31" y="67"/>
                </a:lnTo>
                <a:lnTo>
                  <a:pt x="40" y="0"/>
                </a:lnTo>
                <a:lnTo>
                  <a:pt x="0" y="37"/>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18" name="Freeform 428"/>
          <p:cNvSpPr>
            <a:spLocks/>
          </p:cNvSpPr>
          <p:nvPr/>
        </p:nvSpPr>
        <p:spPr bwMode="auto">
          <a:xfrm>
            <a:off x="2911477" y="4391025"/>
            <a:ext cx="68263" cy="84138"/>
          </a:xfrm>
          <a:custGeom>
            <a:avLst/>
            <a:gdLst>
              <a:gd name="T0" fmla="*/ 0 w 129"/>
              <a:gd name="T1" fmla="*/ 2147483647 h 121"/>
              <a:gd name="T2" fmla="*/ 2147483647 w 129"/>
              <a:gd name="T3" fmla="*/ 0 h 121"/>
              <a:gd name="T4" fmla="*/ 2147483647 w 129"/>
              <a:gd name="T5" fmla="*/ 2147483647 h 121"/>
              <a:gd name="T6" fmla="*/ 2147483647 w 129"/>
              <a:gd name="T7" fmla="*/ 2147483647 h 121"/>
              <a:gd name="T8" fmla="*/ 0 w 129"/>
              <a:gd name="T9" fmla="*/ 2147483647 h 121"/>
              <a:gd name="T10" fmla="*/ 0 60000 65536"/>
              <a:gd name="T11" fmla="*/ 0 60000 65536"/>
              <a:gd name="T12" fmla="*/ 0 60000 65536"/>
              <a:gd name="T13" fmla="*/ 0 60000 65536"/>
              <a:gd name="T14" fmla="*/ 0 60000 65536"/>
              <a:gd name="T15" fmla="*/ 0 w 129"/>
              <a:gd name="T16" fmla="*/ 0 h 121"/>
              <a:gd name="T17" fmla="*/ 129 w 129"/>
              <a:gd name="T18" fmla="*/ 121 h 121"/>
            </a:gdLst>
            <a:ahLst/>
            <a:cxnLst>
              <a:cxn ang="T10">
                <a:pos x="T0" y="T1"/>
              </a:cxn>
              <a:cxn ang="T11">
                <a:pos x="T2" y="T3"/>
              </a:cxn>
              <a:cxn ang="T12">
                <a:pos x="T4" y="T5"/>
              </a:cxn>
              <a:cxn ang="T13">
                <a:pos x="T6" y="T7"/>
              </a:cxn>
              <a:cxn ang="T14">
                <a:pos x="T8" y="T9"/>
              </a:cxn>
            </a:cxnLst>
            <a:rect l="T15" t="T16" r="T17" b="T18"/>
            <a:pathLst>
              <a:path w="129" h="121">
                <a:moveTo>
                  <a:pt x="0" y="116"/>
                </a:moveTo>
                <a:lnTo>
                  <a:pt x="15" y="0"/>
                </a:lnTo>
                <a:lnTo>
                  <a:pt x="129" y="55"/>
                </a:lnTo>
                <a:lnTo>
                  <a:pt x="64" y="121"/>
                </a:lnTo>
                <a:lnTo>
                  <a:pt x="0" y="11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19" name="Freeform 429"/>
          <p:cNvSpPr>
            <a:spLocks/>
          </p:cNvSpPr>
          <p:nvPr/>
        </p:nvSpPr>
        <p:spPr bwMode="auto">
          <a:xfrm>
            <a:off x="5210175" y="4224339"/>
            <a:ext cx="33339" cy="41275"/>
          </a:xfrm>
          <a:custGeom>
            <a:avLst/>
            <a:gdLst>
              <a:gd name="T0" fmla="*/ 0 w 63"/>
              <a:gd name="T1" fmla="*/ 2147483647 h 61"/>
              <a:gd name="T2" fmla="*/ 2147483647 w 63"/>
              <a:gd name="T3" fmla="*/ 2147483647 h 61"/>
              <a:gd name="T4" fmla="*/ 2147483647 w 63"/>
              <a:gd name="T5" fmla="*/ 2147483647 h 61"/>
              <a:gd name="T6" fmla="*/ 2147483647 w 63"/>
              <a:gd name="T7" fmla="*/ 2147483647 h 61"/>
              <a:gd name="T8" fmla="*/ 2147483647 w 63"/>
              <a:gd name="T9" fmla="*/ 2147483647 h 61"/>
              <a:gd name="T10" fmla="*/ 2147483647 w 63"/>
              <a:gd name="T11" fmla="*/ 0 h 61"/>
              <a:gd name="T12" fmla="*/ 0 w 63"/>
              <a:gd name="T13" fmla="*/ 2147483647 h 61"/>
              <a:gd name="T14" fmla="*/ 0 60000 65536"/>
              <a:gd name="T15" fmla="*/ 0 60000 65536"/>
              <a:gd name="T16" fmla="*/ 0 60000 65536"/>
              <a:gd name="T17" fmla="*/ 0 60000 65536"/>
              <a:gd name="T18" fmla="*/ 0 60000 65536"/>
              <a:gd name="T19" fmla="*/ 0 60000 65536"/>
              <a:gd name="T20" fmla="*/ 0 60000 65536"/>
              <a:gd name="T21" fmla="*/ 0 w 63"/>
              <a:gd name="T22" fmla="*/ 0 h 61"/>
              <a:gd name="T23" fmla="*/ 63 w 6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61">
                <a:moveTo>
                  <a:pt x="0" y="48"/>
                </a:moveTo>
                <a:lnTo>
                  <a:pt x="40" y="61"/>
                </a:lnTo>
                <a:lnTo>
                  <a:pt x="56" y="43"/>
                </a:lnTo>
                <a:lnTo>
                  <a:pt x="23" y="43"/>
                </a:lnTo>
                <a:lnTo>
                  <a:pt x="63" y="24"/>
                </a:lnTo>
                <a:lnTo>
                  <a:pt x="48" y="0"/>
                </a:lnTo>
                <a:lnTo>
                  <a:pt x="0" y="48"/>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420" name="Freeform 430"/>
          <p:cNvSpPr>
            <a:spLocks/>
          </p:cNvSpPr>
          <p:nvPr/>
        </p:nvSpPr>
        <p:spPr bwMode="auto">
          <a:xfrm>
            <a:off x="4694238" y="3484563"/>
            <a:ext cx="144463" cy="146050"/>
          </a:xfrm>
          <a:custGeom>
            <a:avLst/>
            <a:gdLst>
              <a:gd name="T0" fmla="*/ 0 w 273"/>
              <a:gd name="T1" fmla="*/ 2147483647 h 213"/>
              <a:gd name="T2" fmla="*/ 2147483647 w 273"/>
              <a:gd name="T3" fmla="*/ 2147483647 h 213"/>
              <a:gd name="T4" fmla="*/ 2147483647 w 273"/>
              <a:gd name="T5" fmla="*/ 2147483647 h 213"/>
              <a:gd name="T6" fmla="*/ 2147483647 w 273"/>
              <a:gd name="T7" fmla="*/ 2147483647 h 213"/>
              <a:gd name="T8" fmla="*/ 2147483647 w 273"/>
              <a:gd name="T9" fmla="*/ 0 h 213"/>
              <a:gd name="T10" fmla="*/ 2147483647 w 273"/>
              <a:gd name="T11" fmla="*/ 2147483647 h 213"/>
              <a:gd name="T12" fmla="*/ 2147483647 w 273"/>
              <a:gd name="T13" fmla="*/ 2147483647 h 213"/>
              <a:gd name="T14" fmla="*/ 2147483647 w 273"/>
              <a:gd name="T15" fmla="*/ 2147483647 h 213"/>
              <a:gd name="T16" fmla="*/ 2147483647 w 273"/>
              <a:gd name="T17" fmla="*/ 2147483647 h 213"/>
              <a:gd name="T18" fmla="*/ 2147483647 w 273"/>
              <a:gd name="T19" fmla="*/ 2147483647 h 213"/>
              <a:gd name="T20" fmla="*/ 2147483647 w 273"/>
              <a:gd name="T21" fmla="*/ 2147483647 h 213"/>
              <a:gd name="T22" fmla="*/ 2147483647 w 273"/>
              <a:gd name="T23" fmla="*/ 2147483647 h 213"/>
              <a:gd name="T24" fmla="*/ 2147483647 w 273"/>
              <a:gd name="T25" fmla="*/ 2147483647 h 213"/>
              <a:gd name="T26" fmla="*/ 2147483647 w 273"/>
              <a:gd name="T27" fmla="*/ 2147483647 h 213"/>
              <a:gd name="T28" fmla="*/ 2147483647 w 273"/>
              <a:gd name="T29" fmla="*/ 2147483647 h 213"/>
              <a:gd name="T30" fmla="*/ 2147483647 w 273"/>
              <a:gd name="T31" fmla="*/ 2147483647 h 213"/>
              <a:gd name="T32" fmla="*/ 2147483647 w 273"/>
              <a:gd name="T33" fmla="*/ 2147483647 h 213"/>
              <a:gd name="T34" fmla="*/ 2147483647 w 273"/>
              <a:gd name="T35" fmla="*/ 2147483647 h 213"/>
              <a:gd name="T36" fmla="*/ 2147483647 w 273"/>
              <a:gd name="T37" fmla="*/ 2147483647 h 213"/>
              <a:gd name="T38" fmla="*/ 0 w 273"/>
              <a:gd name="T39" fmla="*/ 2147483647 h 2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213"/>
              <a:gd name="T62" fmla="*/ 273 w 273"/>
              <a:gd name="T63" fmla="*/ 213 h 2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213">
                <a:moveTo>
                  <a:pt x="0" y="86"/>
                </a:moveTo>
                <a:lnTo>
                  <a:pt x="32" y="37"/>
                </a:lnTo>
                <a:lnTo>
                  <a:pt x="120" y="13"/>
                </a:lnTo>
                <a:lnTo>
                  <a:pt x="233" y="19"/>
                </a:lnTo>
                <a:lnTo>
                  <a:pt x="273" y="0"/>
                </a:lnTo>
                <a:lnTo>
                  <a:pt x="257" y="43"/>
                </a:lnTo>
                <a:lnTo>
                  <a:pt x="185" y="31"/>
                </a:lnTo>
                <a:lnTo>
                  <a:pt x="145" y="73"/>
                </a:lnTo>
                <a:lnTo>
                  <a:pt x="104" y="56"/>
                </a:lnTo>
                <a:lnTo>
                  <a:pt x="137" y="104"/>
                </a:lnTo>
                <a:lnTo>
                  <a:pt x="104" y="116"/>
                </a:lnTo>
                <a:lnTo>
                  <a:pt x="168" y="147"/>
                </a:lnTo>
                <a:lnTo>
                  <a:pt x="168" y="165"/>
                </a:lnTo>
                <a:lnTo>
                  <a:pt x="112" y="171"/>
                </a:lnTo>
                <a:lnTo>
                  <a:pt x="128" y="213"/>
                </a:lnTo>
                <a:lnTo>
                  <a:pt x="55" y="202"/>
                </a:lnTo>
                <a:lnTo>
                  <a:pt x="32" y="165"/>
                </a:lnTo>
                <a:lnTo>
                  <a:pt x="128" y="147"/>
                </a:lnTo>
                <a:lnTo>
                  <a:pt x="40" y="134"/>
                </a:lnTo>
                <a:lnTo>
                  <a:pt x="0" y="8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21" name="Freeform 431"/>
          <p:cNvSpPr>
            <a:spLocks/>
          </p:cNvSpPr>
          <p:nvPr/>
        </p:nvSpPr>
        <p:spPr bwMode="auto">
          <a:xfrm>
            <a:off x="2009776" y="4102100"/>
            <a:ext cx="92075" cy="96838"/>
          </a:xfrm>
          <a:custGeom>
            <a:avLst/>
            <a:gdLst>
              <a:gd name="T0" fmla="*/ 0 w 176"/>
              <a:gd name="T1" fmla="*/ 2147483647 h 140"/>
              <a:gd name="T2" fmla="*/ 2147483647 w 176"/>
              <a:gd name="T3" fmla="*/ 2147483647 h 140"/>
              <a:gd name="T4" fmla="*/ 2147483647 w 176"/>
              <a:gd name="T5" fmla="*/ 2147483647 h 140"/>
              <a:gd name="T6" fmla="*/ 2147483647 w 176"/>
              <a:gd name="T7" fmla="*/ 2147483647 h 140"/>
              <a:gd name="T8" fmla="*/ 2147483647 w 176"/>
              <a:gd name="T9" fmla="*/ 0 h 140"/>
              <a:gd name="T10" fmla="*/ 2147483647 w 176"/>
              <a:gd name="T11" fmla="*/ 2147483647 h 140"/>
              <a:gd name="T12" fmla="*/ 2147483647 w 176"/>
              <a:gd name="T13" fmla="*/ 2147483647 h 140"/>
              <a:gd name="T14" fmla="*/ 2147483647 w 176"/>
              <a:gd name="T15" fmla="*/ 2147483647 h 140"/>
              <a:gd name="T16" fmla="*/ 2147483647 w 176"/>
              <a:gd name="T17" fmla="*/ 2147483647 h 140"/>
              <a:gd name="T18" fmla="*/ 0 w 176"/>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40"/>
              <a:gd name="T32" fmla="*/ 176 w 176"/>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40">
                <a:moveTo>
                  <a:pt x="0" y="110"/>
                </a:moveTo>
                <a:lnTo>
                  <a:pt x="33" y="55"/>
                </a:lnTo>
                <a:lnTo>
                  <a:pt x="73" y="55"/>
                </a:lnTo>
                <a:lnTo>
                  <a:pt x="33" y="12"/>
                </a:lnTo>
                <a:lnTo>
                  <a:pt x="136" y="0"/>
                </a:lnTo>
                <a:lnTo>
                  <a:pt x="153" y="67"/>
                </a:lnTo>
                <a:lnTo>
                  <a:pt x="176" y="74"/>
                </a:lnTo>
                <a:lnTo>
                  <a:pt x="129" y="116"/>
                </a:lnTo>
                <a:lnTo>
                  <a:pt x="96" y="140"/>
                </a:lnTo>
                <a:lnTo>
                  <a:pt x="0" y="11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2" name="Freeform 432"/>
          <p:cNvSpPr>
            <a:spLocks/>
          </p:cNvSpPr>
          <p:nvPr/>
        </p:nvSpPr>
        <p:spPr bwMode="auto">
          <a:xfrm>
            <a:off x="2744788" y="4329114"/>
            <a:ext cx="120651" cy="158750"/>
          </a:xfrm>
          <a:custGeom>
            <a:avLst/>
            <a:gdLst>
              <a:gd name="T0" fmla="*/ 0 w 226"/>
              <a:gd name="T1" fmla="*/ 2147483647 h 231"/>
              <a:gd name="T2" fmla="*/ 2147483647 w 226"/>
              <a:gd name="T3" fmla="*/ 2147483647 h 231"/>
              <a:gd name="T4" fmla="*/ 2147483647 w 226"/>
              <a:gd name="T5" fmla="*/ 2147483647 h 231"/>
              <a:gd name="T6" fmla="*/ 2147483647 w 226"/>
              <a:gd name="T7" fmla="*/ 2147483647 h 231"/>
              <a:gd name="T8" fmla="*/ 2147483647 w 226"/>
              <a:gd name="T9" fmla="*/ 2147483647 h 231"/>
              <a:gd name="T10" fmla="*/ 2147483647 w 226"/>
              <a:gd name="T11" fmla="*/ 2147483647 h 231"/>
              <a:gd name="T12" fmla="*/ 2147483647 w 226"/>
              <a:gd name="T13" fmla="*/ 2147483647 h 231"/>
              <a:gd name="T14" fmla="*/ 2147483647 w 226"/>
              <a:gd name="T15" fmla="*/ 2147483647 h 231"/>
              <a:gd name="T16" fmla="*/ 2147483647 w 226"/>
              <a:gd name="T17" fmla="*/ 0 h 231"/>
              <a:gd name="T18" fmla="*/ 2147483647 w 226"/>
              <a:gd name="T19" fmla="*/ 2147483647 h 231"/>
              <a:gd name="T20" fmla="*/ 2147483647 w 226"/>
              <a:gd name="T21" fmla="*/ 2147483647 h 231"/>
              <a:gd name="T22" fmla="*/ 0 w 226"/>
              <a:gd name="T23" fmla="*/ 2147483647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31"/>
              <a:gd name="T38" fmla="*/ 226 w 226"/>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31">
                <a:moveTo>
                  <a:pt x="0" y="72"/>
                </a:moveTo>
                <a:lnTo>
                  <a:pt x="33" y="109"/>
                </a:lnTo>
                <a:lnTo>
                  <a:pt x="81" y="134"/>
                </a:lnTo>
                <a:lnTo>
                  <a:pt x="73" y="201"/>
                </a:lnTo>
                <a:lnTo>
                  <a:pt x="96" y="231"/>
                </a:lnTo>
                <a:lnTo>
                  <a:pt x="226" y="219"/>
                </a:lnTo>
                <a:lnTo>
                  <a:pt x="144" y="146"/>
                </a:lnTo>
                <a:lnTo>
                  <a:pt x="201" y="85"/>
                </a:lnTo>
                <a:lnTo>
                  <a:pt x="73" y="0"/>
                </a:lnTo>
                <a:lnTo>
                  <a:pt x="24" y="24"/>
                </a:lnTo>
                <a:lnTo>
                  <a:pt x="41" y="42"/>
                </a:lnTo>
                <a:lnTo>
                  <a:pt x="0" y="7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3" name="Freeform 433"/>
          <p:cNvSpPr>
            <a:spLocks/>
          </p:cNvSpPr>
          <p:nvPr/>
        </p:nvSpPr>
        <p:spPr bwMode="auto">
          <a:xfrm>
            <a:off x="2078038" y="4149726"/>
            <a:ext cx="144463" cy="69850"/>
          </a:xfrm>
          <a:custGeom>
            <a:avLst/>
            <a:gdLst>
              <a:gd name="T0" fmla="*/ 0 w 274"/>
              <a:gd name="T1" fmla="*/ 2147483647 h 104"/>
              <a:gd name="T2" fmla="*/ 2147483647 w 274"/>
              <a:gd name="T3" fmla="*/ 2147483647 h 104"/>
              <a:gd name="T4" fmla="*/ 2147483647 w 274"/>
              <a:gd name="T5" fmla="*/ 0 h 104"/>
              <a:gd name="T6" fmla="*/ 2147483647 w 274"/>
              <a:gd name="T7" fmla="*/ 2147483647 h 104"/>
              <a:gd name="T8" fmla="*/ 2147483647 w 274"/>
              <a:gd name="T9" fmla="*/ 2147483647 h 104"/>
              <a:gd name="T10" fmla="*/ 2147483647 w 274"/>
              <a:gd name="T11" fmla="*/ 2147483647 h 104"/>
              <a:gd name="T12" fmla="*/ 2147483647 w 274"/>
              <a:gd name="T13" fmla="*/ 2147483647 h 104"/>
              <a:gd name="T14" fmla="*/ 0 w 274"/>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104"/>
              <a:gd name="T26" fmla="*/ 274 w 274"/>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104">
                <a:moveTo>
                  <a:pt x="0" y="49"/>
                </a:moveTo>
                <a:lnTo>
                  <a:pt x="47" y="7"/>
                </a:lnTo>
                <a:lnTo>
                  <a:pt x="192" y="0"/>
                </a:lnTo>
                <a:lnTo>
                  <a:pt x="274" y="31"/>
                </a:lnTo>
                <a:lnTo>
                  <a:pt x="200" y="37"/>
                </a:lnTo>
                <a:lnTo>
                  <a:pt x="89" y="104"/>
                </a:lnTo>
                <a:lnTo>
                  <a:pt x="72" y="91"/>
                </a:lnTo>
                <a:lnTo>
                  <a:pt x="0" y="4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4" name="Freeform 434"/>
          <p:cNvSpPr>
            <a:spLocks/>
          </p:cNvSpPr>
          <p:nvPr/>
        </p:nvSpPr>
        <p:spPr bwMode="auto">
          <a:xfrm>
            <a:off x="5835651" y="3638550"/>
            <a:ext cx="701675" cy="698500"/>
          </a:xfrm>
          <a:custGeom>
            <a:avLst/>
            <a:gdLst>
              <a:gd name="T0" fmla="*/ 0 w 1326"/>
              <a:gd name="T1" fmla="*/ 2147483647 h 1016"/>
              <a:gd name="T2" fmla="*/ 2147483647 w 1326"/>
              <a:gd name="T3" fmla="*/ 2147483647 h 1016"/>
              <a:gd name="T4" fmla="*/ 2147483647 w 1326"/>
              <a:gd name="T5" fmla="*/ 2147483647 h 1016"/>
              <a:gd name="T6" fmla="*/ 2147483647 w 1326"/>
              <a:gd name="T7" fmla="*/ 2147483647 h 1016"/>
              <a:gd name="T8" fmla="*/ 2147483647 w 1326"/>
              <a:gd name="T9" fmla="*/ 2147483647 h 1016"/>
              <a:gd name="T10" fmla="*/ 2147483647 w 1326"/>
              <a:gd name="T11" fmla="*/ 2147483647 h 1016"/>
              <a:gd name="T12" fmla="*/ 2147483647 w 1326"/>
              <a:gd name="T13" fmla="*/ 2147483647 h 1016"/>
              <a:gd name="T14" fmla="*/ 2147483647 w 1326"/>
              <a:gd name="T15" fmla="*/ 2147483647 h 1016"/>
              <a:gd name="T16" fmla="*/ 2147483647 w 1326"/>
              <a:gd name="T17" fmla="*/ 2147483647 h 1016"/>
              <a:gd name="T18" fmla="*/ 2147483647 w 1326"/>
              <a:gd name="T19" fmla="*/ 2147483647 h 1016"/>
              <a:gd name="T20" fmla="*/ 2147483647 w 1326"/>
              <a:gd name="T21" fmla="*/ 2147483647 h 1016"/>
              <a:gd name="T22" fmla="*/ 2147483647 w 1326"/>
              <a:gd name="T23" fmla="*/ 2147483647 h 1016"/>
              <a:gd name="T24" fmla="*/ 2147483647 w 1326"/>
              <a:gd name="T25" fmla="*/ 2147483647 h 1016"/>
              <a:gd name="T26" fmla="*/ 2147483647 w 1326"/>
              <a:gd name="T27" fmla="*/ 0 h 1016"/>
              <a:gd name="T28" fmla="*/ 2147483647 w 1326"/>
              <a:gd name="T29" fmla="*/ 2147483647 h 1016"/>
              <a:gd name="T30" fmla="*/ 2147483647 w 1326"/>
              <a:gd name="T31" fmla="*/ 2147483647 h 1016"/>
              <a:gd name="T32" fmla="*/ 2147483647 w 1326"/>
              <a:gd name="T33" fmla="*/ 2147483647 h 1016"/>
              <a:gd name="T34" fmla="*/ 2147483647 w 1326"/>
              <a:gd name="T35" fmla="*/ 2147483647 h 1016"/>
              <a:gd name="T36" fmla="*/ 2147483647 w 1326"/>
              <a:gd name="T37" fmla="*/ 2147483647 h 1016"/>
              <a:gd name="T38" fmla="*/ 2147483647 w 1326"/>
              <a:gd name="T39" fmla="*/ 2147483647 h 1016"/>
              <a:gd name="T40" fmla="*/ 2147483647 w 1326"/>
              <a:gd name="T41" fmla="*/ 2147483647 h 1016"/>
              <a:gd name="T42" fmla="*/ 2147483647 w 1326"/>
              <a:gd name="T43" fmla="*/ 2147483647 h 1016"/>
              <a:gd name="T44" fmla="*/ 2147483647 w 1326"/>
              <a:gd name="T45" fmla="*/ 2147483647 h 1016"/>
              <a:gd name="T46" fmla="*/ 2147483647 w 1326"/>
              <a:gd name="T47" fmla="*/ 2147483647 h 1016"/>
              <a:gd name="T48" fmla="*/ 2147483647 w 1326"/>
              <a:gd name="T49" fmla="*/ 2147483647 h 1016"/>
              <a:gd name="T50" fmla="*/ 2147483647 w 1326"/>
              <a:gd name="T51" fmla="*/ 2147483647 h 1016"/>
              <a:gd name="T52" fmla="*/ 2147483647 w 1326"/>
              <a:gd name="T53" fmla="*/ 2147483647 h 1016"/>
              <a:gd name="T54" fmla="*/ 2147483647 w 1326"/>
              <a:gd name="T55" fmla="*/ 2147483647 h 1016"/>
              <a:gd name="T56" fmla="*/ 2147483647 w 1326"/>
              <a:gd name="T57" fmla="*/ 2147483647 h 1016"/>
              <a:gd name="T58" fmla="*/ 2147483647 w 1326"/>
              <a:gd name="T59" fmla="*/ 2147483647 h 1016"/>
              <a:gd name="T60" fmla="*/ 2147483647 w 1326"/>
              <a:gd name="T61" fmla="*/ 2147483647 h 1016"/>
              <a:gd name="T62" fmla="*/ 2147483647 w 1326"/>
              <a:gd name="T63" fmla="*/ 2147483647 h 1016"/>
              <a:gd name="T64" fmla="*/ 2147483647 w 1326"/>
              <a:gd name="T65" fmla="*/ 2147483647 h 1016"/>
              <a:gd name="T66" fmla="*/ 2147483647 w 1326"/>
              <a:gd name="T67" fmla="*/ 2147483647 h 1016"/>
              <a:gd name="T68" fmla="*/ 2147483647 w 1326"/>
              <a:gd name="T69" fmla="*/ 2147483647 h 1016"/>
              <a:gd name="T70" fmla="*/ 2147483647 w 1326"/>
              <a:gd name="T71" fmla="*/ 2147483647 h 1016"/>
              <a:gd name="T72" fmla="*/ 2147483647 w 1326"/>
              <a:gd name="T73" fmla="*/ 2147483647 h 1016"/>
              <a:gd name="T74" fmla="*/ 2147483647 w 1326"/>
              <a:gd name="T75" fmla="*/ 2147483647 h 1016"/>
              <a:gd name="T76" fmla="*/ 2147483647 w 1326"/>
              <a:gd name="T77" fmla="*/ 2147483647 h 1016"/>
              <a:gd name="T78" fmla="*/ 2147483647 w 1326"/>
              <a:gd name="T79" fmla="*/ 2147483647 h 1016"/>
              <a:gd name="T80" fmla="*/ 2147483647 w 1326"/>
              <a:gd name="T81" fmla="*/ 2147483647 h 1016"/>
              <a:gd name="T82" fmla="*/ 2147483647 w 1326"/>
              <a:gd name="T83" fmla="*/ 2147483647 h 1016"/>
              <a:gd name="T84" fmla="*/ 2147483647 w 1326"/>
              <a:gd name="T85" fmla="*/ 2147483647 h 1016"/>
              <a:gd name="T86" fmla="*/ 2147483647 w 1326"/>
              <a:gd name="T87" fmla="*/ 2147483647 h 1016"/>
              <a:gd name="T88" fmla="*/ 2147483647 w 1326"/>
              <a:gd name="T89" fmla="*/ 2147483647 h 1016"/>
              <a:gd name="T90" fmla="*/ 2147483647 w 1326"/>
              <a:gd name="T91" fmla="*/ 2147483647 h 1016"/>
              <a:gd name="T92" fmla="*/ 2147483647 w 1326"/>
              <a:gd name="T93" fmla="*/ 2147483647 h 1016"/>
              <a:gd name="T94" fmla="*/ 2147483647 w 1326"/>
              <a:gd name="T95" fmla="*/ 2147483647 h 1016"/>
              <a:gd name="T96" fmla="*/ 2147483647 w 1326"/>
              <a:gd name="T97" fmla="*/ 2147483647 h 1016"/>
              <a:gd name="T98" fmla="*/ 2147483647 w 1326"/>
              <a:gd name="T99" fmla="*/ 2147483647 h 1016"/>
              <a:gd name="T100" fmla="*/ 2147483647 w 1326"/>
              <a:gd name="T101" fmla="*/ 2147483647 h 1016"/>
              <a:gd name="T102" fmla="*/ 2147483647 w 1326"/>
              <a:gd name="T103" fmla="*/ 2147483647 h 1016"/>
              <a:gd name="T104" fmla="*/ 2147483647 w 1326"/>
              <a:gd name="T105" fmla="*/ 2147483647 h 1016"/>
              <a:gd name="T106" fmla="*/ 2147483647 w 1326"/>
              <a:gd name="T107" fmla="*/ 2147483647 h 1016"/>
              <a:gd name="T108" fmla="*/ 2147483647 w 1326"/>
              <a:gd name="T109" fmla="*/ 2147483647 h 1016"/>
              <a:gd name="T110" fmla="*/ 2147483647 w 1326"/>
              <a:gd name="T111" fmla="*/ 2147483647 h 1016"/>
              <a:gd name="T112" fmla="*/ 2147483647 w 1326"/>
              <a:gd name="T113" fmla="*/ 2147483647 h 1016"/>
              <a:gd name="T114" fmla="*/ 2147483647 w 1326"/>
              <a:gd name="T115" fmla="*/ 2147483647 h 1016"/>
              <a:gd name="T116" fmla="*/ 2147483647 w 1326"/>
              <a:gd name="T117" fmla="*/ 2147483647 h 1016"/>
              <a:gd name="T118" fmla="*/ 2147483647 w 1326"/>
              <a:gd name="T119" fmla="*/ 2147483647 h 1016"/>
              <a:gd name="T120" fmla="*/ 2147483647 w 1326"/>
              <a:gd name="T121" fmla="*/ 2147483647 h 1016"/>
              <a:gd name="T122" fmla="*/ 0 w 1326"/>
              <a:gd name="T123" fmla="*/ 2147483647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6"/>
              <a:gd name="T187" fmla="*/ 0 h 1016"/>
              <a:gd name="T188" fmla="*/ 1326 w 1326"/>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6" h="1016">
                <a:moveTo>
                  <a:pt x="0" y="469"/>
                </a:moveTo>
                <a:lnTo>
                  <a:pt x="31" y="438"/>
                </a:lnTo>
                <a:lnTo>
                  <a:pt x="136" y="438"/>
                </a:lnTo>
                <a:lnTo>
                  <a:pt x="63" y="334"/>
                </a:lnTo>
                <a:lnTo>
                  <a:pt x="103" y="310"/>
                </a:lnTo>
                <a:lnTo>
                  <a:pt x="160" y="310"/>
                </a:lnTo>
                <a:lnTo>
                  <a:pt x="296" y="200"/>
                </a:lnTo>
                <a:lnTo>
                  <a:pt x="288" y="164"/>
                </a:lnTo>
                <a:lnTo>
                  <a:pt x="321" y="146"/>
                </a:lnTo>
                <a:lnTo>
                  <a:pt x="264" y="110"/>
                </a:lnTo>
                <a:lnTo>
                  <a:pt x="256" y="54"/>
                </a:lnTo>
                <a:lnTo>
                  <a:pt x="393" y="54"/>
                </a:lnTo>
                <a:lnTo>
                  <a:pt x="425" y="30"/>
                </a:lnTo>
                <a:lnTo>
                  <a:pt x="506" y="0"/>
                </a:lnTo>
                <a:lnTo>
                  <a:pt x="546" y="24"/>
                </a:lnTo>
                <a:lnTo>
                  <a:pt x="489" y="79"/>
                </a:lnTo>
                <a:lnTo>
                  <a:pt x="514" y="134"/>
                </a:lnTo>
                <a:lnTo>
                  <a:pt x="466" y="140"/>
                </a:lnTo>
                <a:lnTo>
                  <a:pt x="489" y="200"/>
                </a:lnTo>
                <a:lnTo>
                  <a:pt x="586" y="225"/>
                </a:lnTo>
                <a:lnTo>
                  <a:pt x="538" y="286"/>
                </a:lnTo>
                <a:lnTo>
                  <a:pt x="658" y="329"/>
                </a:lnTo>
                <a:lnTo>
                  <a:pt x="891" y="365"/>
                </a:lnTo>
                <a:lnTo>
                  <a:pt x="899" y="316"/>
                </a:lnTo>
                <a:lnTo>
                  <a:pt x="924" y="304"/>
                </a:lnTo>
                <a:lnTo>
                  <a:pt x="932" y="334"/>
                </a:lnTo>
                <a:lnTo>
                  <a:pt x="956" y="353"/>
                </a:lnTo>
                <a:lnTo>
                  <a:pt x="1077" y="347"/>
                </a:lnTo>
                <a:lnTo>
                  <a:pt x="1069" y="316"/>
                </a:lnTo>
                <a:lnTo>
                  <a:pt x="1254" y="249"/>
                </a:lnTo>
                <a:lnTo>
                  <a:pt x="1269" y="292"/>
                </a:lnTo>
                <a:lnTo>
                  <a:pt x="1326" y="304"/>
                </a:lnTo>
                <a:lnTo>
                  <a:pt x="1294" y="334"/>
                </a:lnTo>
                <a:lnTo>
                  <a:pt x="1221" y="359"/>
                </a:lnTo>
                <a:lnTo>
                  <a:pt x="1101" y="529"/>
                </a:lnTo>
                <a:lnTo>
                  <a:pt x="1084" y="456"/>
                </a:lnTo>
                <a:lnTo>
                  <a:pt x="1052" y="486"/>
                </a:lnTo>
                <a:lnTo>
                  <a:pt x="1029" y="456"/>
                </a:lnTo>
                <a:lnTo>
                  <a:pt x="1084" y="413"/>
                </a:lnTo>
                <a:lnTo>
                  <a:pt x="988" y="407"/>
                </a:lnTo>
                <a:lnTo>
                  <a:pt x="916" y="359"/>
                </a:lnTo>
                <a:lnTo>
                  <a:pt x="891" y="389"/>
                </a:lnTo>
                <a:lnTo>
                  <a:pt x="916" y="407"/>
                </a:lnTo>
                <a:lnTo>
                  <a:pt x="884" y="426"/>
                </a:lnTo>
                <a:lnTo>
                  <a:pt x="916" y="438"/>
                </a:lnTo>
                <a:lnTo>
                  <a:pt x="932" y="536"/>
                </a:lnTo>
                <a:lnTo>
                  <a:pt x="891" y="517"/>
                </a:lnTo>
                <a:lnTo>
                  <a:pt x="811" y="602"/>
                </a:lnTo>
                <a:lnTo>
                  <a:pt x="546" y="749"/>
                </a:lnTo>
                <a:lnTo>
                  <a:pt x="521" y="937"/>
                </a:lnTo>
                <a:lnTo>
                  <a:pt x="409" y="1016"/>
                </a:lnTo>
                <a:lnTo>
                  <a:pt x="304" y="870"/>
                </a:lnTo>
                <a:lnTo>
                  <a:pt x="273" y="755"/>
                </a:lnTo>
                <a:lnTo>
                  <a:pt x="233" y="724"/>
                </a:lnTo>
                <a:lnTo>
                  <a:pt x="208" y="517"/>
                </a:lnTo>
                <a:lnTo>
                  <a:pt x="176" y="511"/>
                </a:lnTo>
                <a:lnTo>
                  <a:pt x="168" y="560"/>
                </a:lnTo>
                <a:lnTo>
                  <a:pt x="103" y="572"/>
                </a:lnTo>
                <a:lnTo>
                  <a:pt x="31" y="511"/>
                </a:lnTo>
                <a:lnTo>
                  <a:pt x="103" y="486"/>
                </a:lnTo>
                <a:lnTo>
                  <a:pt x="31" y="493"/>
                </a:lnTo>
                <a:lnTo>
                  <a:pt x="0" y="46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25" name="Freeform 435"/>
          <p:cNvSpPr>
            <a:spLocks/>
          </p:cNvSpPr>
          <p:nvPr/>
        </p:nvSpPr>
        <p:spPr bwMode="auto">
          <a:xfrm>
            <a:off x="5265740" y="3538539"/>
            <a:ext cx="454025" cy="384175"/>
          </a:xfrm>
          <a:custGeom>
            <a:avLst/>
            <a:gdLst>
              <a:gd name="T0" fmla="*/ 0 w 859"/>
              <a:gd name="T1" fmla="*/ 2147483647 h 559"/>
              <a:gd name="T2" fmla="*/ 2147483647 w 859"/>
              <a:gd name="T3" fmla="*/ 0 h 559"/>
              <a:gd name="T4" fmla="*/ 2147483647 w 859"/>
              <a:gd name="T5" fmla="*/ 2147483647 h 559"/>
              <a:gd name="T6" fmla="*/ 2147483647 w 859"/>
              <a:gd name="T7" fmla="*/ 2147483647 h 559"/>
              <a:gd name="T8" fmla="*/ 2147483647 w 859"/>
              <a:gd name="T9" fmla="*/ 2147483647 h 559"/>
              <a:gd name="T10" fmla="*/ 2147483647 w 859"/>
              <a:gd name="T11" fmla="*/ 2147483647 h 559"/>
              <a:gd name="T12" fmla="*/ 2147483647 w 859"/>
              <a:gd name="T13" fmla="*/ 2147483647 h 559"/>
              <a:gd name="T14" fmla="*/ 2147483647 w 859"/>
              <a:gd name="T15" fmla="*/ 2147483647 h 559"/>
              <a:gd name="T16" fmla="*/ 2147483647 w 859"/>
              <a:gd name="T17" fmla="*/ 2147483647 h 559"/>
              <a:gd name="T18" fmla="*/ 2147483647 w 859"/>
              <a:gd name="T19" fmla="*/ 2147483647 h 559"/>
              <a:gd name="T20" fmla="*/ 2147483647 w 859"/>
              <a:gd name="T21" fmla="*/ 2147483647 h 559"/>
              <a:gd name="T22" fmla="*/ 2147483647 w 859"/>
              <a:gd name="T23" fmla="*/ 2147483647 h 559"/>
              <a:gd name="T24" fmla="*/ 2147483647 w 859"/>
              <a:gd name="T25" fmla="*/ 2147483647 h 559"/>
              <a:gd name="T26" fmla="*/ 2147483647 w 859"/>
              <a:gd name="T27" fmla="*/ 2147483647 h 559"/>
              <a:gd name="T28" fmla="*/ 2147483647 w 859"/>
              <a:gd name="T29" fmla="*/ 2147483647 h 559"/>
              <a:gd name="T30" fmla="*/ 2147483647 w 859"/>
              <a:gd name="T31" fmla="*/ 2147483647 h 559"/>
              <a:gd name="T32" fmla="*/ 2147483647 w 859"/>
              <a:gd name="T33" fmla="*/ 2147483647 h 559"/>
              <a:gd name="T34" fmla="*/ 2147483647 w 859"/>
              <a:gd name="T35" fmla="*/ 2147483647 h 559"/>
              <a:gd name="T36" fmla="*/ 2147483647 w 859"/>
              <a:gd name="T37" fmla="*/ 2147483647 h 559"/>
              <a:gd name="T38" fmla="*/ 2147483647 w 859"/>
              <a:gd name="T39" fmla="*/ 2147483647 h 559"/>
              <a:gd name="T40" fmla="*/ 2147483647 w 859"/>
              <a:gd name="T41" fmla="*/ 2147483647 h 559"/>
              <a:gd name="T42" fmla="*/ 2147483647 w 859"/>
              <a:gd name="T43" fmla="*/ 2147483647 h 559"/>
              <a:gd name="T44" fmla="*/ 2147483647 w 859"/>
              <a:gd name="T45" fmla="*/ 2147483647 h 559"/>
              <a:gd name="T46" fmla="*/ 2147483647 w 859"/>
              <a:gd name="T47" fmla="*/ 2147483647 h 559"/>
              <a:gd name="T48" fmla="*/ 2147483647 w 859"/>
              <a:gd name="T49" fmla="*/ 2147483647 h 559"/>
              <a:gd name="T50" fmla="*/ 2147483647 w 859"/>
              <a:gd name="T51" fmla="*/ 2147483647 h 559"/>
              <a:gd name="T52" fmla="*/ 2147483647 w 859"/>
              <a:gd name="T53" fmla="*/ 2147483647 h 559"/>
              <a:gd name="T54" fmla="*/ 2147483647 w 859"/>
              <a:gd name="T55" fmla="*/ 2147483647 h 559"/>
              <a:gd name="T56" fmla="*/ 2147483647 w 859"/>
              <a:gd name="T57" fmla="*/ 2147483647 h 559"/>
              <a:gd name="T58" fmla="*/ 2147483647 w 859"/>
              <a:gd name="T59" fmla="*/ 2147483647 h 559"/>
              <a:gd name="T60" fmla="*/ 2147483647 w 859"/>
              <a:gd name="T61" fmla="*/ 2147483647 h 559"/>
              <a:gd name="T62" fmla="*/ 0 w 859"/>
              <a:gd name="T63" fmla="*/ 214748364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559"/>
              <a:gd name="T98" fmla="*/ 859 w 859"/>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559">
                <a:moveTo>
                  <a:pt x="0" y="19"/>
                </a:moveTo>
                <a:lnTo>
                  <a:pt x="15" y="0"/>
                </a:lnTo>
                <a:lnTo>
                  <a:pt x="80" y="36"/>
                </a:lnTo>
                <a:lnTo>
                  <a:pt x="160" y="6"/>
                </a:lnTo>
                <a:lnTo>
                  <a:pt x="168" y="36"/>
                </a:lnTo>
                <a:lnTo>
                  <a:pt x="208" y="49"/>
                </a:lnTo>
                <a:lnTo>
                  <a:pt x="225" y="85"/>
                </a:lnTo>
                <a:lnTo>
                  <a:pt x="330" y="122"/>
                </a:lnTo>
                <a:lnTo>
                  <a:pt x="441" y="116"/>
                </a:lnTo>
                <a:lnTo>
                  <a:pt x="433" y="91"/>
                </a:lnTo>
                <a:lnTo>
                  <a:pt x="570" y="54"/>
                </a:lnTo>
                <a:lnTo>
                  <a:pt x="763" y="122"/>
                </a:lnTo>
                <a:lnTo>
                  <a:pt x="771" y="158"/>
                </a:lnTo>
                <a:lnTo>
                  <a:pt x="731" y="219"/>
                </a:lnTo>
                <a:lnTo>
                  <a:pt x="748" y="310"/>
                </a:lnTo>
                <a:lnTo>
                  <a:pt x="788" y="340"/>
                </a:lnTo>
                <a:lnTo>
                  <a:pt x="748" y="383"/>
                </a:lnTo>
                <a:lnTo>
                  <a:pt x="859" y="480"/>
                </a:lnTo>
                <a:lnTo>
                  <a:pt x="779" y="559"/>
                </a:lnTo>
                <a:lnTo>
                  <a:pt x="595" y="542"/>
                </a:lnTo>
                <a:lnTo>
                  <a:pt x="546" y="486"/>
                </a:lnTo>
                <a:lnTo>
                  <a:pt x="418" y="499"/>
                </a:lnTo>
                <a:lnTo>
                  <a:pt x="321" y="462"/>
                </a:lnTo>
                <a:lnTo>
                  <a:pt x="256" y="377"/>
                </a:lnTo>
                <a:lnTo>
                  <a:pt x="200" y="359"/>
                </a:lnTo>
                <a:lnTo>
                  <a:pt x="192" y="377"/>
                </a:lnTo>
                <a:lnTo>
                  <a:pt x="136" y="286"/>
                </a:lnTo>
                <a:lnTo>
                  <a:pt x="48" y="232"/>
                </a:lnTo>
                <a:lnTo>
                  <a:pt x="88" y="158"/>
                </a:lnTo>
                <a:lnTo>
                  <a:pt x="55" y="146"/>
                </a:lnTo>
                <a:lnTo>
                  <a:pt x="23" y="97"/>
                </a:lnTo>
                <a:lnTo>
                  <a:pt x="0" y="1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6" name="Freeform 436"/>
          <p:cNvSpPr>
            <a:spLocks/>
          </p:cNvSpPr>
          <p:nvPr/>
        </p:nvSpPr>
        <p:spPr bwMode="auto">
          <a:xfrm>
            <a:off x="5132388" y="3605214"/>
            <a:ext cx="234951" cy="212725"/>
          </a:xfrm>
          <a:custGeom>
            <a:avLst/>
            <a:gdLst>
              <a:gd name="T0" fmla="*/ 0 w 442"/>
              <a:gd name="T1" fmla="*/ 2147483647 h 311"/>
              <a:gd name="T2" fmla="*/ 2147483647 w 442"/>
              <a:gd name="T3" fmla="*/ 2147483647 h 311"/>
              <a:gd name="T4" fmla="*/ 2147483647 w 442"/>
              <a:gd name="T5" fmla="*/ 2147483647 h 311"/>
              <a:gd name="T6" fmla="*/ 2147483647 w 442"/>
              <a:gd name="T7" fmla="*/ 2147483647 h 311"/>
              <a:gd name="T8" fmla="*/ 2147483647 w 442"/>
              <a:gd name="T9" fmla="*/ 2147483647 h 311"/>
              <a:gd name="T10" fmla="*/ 2147483647 w 442"/>
              <a:gd name="T11" fmla="*/ 2147483647 h 311"/>
              <a:gd name="T12" fmla="*/ 2147483647 w 442"/>
              <a:gd name="T13" fmla="*/ 2147483647 h 311"/>
              <a:gd name="T14" fmla="*/ 2147483647 w 442"/>
              <a:gd name="T15" fmla="*/ 2147483647 h 311"/>
              <a:gd name="T16" fmla="*/ 2147483647 w 442"/>
              <a:gd name="T17" fmla="*/ 2147483647 h 311"/>
              <a:gd name="T18" fmla="*/ 2147483647 w 442"/>
              <a:gd name="T19" fmla="*/ 2147483647 h 311"/>
              <a:gd name="T20" fmla="*/ 2147483647 w 442"/>
              <a:gd name="T21" fmla="*/ 2147483647 h 311"/>
              <a:gd name="T22" fmla="*/ 2147483647 w 442"/>
              <a:gd name="T23" fmla="*/ 2147483647 h 311"/>
              <a:gd name="T24" fmla="*/ 2147483647 w 442"/>
              <a:gd name="T25" fmla="*/ 0 h 311"/>
              <a:gd name="T26" fmla="*/ 2147483647 w 442"/>
              <a:gd name="T27" fmla="*/ 2147483647 h 311"/>
              <a:gd name="T28" fmla="*/ 2147483647 w 442"/>
              <a:gd name="T29" fmla="*/ 2147483647 h 311"/>
              <a:gd name="T30" fmla="*/ 2147483647 w 442"/>
              <a:gd name="T31" fmla="*/ 2147483647 h 311"/>
              <a:gd name="T32" fmla="*/ 0 w 442"/>
              <a:gd name="T33" fmla="*/ 2147483647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311"/>
              <a:gd name="T53" fmla="*/ 442 w 442"/>
              <a:gd name="T54" fmla="*/ 311 h 3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311">
                <a:moveTo>
                  <a:pt x="0" y="159"/>
                </a:moveTo>
                <a:lnTo>
                  <a:pt x="23" y="201"/>
                </a:lnTo>
                <a:lnTo>
                  <a:pt x="217" y="268"/>
                </a:lnTo>
                <a:lnTo>
                  <a:pt x="217" y="292"/>
                </a:lnTo>
                <a:lnTo>
                  <a:pt x="273" y="311"/>
                </a:lnTo>
                <a:lnTo>
                  <a:pt x="362" y="311"/>
                </a:lnTo>
                <a:lnTo>
                  <a:pt x="418" y="280"/>
                </a:lnTo>
                <a:lnTo>
                  <a:pt x="442" y="280"/>
                </a:lnTo>
                <a:lnTo>
                  <a:pt x="386" y="189"/>
                </a:lnTo>
                <a:lnTo>
                  <a:pt x="298" y="135"/>
                </a:lnTo>
                <a:lnTo>
                  <a:pt x="338" y="61"/>
                </a:lnTo>
                <a:lnTo>
                  <a:pt x="305" y="49"/>
                </a:lnTo>
                <a:lnTo>
                  <a:pt x="273" y="0"/>
                </a:lnTo>
                <a:lnTo>
                  <a:pt x="168" y="6"/>
                </a:lnTo>
                <a:lnTo>
                  <a:pt x="120" y="30"/>
                </a:lnTo>
                <a:lnTo>
                  <a:pt x="113" y="109"/>
                </a:lnTo>
                <a:lnTo>
                  <a:pt x="0" y="15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27" name="Freeform 437"/>
          <p:cNvSpPr>
            <a:spLocks/>
          </p:cNvSpPr>
          <p:nvPr/>
        </p:nvSpPr>
        <p:spPr bwMode="auto">
          <a:xfrm>
            <a:off x="5021264" y="3717926"/>
            <a:ext cx="34925" cy="96838"/>
          </a:xfrm>
          <a:custGeom>
            <a:avLst/>
            <a:gdLst>
              <a:gd name="T0" fmla="*/ 0 w 65"/>
              <a:gd name="T1" fmla="*/ 2147483647 h 140"/>
              <a:gd name="T2" fmla="*/ 2147483647 w 65"/>
              <a:gd name="T3" fmla="*/ 2147483647 h 140"/>
              <a:gd name="T4" fmla="*/ 2147483647 w 65"/>
              <a:gd name="T5" fmla="*/ 2147483647 h 140"/>
              <a:gd name="T6" fmla="*/ 2147483647 w 65"/>
              <a:gd name="T7" fmla="*/ 2147483647 h 140"/>
              <a:gd name="T8" fmla="*/ 2147483647 w 65"/>
              <a:gd name="T9" fmla="*/ 2147483647 h 140"/>
              <a:gd name="T10" fmla="*/ 2147483647 w 65"/>
              <a:gd name="T11" fmla="*/ 2147483647 h 140"/>
              <a:gd name="T12" fmla="*/ 2147483647 w 65"/>
              <a:gd name="T13" fmla="*/ 2147483647 h 140"/>
              <a:gd name="T14" fmla="*/ 2147483647 w 65"/>
              <a:gd name="T15" fmla="*/ 0 h 140"/>
              <a:gd name="T16" fmla="*/ 2147483647 w 65"/>
              <a:gd name="T17" fmla="*/ 0 h 140"/>
              <a:gd name="T18" fmla="*/ 0 w 65"/>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0"/>
              <a:gd name="T32" fmla="*/ 65 w 6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0">
                <a:moveTo>
                  <a:pt x="0" y="67"/>
                </a:moveTo>
                <a:lnTo>
                  <a:pt x="33" y="140"/>
                </a:lnTo>
                <a:lnTo>
                  <a:pt x="42" y="140"/>
                </a:lnTo>
                <a:lnTo>
                  <a:pt x="57" y="60"/>
                </a:lnTo>
                <a:lnTo>
                  <a:pt x="33" y="60"/>
                </a:lnTo>
                <a:lnTo>
                  <a:pt x="33" y="30"/>
                </a:lnTo>
                <a:lnTo>
                  <a:pt x="57" y="18"/>
                </a:lnTo>
                <a:lnTo>
                  <a:pt x="65" y="0"/>
                </a:lnTo>
                <a:lnTo>
                  <a:pt x="42" y="0"/>
                </a:lnTo>
                <a:lnTo>
                  <a:pt x="0" y="6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28" name="Freeform 438"/>
          <p:cNvSpPr>
            <a:spLocks/>
          </p:cNvSpPr>
          <p:nvPr/>
        </p:nvSpPr>
        <p:spPr bwMode="auto">
          <a:xfrm>
            <a:off x="4371975" y="3333751"/>
            <a:ext cx="279400" cy="258763"/>
          </a:xfrm>
          <a:custGeom>
            <a:avLst/>
            <a:gdLst>
              <a:gd name="T0" fmla="*/ 0 w 530"/>
              <a:gd name="T1" fmla="*/ 2147483647 h 378"/>
              <a:gd name="T2" fmla="*/ 2147483647 w 530"/>
              <a:gd name="T3" fmla="*/ 2147483647 h 378"/>
              <a:gd name="T4" fmla="*/ 2147483647 w 530"/>
              <a:gd name="T5" fmla="*/ 2147483647 h 378"/>
              <a:gd name="T6" fmla="*/ 2147483647 w 530"/>
              <a:gd name="T7" fmla="*/ 2147483647 h 378"/>
              <a:gd name="T8" fmla="*/ 2147483647 w 530"/>
              <a:gd name="T9" fmla="*/ 2147483647 h 378"/>
              <a:gd name="T10" fmla="*/ 2147483647 w 530"/>
              <a:gd name="T11" fmla="*/ 0 h 378"/>
              <a:gd name="T12" fmla="*/ 2147483647 w 530"/>
              <a:gd name="T13" fmla="*/ 2147483647 h 378"/>
              <a:gd name="T14" fmla="*/ 2147483647 w 530"/>
              <a:gd name="T15" fmla="*/ 2147483647 h 378"/>
              <a:gd name="T16" fmla="*/ 2147483647 w 530"/>
              <a:gd name="T17" fmla="*/ 2147483647 h 378"/>
              <a:gd name="T18" fmla="*/ 2147483647 w 530"/>
              <a:gd name="T19" fmla="*/ 2147483647 h 378"/>
              <a:gd name="T20" fmla="*/ 2147483647 w 530"/>
              <a:gd name="T21" fmla="*/ 2147483647 h 378"/>
              <a:gd name="T22" fmla="*/ 2147483647 w 530"/>
              <a:gd name="T23" fmla="*/ 2147483647 h 378"/>
              <a:gd name="T24" fmla="*/ 2147483647 w 530"/>
              <a:gd name="T25" fmla="*/ 2147483647 h 378"/>
              <a:gd name="T26" fmla="*/ 2147483647 w 530"/>
              <a:gd name="T27" fmla="*/ 2147483647 h 378"/>
              <a:gd name="T28" fmla="*/ 2147483647 w 530"/>
              <a:gd name="T29" fmla="*/ 2147483647 h 378"/>
              <a:gd name="T30" fmla="*/ 2147483647 w 530"/>
              <a:gd name="T31" fmla="*/ 2147483647 h 378"/>
              <a:gd name="T32" fmla="*/ 2147483647 w 530"/>
              <a:gd name="T33" fmla="*/ 2147483647 h 378"/>
              <a:gd name="T34" fmla="*/ 2147483647 w 530"/>
              <a:gd name="T35" fmla="*/ 2147483647 h 378"/>
              <a:gd name="T36" fmla="*/ 2147483647 w 530"/>
              <a:gd name="T37" fmla="*/ 2147483647 h 378"/>
              <a:gd name="T38" fmla="*/ 2147483647 w 530"/>
              <a:gd name="T39" fmla="*/ 2147483647 h 378"/>
              <a:gd name="T40" fmla="*/ 2147483647 w 530"/>
              <a:gd name="T41" fmla="*/ 2147483647 h 378"/>
              <a:gd name="T42" fmla="*/ 2147483647 w 530"/>
              <a:gd name="T43" fmla="*/ 2147483647 h 378"/>
              <a:gd name="T44" fmla="*/ 0 w 530"/>
              <a:gd name="T45" fmla="*/ 2147483647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378"/>
              <a:gd name="T71" fmla="*/ 530 w 530"/>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378">
                <a:moveTo>
                  <a:pt x="0" y="92"/>
                </a:moveTo>
                <a:lnTo>
                  <a:pt x="8" y="49"/>
                </a:lnTo>
                <a:lnTo>
                  <a:pt x="71" y="25"/>
                </a:lnTo>
                <a:lnTo>
                  <a:pt x="105" y="43"/>
                </a:lnTo>
                <a:lnTo>
                  <a:pt x="160" y="6"/>
                </a:lnTo>
                <a:lnTo>
                  <a:pt x="241" y="0"/>
                </a:lnTo>
                <a:lnTo>
                  <a:pt x="305" y="25"/>
                </a:lnTo>
                <a:lnTo>
                  <a:pt x="305" y="62"/>
                </a:lnTo>
                <a:lnTo>
                  <a:pt x="248" y="68"/>
                </a:lnTo>
                <a:lnTo>
                  <a:pt x="256" y="122"/>
                </a:lnTo>
                <a:lnTo>
                  <a:pt x="361" y="208"/>
                </a:lnTo>
                <a:lnTo>
                  <a:pt x="418" y="213"/>
                </a:lnTo>
                <a:lnTo>
                  <a:pt x="410" y="232"/>
                </a:lnTo>
                <a:lnTo>
                  <a:pt x="530" y="286"/>
                </a:lnTo>
                <a:lnTo>
                  <a:pt x="450" y="281"/>
                </a:lnTo>
                <a:lnTo>
                  <a:pt x="466" y="329"/>
                </a:lnTo>
                <a:lnTo>
                  <a:pt x="418" y="378"/>
                </a:lnTo>
                <a:lnTo>
                  <a:pt x="401" y="286"/>
                </a:lnTo>
                <a:lnTo>
                  <a:pt x="193" y="195"/>
                </a:lnTo>
                <a:lnTo>
                  <a:pt x="152" y="129"/>
                </a:lnTo>
                <a:lnTo>
                  <a:pt x="88" y="110"/>
                </a:lnTo>
                <a:lnTo>
                  <a:pt x="31" y="135"/>
                </a:lnTo>
                <a:lnTo>
                  <a:pt x="0" y="9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29" name="Freeform 439"/>
          <p:cNvSpPr>
            <a:spLocks/>
          </p:cNvSpPr>
          <p:nvPr/>
        </p:nvSpPr>
        <p:spPr bwMode="auto">
          <a:xfrm>
            <a:off x="4405314" y="3497264"/>
            <a:ext cx="38100" cy="61912"/>
          </a:xfrm>
          <a:custGeom>
            <a:avLst/>
            <a:gdLst>
              <a:gd name="T0" fmla="*/ 0 w 73"/>
              <a:gd name="T1" fmla="*/ 2147483647 h 91"/>
              <a:gd name="T2" fmla="*/ 2147483647 w 73"/>
              <a:gd name="T3" fmla="*/ 2147483647 h 91"/>
              <a:gd name="T4" fmla="*/ 2147483647 w 73"/>
              <a:gd name="T5" fmla="*/ 2147483647 h 91"/>
              <a:gd name="T6" fmla="*/ 2147483647 w 73"/>
              <a:gd name="T7" fmla="*/ 2147483647 h 91"/>
              <a:gd name="T8" fmla="*/ 2147483647 w 73"/>
              <a:gd name="T9" fmla="*/ 0 h 91"/>
              <a:gd name="T10" fmla="*/ 0 w 73"/>
              <a:gd name="T11" fmla="*/ 2147483647 h 91"/>
              <a:gd name="T12" fmla="*/ 0 60000 65536"/>
              <a:gd name="T13" fmla="*/ 0 60000 65536"/>
              <a:gd name="T14" fmla="*/ 0 60000 65536"/>
              <a:gd name="T15" fmla="*/ 0 60000 65536"/>
              <a:gd name="T16" fmla="*/ 0 60000 65536"/>
              <a:gd name="T17" fmla="*/ 0 60000 65536"/>
              <a:gd name="T18" fmla="*/ 0 w 73"/>
              <a:gd name="T19" fmla="*/ 0 h 91"/>
              <a:gd name="T20" fmla="*/ 73 w 73"/>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73" h="91">
                <a:moveTo>
                  <a:pt x="0" y="12"/>
                </a:moveTo>
                <a:lnTo>
                  <a:pt x="8" y="85"/>
                </a:lnTo>
                <a:lnTo>
                  <a:pt x="42" y="91"/>
                </a:lnTo>
                <a:lnTo>
                  <a:pt x="73" y="37"/>
                </a:lnTo>
                <a:lnTo>
                  <a:pt x="48" y="0"/>
                </a:lnTo>
                <a:lnTo>
                  <a:pt x="0" y="12"/>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30" name="Freeform 440"/>
          <p:cNvSpPr>
            <a:spLocks/>
          </p:cNvSpPr>
          <p:nvPr/>
        </p:nvSpPr>
        <p:spPr bwMode="auto">
          <a:xfrm>
            <a:off x="4506914" y="3576639"/>
            <a:ext cx="73025" cy="44450"/>
          </a:xfrm>
          <a:custGeom>
            <a:avLst/>
            <a:gdLst>
              <a:gd name="T0" fmla="*/ 0 w 137"/>
              <a:gd name="T1" fmla="*/ 2147483647 h 68"/>
              <a:gd name="T2" fmla="*/ 2147483647 w 137"/>
              <a:gd name="T3" fmla="*/ 2147483647 h 68"/>
              <a:gd name="T4" fmla="*/ 2147483647 w 137"/>
              <a:gd name="T5" fmla="*/ 0 h 68"/>
              <a:gd name="T6" fmla="*/ 0 w 137"/>
              <a:gd name="T7" fmla="*/ 2147483647 h 68"/>
              <a:gd name="T8" fmla="*/ 0 60000 65536"/>
              <a:gd name="T9" fmla="*/ 0 60000 65536"/>
              <a:gd name="T10" fmla="*/ 0 60000 65536"/>
              <a:gd name="T11" fmla="*/ 0 60000 65536"/>
              <a:gd name="T12" fmla="*/ 0 w 137"/>
              <a:gd name="T13" fmla="*/ 0 h 68"/>
              <a:gd name="T14" fmla="*/ 137 w 137"/>
              <a:gd name="T15" fmla="*/ 68 h 68"/>
            </a:gdLst>
            <a:ahLst/>
            <a:cxnLst>
              <a:cxn ang="T8">
                <a:pos x="T0" y="T1"/>
              </a:cxn>
              <a:cxn ang="T9">
                <a:pos x="T2" y="T3"/>
              </a:cxn>
              <a:cxn ang="T10">
                <a:pos x="T4" y="T5"/>
              </a:cxn>
              <a:cxn ang="T11">
                <a:pos x="T6" y="T7"/>
              </a:cxn>
            </a:cxnLst>
            <a:rect l="T12" t="T13" r="T14" b="T15"/>
            <a:pathLst>
              <a:path w="137" h="68">
                <a:moveTo>
                  <a:pt x="0" y="25"/>
                </a:moveTo>
                <a:lnTo>
                  <a:pt x="122" y="68"/>
                </a:lnTo>
                <a:lnTo>
                  <a:pt x="137" y="0"/>
                </a:lnTo>
                <a:lnTo>
                  <a:pt x="0" y="25"/>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31" name="Freeform 441"/>
          <p:cNvSpPr>
            <a:spLocks/>
          </p:cNvSpPr>
          <p:nvPr/>
        </p:nvSpPr>
        <p:spPr bwMode="auto">
          <a:xfrm>
            <a:off x="7302500" y="3697289"/>
            <a:ext cx="60325" cy="66675"/>
          </a:xfrm>
          <a:custGeom>
            <a:avLst/>
            <a:gdLst>
              <a:gd name="T0" fmla="*/ 0 w 113"/>
              <a:gd name="T1" fmla="*/ 2147483647 h 97"/>
              <a:gd name="T2" fmla="*/ 2147483647 w 113"/>
              <a:gd name="T3" fmla="*/ 2147483647 h 97"/>
              <a:gd name="T4" fmla="*/ 2147483647 w 113"/>
              <a:gd name="T5" fmla="*/ 2147483647 h 97"/>
              <a:gd name="T6" fmla="*/ 2147483647 w 113"/>
              <a:gd name="T7" fmla="*/ 2147483647 h 97"/>
              <a:gd name="T8" fmla="*/ 2147483647 w 113"/>
              <a:gd name="T9" fmla="*/ 2147483647 h 97"/>
              <a:gd name="T10" fmla="*/ 2147483647 w 113"/>
              <a:gd name="T11" fmla="*/ 2147483647 h 97"/>
              <a:gd name="T12" fmla="*/ 2147483647 w 113"/>
              <a:gd name="T13" fmla="*/ 2147483647 h 97"/>
              <a:gd name="T14" fmla="*/ 2147483647 w 113"/>
              <a:gd name="T15" fmla="*/ 2147483647 h 97"/>
              <a:gd name="T16" fmla="*/ 2147483647 w 113"/>
              <a:gd name="T17" fmla="*/ 0 h 97"/>
              <a:gd name="T18" fmla="*/ 0 w 113"/>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97"/>
              <a:gd name="T32" fmla="*/ 113 w 11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97">
                <a:moveTo>
                  <a:pt x="0" y="30"/>
                </a:moveTo>
                <a:lnTo>
                  <a:pt x="8" y="54"/>
                </a:lnTo>
                <a:lnTo>
                  <a:pt x="33" y="30"/>
                </a:lnTo>
                <a:lnTo>
                  <a:pt x="40" y="41"/>
                </a:lnTo>
                <a:lnTo>
                  <a:pt x="33" y="97"/>
                </a:lnTo>
                <a:lnTo>
                  <a:pt x="73" y="90"/>
                </a:lnTo>
                <a:lnTo>
                  <a:pt x="113" y="41"/>
                </a:lnTo>
                <a:lnTo>
                  <a:pt x="97" y="5"/>
                </a:lnTo>
                <a:lnTo>
                  <a:pt x="40" y="0"/>
                </a:lnTo>
                <a:lnTo>
                  <a:pt x="0" y="3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32" name="Freeform 442"/>
          <p:cNvSpPr>
            <a:spLocks/>
          </p:cNvSpPr>
          <p:nvPr/>
        </p:nvSpPr>
        <p:spPr bwMode="auto">
          <a:xfrm>
            <a:off x="7332665" y="3492500"/>
            <a:ext cx="268287" cy="217488"/>
          </a:xfrm>
          <a:custGeom>
            <a:avLst/>
            <a:gdLst>
              <a:gd name="T0" fmla="*/ 0 w 506"/>
              <a:gd name="T1" fmla="*/ 2147483647 h 316"/>
              <a:gd name="T2" fmla="*/ 2147483647 w 506"/>
              <a:gd name="T3" fmla="*/ 2147483647 h 316"/>
              <a:gd name="T4" fmla="*/ 2147483647 w 506"/>
              <a:gd name="T5" fmla="*/ 2147483647 h 316"/>
              <a:gd name="T6" fmla="*/ 2147483647 w 506"/>
              <a:gd name="T7" fmla="*/ 2147483647 h 316"/>
              <a:gd name="T8" fmla="*/ 2147483647 w 506"/>
              <a:gd name="T9" fmla="*/ 2147483647 h 316"/>
              <a:gd name="T10" fmla="*/ 2147483647 w 506"/>
              <a:gd name="T11" fmla="*/ 2147483647 h 316"/>
              <a:gd name="T12" fmla="*/ 2147483647 w 506"/>
              <a:gd name="T13" fmla="*/ 2147483647 h 316"/>
              <a:gd name="T14" fmla="*/ 2147483647 w 506"/>
              <a:gd name="T15" fmla="*/ 2147483647 h 316"/>
              <a:gd name="T16" fmla="*/ 2147483647 w 506"/>
              <a:gd name="T17" fmla="*/ 2147483647 h 316"/>
              <a:gd name="T18" fmla="*/ 2147483647 w 506"/>
              <a:gd name="T19" fmla="*/ 2147483647 h 316"/>
              <a:gd name="T20" fmla="*/ 2147483647 w 506"/>
              <a:gd name="T21" fmla="*/ 0 h 316"/>
              <a:gd name="T22" fmla="*/ 2147483647 w 506"/>
              <a:gd name="T23" fmla="*/ 0 h 316"/>
              <a:gd name="T24" fmla="*/ 2147483647 w 506"/>
              <a:gd name="T25" fmla="*/ 2147483647 h 316"/>
              <a:gd name="T26" fmla="*/ 2147483647 w 506"/>
              <a:gd name="T27" fmla="*/ 2147483647 h 316"/>
              <a:gd name="T28" fmla="*/ 2147483647 w 506"/>
              <a:gd name="T29" fmla="*/ 2147483647 h 316"/>
              <a:gd name="T30" fmla="*/ 2147483647 w 506"/>
              <a:gd name="T31" fmla="*/ 2147483647 h 316"/>
              <a:gd name="T32" fmla="*/ 2147483647 w 506"/>
              <a:gd name="T33" fmla="*/ 2147483647 h 316"/>
              <a:gd name="T34" fmla="*/ 2147483647 w 506"/>
              <a:gd name="T35" fmla="*/ 2147483647 h 316"/>
              <a:gd name="T36" fmla="*/ 2147483647 w 506"/>
              <a:gd name="T37" fmla="*/ 2147483647 h 316"/>
              <a:gd name="T38" fmla="*/ 2147483647 w 506"/>
              <a:gd name="T39" fmla="*/ 2147483647 h 316"/>
              <a:gd name="T40" fmla="*/ 2147483647 w 506"/>
              <a:gd name="T41" fmla="*/ 2147483647 h 316"/>
              <a:gd name="T42" fmla="*/ 2147483647 w 506"/>
              <a:gd name="T43" fmla="*/ 2147483647 h 316"/>
              <a:gd name="T44" fmla="*/ 2147483647 w 506"/>
              <a:gd name="T45" fmla="*/ 2147483647 h 316"/>
              <a:gd name="T46" fmla="*/ 0 w 506"/>
              <a:gd name="T47" fmla="*/ 2147483647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316"/>
              <a:gd name="T74" fmla="*/ 506 w 506"/>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316">
                <a:moveTo>
                  <a:pt x="0" y="292"/>
                </a:moveTo>
                <a:lnTo>
                  <a:pt x="88" y="237"/>
                </a:lnTo>
                <a:lnTo>
                  <a:pt x="216" y="237"/>
                </a:lnTo>
                <a:lnTo>
                  <a:pt x="265" y="164"/>
                </a:lnTo>
                <a:lnTo>
                  <a:pt x="298" y="164"/>
                </a:lnTo>
                <a:lnTo>
                  <a:pt x="298" y="189"/>
                </a:lnTo>
                <a:lnTo>
                  <a:pt x="346" y="164"/>
                </a:lnTo>
                <a:lnTo>
                  <a:pt x="410" y="103"/>
                </a:lnTo>
                <a:lnTo>
                  <a:pt x="426" y="18"/>
                </a:lnTo>
                <a:lnTo>
                  <a:pt x="458" y="24"/>
                </a:lnTo>
                <a:lnTo>
                  <a:pt x="450" y="0"/>
                </a:lnTo>
                <a:lnTo>
                  <a:pt x="474" y="0"/>
                </a:lnTo>
                <a:lnTo>
                  <a:pt x="506" y="79"/>
                </a:lnTo>
                <a:lnTo>
                  <a:pt x="458" y="134"/>
                </a:lnTo>
                <a:lnTo>
                  <a:pt x="458" y="183"/>
                </a:lnTo>
                <a:lnTo>
                  <a:pt x="434" y="249"/>
                </a:lnTo>
                <a:lnTo>
                  <a:pt x="410" y="262"/>
                </a:lnTo>
                <a:lnTo>
                  <a:pt x="410" y="231"/>
                </a:lnTo>
                <a:lnTo>
                  <a:pt x="330" y="273"/>
                </a:lnTo>
                <a:lnTo>
                  <a:pt x="265" y="256"/>
                </a:lnTo>
                <a:lnTo>
                  <a:pt x="265" y="286"/>
                </a:lnTo>
                <a:lnTo>
                  <a:pt x="225" y="316"/>
                </a:lnTo>
                <a:lnTo>
                  <a:pt x="210" y="267"/>
                </a:lnTo>
                <a:lnTo>
                  <a:pt x="0" y="29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33" name="Freeform 443"/>
          <p:cNvSpPr>
            <a:spLocks/>
          </p:cNvSpPr>
          <p:nvPr/>
        </p:nvSpPr>
        <p:spPr bwMode="auto">
          <a:xfrm>
            <a:off x="7367590" y="3689351"/>
            <a:ext cx="53975" cy="41275"/>
          </a:xfrm>
          <a:custGeom>
            <a:avLst/>
            <a:gdLst>
              <a:gd name="T0" fmla="*/ 0 w 103"/>
              <a:gd name="T1" fmla="*/ 2147483647 h 61"/>
              <a:gd name="T2" fmla="*/ 2147483647 w 103"/>
              <a:gd name="T3" fmla="*/ 2147483647 h 61"/>
              <a:gd name="T4" fmla="*/ 2147483647 w 103"/>
              <a:gd name="T5" fmla="*/ 2147483647 h 61"/>
              <a:gd name="T6" fmla="*/ 2147483647 w 103"/>
              <a:gd name="T7" fmla="*/ 0 h 61"/>
              <a:gd name="T8" fmla="*/ 0 w 103"/>
              <a:gd name="T9" fmla="*/ 2147483647 h 61"/>
              <a:gd name="T10" fmla="*/ 0 60000 65536"/>
              <a:gd name="T11" fmla="*/ 0 60000 65536"/>
              <a:gd name="T12" fmla="*/ 0 60000 65536"/>
              <a:gd name="T13" fmla="*/ 0 60000 65536"/>
              <a:gd name="T14" fmla="*/ 0 60000 65536"/>
              <a:gd name="T15" fmla="*/ 0 w 103"/>
              <a:gd name="T16" fmla="*/ 0 h 61"/>
              <a:gd name="T17" fmla="*/ 103 w 103"/>
              <a:gd name="T18" fmla="*/ 61 h 61"/>
            </a:gdLst>
            <a:ahLst/>
            <a:cxnLst>
              <a:cxn ang="T10">
                <a:pos x="T0" y="T1"/>
              </a:cxn>
              <a:cxn ang="T11">
                <a:pos x="T2" y="T3"/>
              </a:cxn>
              <a:cxn ang="T12">
                <a:pos x="T4" y="T5"/>
              </a:cxn>
              <a:cxn ang="T13">
                <a:pos x="T6" y="T7"/>
              </a:cxn>
              <a:cxn ang="T14">
                <a:pos x="T8" y="T9"/>
              </a:cxn>
            </a:cxnLst>
            <a:rect l="T15" t="T16" r="T17" b="T18"/>
            <a:pathLst>
              <a:path w="103" h="61">
                <a:moveTo>
                  <a:pt x="0" y="37"/>
                </a:moveTo>
                <a:lnTo>
                  <a:pt x="31" y="61"/>
                </a:lnTo>
                <a:lnTo>
                  <a:pt x="80" y="37"/>
                </a:lnTo>
                <a:lnTo>
                  <a:pt x="103" y="0"/>
                </a:lnTo>
                <a:lnTo>
                  <a:pt x="0" y="37"/>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34" name="Freeform 444"/>
          <p:cNvSpPr>
            <a:spLocks/>
          </p:cNvSpPr>
          <p:nvPr/>
        </p:nvSpPr>
        <p:spPr bwMode="auto">
          <a:xfrm>
            <a:off x="7550151" y="3379789"/>
            <a:ext cx="141288" cy="112712"/>
          </a:xfrm>
          <a:custGeom>
            <a:avLst/>
            <a:gdLst>
              <a:gd name="T0" fmla="*/ 0 w 266"/>
              <a:gd name="T1" fmla="*/ 2147483647 h 164"/>
              <a:gd name="T2" fmla="*/ 2147483647 w 266"/>
              <a:gd name="T3" fmla="*/ 2147483647 h 164"/>
              <a:gd name="T4" fmla="*/ 2147483647 w 266"/>
              <a:gd name="T5" fmla="*/ 2147483647 h 164"/>
              <a:gd name="T6" fmla="*/ 2147483647 w 266"/>
              <a:gd name="T7" fmla="*/ 2147483647 h 164"/>
              <a:gd name="T8" fmla="*/ 2147483647 w 266"/>
              <a:gd name="T9" fmla="*/ 2147483647 h 164"/>
              <a:gd name="T10" fmla="*/ 2147483647 w 266"/>
              <a:gd name="T11" fmla="*/ 2147483647 h 164"/>
              <a:gd name="T12" fmla="*/ 2147483647 w 266"/>
              <a:gd name="T13" fmla="*/ 2147483647 h 164"/>
              <a:gd name="T14" fmla="*/ 2147483647 w 266"/>
              <a:gd name="T15" fmla="*/ 2147483647 h 164"/>
              <a:gd name="T16" fmla="*/ 2147483647 w 266"/>
              <a:gd name="T17" fmla="*/ 2147483647 h 164"/>
              <a:gd name="T18" fmla="*/ 2147483647 w 266"/>
              <a:gd name="T19" fmla="*/ 2147483647 h 164"/>
              <a:gd name="T20" fmla="*/ 2147483647 w 266"/>
              <a:gd name="T21" fmla="*/ 0 h 164"/>
              <a:gd name="T22" fmla="*/ 2147483647 w 266"/>
              <a:gd name="T23" fmla="*/ 2147483647 h 164"/>
              <a:gd name="T24" fmla="*/ 2147483647 w 266"/>
              <a:gd name="T25" fmla="*/ 2147483647 h 164"/>
              <a:gd name="T26" fmla="*/ 0 w 266"/>
              <a:gd name="T27" fmla="*/ 2147483647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164"/>
              <a:gd name="T44" fmla="*/ 266 w 266"/>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164">
                <a:moveTo>
                  <a:pt x="0" y="121"/>
                </a:moveTo>
                <a:lnTo>
                  <a:pt x="8" y="164"/>
                </a:lnTo>
                <a:lnTo>
                  <a:pt x="56" y="151"/>
                </a:lnTo>
                <a:lnTo>
                  <a:pt x="24" y="127"/>
                </a:lnTo>
                <a:lnTo>
                  <a:pt x="153" y="145"/>
                </a:lnTo>
                <a:lnTo>
                  <a:pt x="176" y="103"/>
                </a:lnTo>
                <a:lnTo>
                  <a:pt x="266" y="91"/>
                </a:lnTo>
                <a:lnTo>
                  <a:pt x="233" y="67"/>
                </a:lnTo>
                <a:lnTo>
                  <a:pt x="241" y="48"/>
                </a:lnTo>
                <a:lnTo>
                  <a:pt x="169" y="54"/>
                </a:lnTo>
                <a:lnTo>
                  <a:pt x="88" y="0"/>
                </a:lnTo>
                <a:lnTo>
                  <a:pt x="56" y="91"/>
                </a:lnTo>
                <a:lnTo>
                  <a:pt x="24" y="91"/>
                </a:lnTo>
                <a:lnTo>
                  <a:pt x="0" y="12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35" name="Freeform 445"/>
          <p:cNvSpPr>
            <a:spLocks/>
          </p:cNvSpPr>
          <p:nvPr/>
        </p:nvSpPr>
        <p:spPr bwMode="auto">
          <a:xfrm>
            <a:off x="5043489" y="3676651"/>
            <a:ext cx="42863" cy="41275"/>
          </a:xfrm>
          <a:custGeom>
            <a:avLst/>
            <a:gdLst>
              <a:gd name="T0" fmla="*/ 0 w 80"/>
              <a:gd name="T1" fmla="*/ 2147483647 h 62"/>
              <a:gd name="T2" fmla="*/ 2147483647 w 80"/>
              <a:gd name="T3" fmla="*/ 2147483647 h 62"/>
              <a:gd name="T4" fmla="*/ 2147483647 w 80"/>
              <a:gd name="T5" fmla="*/ 2147483647 h 62"/>
              <a:gd name="T6" fmla="*/ 2147483647 w 80"/>
              <a:gd name="T7" fmla="*/ 0 h 62"/>
              <a:gd name="T8" fmla="*/ 0 w 80"/>
              <a:gd name="T9" fmla="*/ 2147483647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0" y="62"/>
                </a:moveTo>
                <a:lnTo>
                  <a:pt x="23" y="62"/>
                </a:lnTo>
                <a:lnTo>
                  <a:pt x="80" y="19"/>
                </a:lnTo>
                <a:lnTo>
                  <a:pt x="48" y="0"/>
                </a:lnTo>
                <a:lnTo>
                  <a:pt x="0" y="6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36" name="Freeform 446"/>
          <p:cNvSpPr>
            <a:spLocks/>
          </p:cNvSpPr>
          <p:nvPr/>
        </p:nvSpPr>
        <p:spPr bwMode="auto">
          <a:xfrm>
            <a:off x="4430714" y="3717925"/>
            <a:ext cx="379412" cy="342900"/>
          </a:xfrm>
          <a:custGeom>
            <a:avLst/>
            <a:gdLst>
              <a:gd name="T0" fmla="*/ 0 w 717"/>
              <a:gd name="T1" fmla="*/ 2147483647 h 499"/>
              <a:gd name="T2" fmla="*/ 2147483647 w 717"/>
              <a:gd name="T3" fmla="*/ 2147483647 h 499"/>
              <a:gd name="T4" fmla="*/ 2147483647 w 717"/>
              <a:gd name="T5" fmla="*/ 0 h 499"/>
              <a:gd name="T6" fmla="*/ 2147483647 w 717"/>
              <a:gd name="T7" fmla="*/ 2147483647 h 499"/>
              <a:gd name="T8" fmla="*/ 2147483647 w 717"/>
              <a:gd name="T9" fmla="*/ 2147483647 h 499"/>
              <a:gd name="T10" fmla="*/ 2147483647 w 717"/>
              <a:gd name="T11" fmla="*/ 2147483647 h 499"/>
              <a:gd name="T12" fmla="*/ 2147483647 w 717"/>
              <a:gd name="T13" fmla="*/ 2147483647 h 499"/>
              <a:gd name="T14" fmla="*/ 2147483647 w 717"/>
              <a:gd name="T15" fmla="*/ 2147483647 h 499"/>
              <a:gd name="T16" fmla="*/ 2147483647 w 717"/>
              <a:gd name="T17" fmla="*/ 2147483647 h 499"/>
              <a:gd name="T18" fmla="*/ 2147483647 w 717"/>
              <a:gd name="T19" fmla="*/ 2147483647 h 499"/>
              <a:gd name="T20" fmla="*/ 2147483647 w 717"/>
              <a:gd name="T21" fmla="*/ 2147483647 h 499"/>
              <a:gd name="T22" fmla="*/ 2147483647 w 717"/>
              <a:gd name="T23" fmla="*/ 2147483647 h 499"/>
              <a:gd name="T24" fmla="*/ 2147483647 w 717"/>
              <a:gd name="T25" fmla="*/ 2147483647 h 499"/>
              <a:gd name="T26" fmla="*/ 2147483647 w 717"/>
              <a:gd name="T27" fmla="*/ 2147483647 h 499"/>
              <a:gd name="T28" fmla="*/ 2147483647 w 717"/>
              <a:gd name="T29" fmla="*/ 2147483647 h 499"/>
              <a:gd name="T30" fmla="*/ 2147483647 w 717"/>
              <a:gd name="T31" fmla="*/ 2147483647 h 499"/>
              <a:gd name="T32" fmla="*/ 2147483647 w 717"/>
              <a:gd name="T33" fmla="*/ 2147483647 h 499"/>
              <a:gd name="T34" fmla="*/ 2147483647 w 717"/>
              <a:gd name="T35" fmla="*/ 2147483647 h 499"/>
              <a:gd name="T36" fmla="*/ 0 w 717"/>
              <a:gd name="T37" fmla="*/ 2147483647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499"/>
              <a:gd name="T59" fmla="*/ 717 w 717"/>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499">
                <a:moveTo>
                  <a:pt x="0" y="261"/>
                </a:moveTo>
                <a:lnTo>
                  <a:pt x="9" y="109"/>
                </a:lnTo>
                <a:lnTo>
                  <a:pt x="89" y="0"/>
                </a:lnTo>
                <a:lnTo>
                  <a:pt x="267" y="30"/>
                </a:lnTo>
                <a:lnTo>
                  <a:pt x="290" y="60"/>
                </a:lnTo>
                <a:lnTo>
                  <a:pt x="427" y="109"/>
                </a:lnTo>
                <a:lnTo>
                  <a:pt x="475" y="91"/>
                </a:lnTo>
                <a:lnTo>
                  <a:pt x="483" y="42"/>
                </a:lnTo>
                <a:lnTo>
                  <a:pt x="523" y="11"/>
                </a:lnTo>
                <a:lnTo>
                  <a:pt x="717" y="54"/>
                </a:lnTo>
                <a:lnTo>
                  <a:pt x="685" y="115"/>
                </a:lnTo>
                <a:lnTo>
                  <a:pt x="717" y="407"/>
                </a:lnTo>
                <a:lnTo>
                  <a:pt x="717" y="474"/>
                </a:lnTo>
                <a:lnTo>
                  <a:pt x="668" y="480"/>
                </a:lnTo>
                <a:lnTo>
                  <a:pt x="668" y="499"/>
                </a:lnTo>
                <a:lnTo>
                  <a:pt x="307" y="364"/>
                </a:lnTo>
                <a:lnTo>
                  <a:pt x="259" y="370"/>
                </a:lnTo>
                <a:lnTo>
                  <a:pt x="114" y="358"/>
                </a:lnTo>
                <a:lnTo>
                  <a:pt x="0" y="26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37" name="Freeform 447"/>
          <p:cNvSpPr>
            <a:spLocks/>
          </p:cNvSpPr>
          <p:nvPr/>
        </p:nvSpPr>
        <p:spPr bwMode="auto">
          <a:xfrm>
            <a:off x="3898901" y="3651250"/>
            <a:ext cx="284163" cy="204788"/>
          </a:xfrm>
          <a:custGeom>
            <a:avLst/>
            <a:gdLst>
              <a:gd name="T0" fmla="*/ 0 w 538"/>
              <a:gd name="T1" fmla="*/ 2147483647 h 298"/>
              <a:gd name="T2" fmla="*/ 2147483647 w 538"/>
              <a:gd name="T3" fmla="*/ 2147483647 h 298"/>
              <a:gd name="T4" fmla="*/ 2147483647 w 538"/>
              <a:gd name="T5" fmla="*/ 2147483647 h 298"/>
              <a:gd name="T6" fmla="*/ 2147483647 w 538"/>
              <a:gd name="T7" fmla="*/ 2147483647 h 298"/>
              <a:gd name="T8" fmla="*/ 2147483647 w 538"/>
              <a:gd name="T9" fmla="*/ 0 h 298"/>
              <a:gd name="T10" fmla="*/ 2147483647 w 538"/>
              <a:gd name="T11" fmla="*/ 2147483647 h 298"/>
              <a:gd name="T12" fmla="*/ 2147483647 w 538"/>
              <a:gd name="T13" fmla="*/ 2147483647 h 298"/>
              <a:gd name="T14" fmla="*/ 2147483647 w 538"/>
              <a:gd name="T15" fmla="*/ 2147483647 h 298"/>
              <a:gd name="T16" fmla="*/ 2147483647 w 538"/>
              <a:gd name="T17" fmla="*/ 2147483647 h 298"/>
              <a:gd name="T18" fmla="*/ 2147483647 w 538"/>
              <a:gd name="T19" fmla="*/ 2147483647 h 298"/>
              <a:gd name="T20" fmla="*/ 2147483647 w 538"/>
              <a:gd name="T21" fmla="*/ 2147483647 h 298"/>
              <a:gd name="T22" fmla="*/ 2147483647 w 538"/>
              <a:gd name="T23" fmla="*/ 2147483647 h 298"/>
              <a:gd name="T24" fmla="*/ 0 w 538"/>
              <a:gd name="T25" fmla="*/ 2147483647 h 2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298"/>
              <a:gd name="T41" fmla="*/ 538 w 538"/>
              <a:gd name="T42" fmla="*/ 298 h 2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298">
                <a:moveTo>
                  <a:pt x="0" y="298"/>
                </a:moveTo>
                <a:lnTo>
                  <a:pt x="128" y="244"/>
                </a:lnTo>
                <a:lnTo>
                  <a:pt x="177" y="122"/>
                </a:lnTo>
                <a:lnTo>
                  <a:pt x="290" y="55"/>
                </a:lnTo>
                <a:lnTo>
                  <a:pt x="330" y="0"/>
                </a:lnTo>
                <a:lnTo>
                  <a:pt x="490" y="25"/>
                </a:lnTo>
                <a:lnTo>
                  <a:pt x="538" y="134"/>
                </a:lnTo>
                <a:lnTo>
                  <a:pt x="458" y="134"/>
                </a:lnTo>
                <a:lnTo>
                  <a:pt x="418" y="146"/>
                </a:lnTo>
                <a:lnTo>
                  <a:pt x="426" y="182"/>
                </a:lnTo>
                <a:lnTo>
                  <a:pt x="217" y="244"/>
                </a:lnTo>
                <a:lnTo>
                  <a:pt x="201" y="298"/>
                </a:lnTo>
                <a:lnTo>
                  <a:pt x="0" y="298"/>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38" name="Freeform 448"/>
          <p:cNvSpPr>
            <a:spLocks/>
          </p:cNvSpPr>
          <p:nvPr/>
        </p:nvSpPr>
        <p:spPr bwMode="auto">
          <a:xfrm>
            <a:off x="5451475" y="3927476"/>
            <a:ext cx="179388" cy="201613"/>
          </a:xfrm>
          <a:custGeom>
            <a:avLst/>
            <a:gdLst>
              <a:gd name="T0" fmla="*/ 0 w 338"/>
              <a:gd name="T1" fmla="*/ 2147483647 h 292"/>
              <a:gd name="T2" fmla="*/ 2147483647 w 338"/>
              <a:gd name="T3" fmla="*/ 2147483647 h 292"/>
              <a:gd name="T4" fmla="*/ 2147483647 w 338"/>
              <a:gd name="T5" fmla="*/ 2147483647 h 292"/>
              <a:gd name="T6" fmla="*/ 2147483647 w 338"/>
              <a:gd name="T7" fmla="*/ 2147483647 h 292"/>
              <a:gd name="T8" fmla="*/ 2147483647 w 338"/>
              <a:gd name="T9" fmla="*/ 2147483647 h 292"/>
              <a:gd name="T10" fmla="*/ 2147483647 w 338"/>
              <a:gd name="T11" fmla="*/ 2147483647 h 292"/>
              <a:gd name="T12" fmla="*/ 2147483647 w 338"/>
              <a:gd name="T13" fmla="*/ 2147483647 h 292"/>
              <a:gd name="T14" fmla="*/ 2147483647 w 338"/>
              <a:gd name="T15" fmla="*/ 2147483647 h 292"/>
              <a:gd name="T16" fmla="*/ 2147483647 w 338"/>
              <a:gd name="T17" fmla="*/ 0 h 292"/>
              <a:gd name="T18" fmla="*/ 2147483647 w 338"/>
              <a:gd name="T19" fmla="*/ 0 h 292"/>
              <a:gd name="T20" fmla="*/ 2147483647 w 338"/>
              <a:gd name="T21" fmla="*/ 2147483647 h 292"/>
              <a:gd name="T22" fmla="*/ 2147483647 w 338"/>
              <a:gd name="T23" fmla="*/ 2147483647 h 292"/>
              <a:gd name="T24" fmla="*/ 2147483647 w 338"/>
              <a:gd name="T25" fmla="*/ 2147483647 h 292"/>
              <a:gd name="T26" fmla="*/ 2147483647 w 338"/>
              <a:gd name="T27" fmla="*/ 2147483647 h 292"/>
              <a:gd name="T28" fmla="*/ 0 w 338"/>
              <a:gd name="T29" fmla="*/ 2147483647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92"/>
              <a:gd name="T47" fmla="*/ 338 w 338"/>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92">
                <a:moveTo>
                  <a:pt x="0" y="213"/>
                </a:moveTo>
                <a:lnTo>
                  <a:pt x="40" y="292"/>
                </a:lnTo>
                <a:lnTo>
                  <a:pt x="128" y="286"/>
                </a:lnTo>
                <a:lnTo>
                  <a:pt x="258" y="206"/>
                </a:lnTo>
                <a:lnTo>
                  <a:pt x="258" y="176"/>
                </a:lnTo>
                <a:lnTo>
                  <a:pt x="330" y="109"/>
                </a:lnTo>
                <a:lnTo>
                  <a:pt x="338" y="91"/>
                </a:lnTo>
                <a:lnTo>
                  <a:pt x="298" y="54"/>
                </a:lnTo>
                <a:lnTo>
                  <a:pt x="185" y="0"/>
                </a:lnTo>
                <a:lnTo>
                  <a:pt x="161" y="0"/>
                </a:lnTo>
                <a:lnTo>
                  <a:pt x="177" y="30"/>
                </a:lnTo>
                <a:lnTo>
                  <a:pt x="145" y="79"/>
                </a:lnTo>
                <a:lnTo>
                  <a:pt x="161" y="103"/>
                </a:lnTo>
                <a:lnTo>
                  <a:pt x="137" y="176"/>
                </a:lnTo>
                <a:lnTo>
                  <a:pt x="0" y="21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39" name="Freeform 449"/>
          <p:cNvSpPr>
            <a:spLocks/>
          </p:cNvSpPr>
          <p:nvPr/>
        </p:nvSpPr>
        <p:spPr bwMode="auto">
          <a:xfrm>
            <a:off x="6119814" y="3794125"/>
            <a:ext cx="192087" cy="95250"/>
          </a:xfrm>
          <a:custGeom>
            <a:avLst/>
            <a:gdLst>
              <a:gd name="T0" fmla="*/ 0 w 361"/>
              <a:gd name="T1" fmla="*/ 2147483647 h 140"/>
              <a:gd name="T2" fmla="*/ 2147483647 w 361"/>
              <a:gd name="T3" fmla="*/ 0 h 140"/>
              <a:gd name="T4" fmla="*/ 2147483647 w 361"/>
              <a:gd name="T5" fmla="*/ 2147483647 h 140"/>
              <a:gd name="T6" fmla="*/ 2147483647 w 361"/>
              <a:gd name="T7" fmla="*/ 2147483647 h 140"/>
              <a:gd name="T8" fmla="*/ 2147483647 w 361"/>
              <a:gd name="T9" fmla="*/ 2147483647 h 140"/>
              <a:gd name="T10" fmla="*/ 2147483647 w 361"/>
              <a:gd name="T11" fmla="*/ 2147483647 h 140"/>
              <a:gd name="T12" fmla="*/ 2147483647 w 361"/>
              <a:gd name="T13" fmla="*/ 2147483647 h 140"/>
              <a:gd name="T14" fmla="*/ 0 w 361"/>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40"/>
              <a:gd name="T26" fmla="*/ 361 w 36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40">
                <a:moveTo>
                  <a:pt x="0" y="61"/>
                </a:moveTo>
                <a:lnTo>
                  <a:pt x="48" y="0"/>
                </a:lnTo>
                <a:lnTo>
                  <a:pt x="185" y="37"/>
                </a:lnTo>
                <a:lnTo>
                  <a:pt x="258" y="91"/>
                </a:lnTo>
                <a:lnTo>
                  <a:pt x="361" y="91"/>
                </a:lnTo>
                <a:lnTo>
                  <a:pt x="353" y="140"/>
                </a:lnTo>
                <a:lnTo>
                  <a:pt x="120" y="104"/>
                </a:lnTo>
                <a:lnTo>
                  <a:pt x="0" y="6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0" name="Freeform 450"/>
          <p:cNvSpPr>
            <a:spLocks/>
          </p:cNvSpPr>
          <p:nvPr/>
        </p:nvSpPr>
        <p:spPr bwMode="auto">
          <a:xfrm>
            <a:off x="5661025" y="3613151"/>
            <a:ext cx="400051" cy="347663"/>
          </a:xfrm>
          <a:custGeom>
            <a:avLst/>
            <a:gdLst>
              <a:gd name="T0" fmla="*/ 0 w 755"/>
              <a:gd name="T1" fmla="*/ 2147483647 h 506"/>
              <a:gd name="T2" fmla="*/ 2147483647 w 755"/>
              <a:gd name="T3" fmla="*/ 2147483647 h 506"/>
              <a:gd name="T4" fmla="*/ 2147483647 w 755"/>
              <a:gd name="T5" fmla="*/ 2147483647 h 506"/>
              <a:gd name="T6" fmla="*/ 2147483647 w 755"/>
              <a:gd name="T7" fmla="*/ 2147483647 h 506"/>
              <a:gd name="T8" fmla="*/ 2147483647 w 755"/>
              <a:gd name="T9" fmla="*/ 2147483647 h 506"/>
              <a:gd name="T10" fmla="*/ 2147483647 w 755"/>
              <a:gd name="T11" fmla="*/ 2147483647 h 506"/>
              <a:gd name="T12" fmla="*/ 2147483647 w 755"/>
              <a:gd name="T13" fmla="*/ 2147483647 h 506"/>
              <a:gd name="T14" fmla="*/ 2147483647 w 755"/>
              <a:gd name="T15" fmla="*/ 2147483647 h 506"/>
              <a:gd name="T16" fmla="*/ 2147483647 w 755"/>
              <a:gd name="T17" fmla="*/ 2147483647 h 506"/>
              <a:gd name="T18" fmla="*/ 2147483647 w 755"/>
              <a:gd name="T19" fmla="*/ 2147483647 h 506"/>
              <a:gd name="T20" fmla="*/ 2147483647 w 755"/>
              <a:gd name="T21" fmla="*/ 2147483647 h 506"/>
              <a:gd name="T22" fmla="*/ 2147483647 w 755"/>
              <a:gd name="T23" fmla="*/ 0 h 506"/>
              <a:gd name="T24" fmla="*/ 2147483647 w 755"/>
              <a:gd name="T25" fmla="*/ 2147483647 h 506"/>
              <a:gd name="T26" fmla="*/ 2147483647 w 755"/>
              <a:gd name="T27" fmla="*/ 2147483647 h 506"/>
              <a:gd name="T28" fmla="*/ 2147483647 w 755"/>
              <a:gd name="T29" fmla="*/ 2147483647 h 506"/>
              <a:gd name="T30" fmla="*/ 2147483647 w 755"/>
              <a:gd name="T31" fmla="*/ 2147483647 h 506"/>
              <a:gd name="T32" fmla="*/ 2147483647 w 755"/>
              <a:gd name="T33" fmla="*/ 2147483647 h 506"/>
              <a:gd name="T34" fmla="*/ 2147483647 w 755"/>
              <a:gd name="T35" fmla="*/ 2147483647 h 506"/>
              <a:gd name="T36" fmla="*/ 2147483647 w 755"/>
              <a:gd name="T37" fmla="*/ 2147483647 h 506"/>
              <a:gd name="T38" fmla="*/ 2147483647 w 755"/>
              <a:gd name="T39" fmla="*/ 2147483647 h 506"/>
              <a:gd name="T40" fmla="*/ 2147483647 w 755"/>
              <a:gd name="T41" fmla="*/ 2147483647 h 506"/>
              <a:gd name="T42" fmla="*/ 2147483647 w 755"/>
              <a:gd name="T43" fmla="*/ 2147483647 h 506"/>
              <a:gd name="T44" fmla="*/ 2147483647 w 755"/>
              <a:gd name="T45" fmla="*/ 2147483647 h 506"/>
              <a:gd name="T46" fmla="*/ 2147483647 w 755"/>
              <a:gd name="T47" fmla="*/ 2147483647 h 506"/>
              <a:gd name="T48" fmla="*/ 2147483647 w 755"/>
              <a:gd name="T49" fmla="*/ 2147483647 h 506"/>
              <a:gd name="T50" fmla="*/ 2147483647 w 755"/>
              <a:gd name="T51" fmla="*/ 2147483647 h 506"/>
              <a:gd name="T52" fmla="*/ 2147483647 w 755"/>
              <a:gd name="T53" fmla="*/ 2147483647 h 506"/>
              <a:gd name="T54" fmla="*/ 2147483647 w 755"/>
              <a:gd name="T55" fmla="*/ 2147483647 h 506"/>
              <a:gd name="T56" fmla="*/ 0 w 755"/>
              <a:gd name="T57" fmla="*/ 2147483647 h 5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5"/>
              <a:gd name="T88" fmla="*/ 0 h 506"/>
              <a:gd name="T89" fmla="*/ 755 w 755"/>
              <a:gd name="T90" fmla="*/ 506 h 5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5" h="506">
                <a:moveTo>
                  <a:pt x="0" y="274"/>
                </a:moveTo>
                <a:lnTo>
                  <a:pt x="80" y="293"/>
                </a:lnTo>
                <a:lnTo>
                  <a:pt x="240" y="274"/>
                </a:lnTo>
                <a:lnTo>
                  <a:pt x="265" y="220"/>
                </a:lnTo>
                <a:lnTo>
                  <a:pt x="378" y="195"/>
                </a:lnTo>
                <a:lnTo>
                  <a:pt x="393" y="153"/>
                </a:lnTo>
                <a:lnTo>
                  <a:pt x="433" y="147"/>
                </a:lnTo>
                <a:lnTo>
                  <a:pt x="410" y="116"/>
                </a:lnTo>
                <a:lnTo>
                  <a:pt x="458" y="116"/>
                </a:lnTo>
                <a:lnTo>
                  <a:pt x="490" y="73"/>
                </a:lnTo>
                <a:lnTo>
                  <a:pt x="473" y="31"/>
                </a:lnTo>
                <a:lnTo>
                  <a:pt x="618" y="0"/>
                </a:lnTo>
                <a:lnTo>
                  <a:pt x="755" y="67"/>
                </a:lnTo>
                <a:lnTo>
                  <a:pt x="723" y="91"/>
                </a:lnTo>
                <a:lnTo>
                  <a:pt x="586" y="91"/>
                </a:lnTo>
                <a:lnTo>
                  <a:pt x="594" y="147"/>
                </a:lnTo>
                <a:lnTo>
                  <a:pt x="651" y="183"/>
                </a:lnTo>
                <a:lnTo>
                  <a:pt x="618" y="201"/>
                </a:lnTo>
                <a:lnTo>
                  <a:pt x="626" y="237"/>
                </a:lnTo>
                <a:lnTo>
                  <a:pt x="490" y="347"/>
                </a:lnTo>
                <a:lnTo>
                  <a:pt x="433" y="347"/>
                </a:lnTo>
                <a:lnTo>
                  <a:pt x="393" y="371"/>
                </a:lnTo>
                <a:lnTo>
                  <a:pt x="466" y="475"/>
                </a:lnTo>
                <a:lnTo>
                  <a:pt x="361" y="475"/>
                </a:lnTo>
                <a:lnTo>
                  <a:pt x="330" y="506"/>
                </a:lnTo>
                <a:lnTo>
                  <a:pt x="248" y="439"/>
                </a:lnTo>
                <a:lnTo>
                  <a:pt x="31" y="450"/>
                </a:lnTo>
                <a:lnTo>
                  <a:pt x="111" y="371"/>
                </a:lnTo>
                <a:lnTo>
                  <a:pt x="0" y="27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41" name="Freeform 451"/>
          <p:cNvSpPr>
            <a:spLocks/>
          </p:cNvSpPr>
          <p:nvPr/>
        </p:nvSpPr>
        <p:spPr bwMode="auto">
          <a:xfrm>
            <a:off x="4546600" y="3095626"/>
            <a:ext cx="236539" cy="176213"/>
          </a:xfrm>
          <a:custGeom>
            <a:avLst/>
            <a:gdLst>
              <a:gd name="T0" fmla="*/ 0 w 449"/>
              <a:gd name="T1" fmla="*/ 2147483647 h 256"/>
              <a:gd name="T2" fmla="*/ 2147483647 w 449"/>
              <a:gd name="T3" fmla="*/ 2147483647 h 256"/>
              <a:gd name="T4" fmla="*/ 2147483647 w 449"/>
              <a:gd name="T5" fmla="*/ 2147483647 h 256"/>
              <a:gd name="T6" fmla="*/ 2147483647 w 449"/>
              <a:gd name="T7" fmla="*/ 2147483647 h 256"/>
              <a:gd name="T8" fmla="*/ 2147483647 w 449"/>
              <a:gd name="T9" fmla="*/ 2147483647 h 256"/>
              <a:gd name="T10" fmla="*/ 2147483647 w 449"/>
              <a:gd name="T11" fmla="*/ 2147483647 h 256"/>
              <a:gd name="T12" fmla="*/ 2147483647 w 449"/>
              <a:gd name="T13" fmla="*/ 2147483647 h 256"/>
              <a:gd name="T14" fmla="*/ 2147483647 w 449"/>
              <a:gd name="T15" fmla="*/ 2147483647 h 256"/>
              <a:gd name="T16" fmla="*/ 2147483647 w 449"/>
              <a:gd name="T17" fmla="*/ 2147483647 h 256"/>
              <a:gd name="T18" fmla="*/ 2147483647 w 449"/>
              <a:gd name="T19" fmla="*/ 0 h 256"/>
              <a:gd name="T20" fmla="*/ 0 w 449"/>
              <a:gd name="T21" fmla="*/ 2147483647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56"/>
              <a:gd name="T35" fmla="*/ 449 w 449"/>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56">
                <a:moveTo>
                  <a:pt x="0" y="43"/>
                </a:moveTo>
                <a:lnTo>
                  <a:pt x="31" y="177"/>
                </a:lnTo>
                <a:lnTo>
                  <a:pt x="264" y="244"/>
                </a:lnTo>
                <a:lnTo>
                  <a:pt x="378" y="256"/>
                </a:lnTo>
                <a:lnTo>
                  <a:pt x="449" y="189"/>
                </a:lnTo>
                <a:lnTo>
                  <a:pt x="409" y="110"/>
                </a:lnTo>
                <a:lnTo>
                  <a:pt x="441" y="92"/>
                </a:lnTo>
                <a:lnTo>
                  <a:pt x="426" y="31"/>
                </a:lnTo>
                <a:lnTo>
                  <a:pt x="241" y="13"/>
                </a:lnTo>
                <a:lnTo>
                  <a:pt x="144" y="0"/>
                </a:lnTo>
                <a:lnTo>
                  <a:pt x="0" y="4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2" name="Freeform 452"/>
          <p:cNvSpPr>
            <a:spLocks/>
          </p:cNvSpPr>
          <p:nvPr/>
        </p:nvSpPr>
        <p:spPr bwMode="auto">
          <a:xfrm>
            <a:off x="3987800" y="3484564"/>
            <a:ext cx="76200" cy="128587"/>
          </a:xfrm>
          <a:custGeom>
            <a:avLst/>
            <a:gdLst>
              <a:gd name="T0" fmla="*/ 0 w 145"/>
              <a:gd name="T1" fmla="*/ 2147483647 h 189"/>
              <a:gd name="T2" fmla="*/ 2147483647 w 145"/>
              <a:gd name="T3" fmla="*/ 0 h 189"/>
              <a:gd name="T4" fmla="*/ 2147483647 w 145"/>
              <a:gd name="T5" fmla="*/ 2147483647 h 189"/>
              <a:gd name="T6" fmla="*/ 2147483647 w 145"/>
              <a:gd name="T7" fmla="*/ 2147483647 h 189"/>
              <a:gd name="T8" fmla="*/ 2147483647 w 145"/>
              <a:gd name="T9" fmla="*/ 2147483647 h 189"/>
              <a:gd name="T10" fmla="*/ 2147483647 w 145"/>
              <a:gd name="T11" fmla="*/ 2147483647 h 189"/>
              <a:gd name="T12" fmla="*/ 2147483647 w 145"/>
              <a:gd name="T13" fmla="*/ 2147483647 h 189"/>
              <a:gd name="T14" fmla="*/ 0 w 145"/>
              <a:gd name="T15" fmla="*/ 2147483647 h 18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89"/>
              <a:gd name="T26" fmla="*/ 145 w 145"/>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89">
                <a:moveTo>
                  <a:pt x="0" y="123"/>
                </a:moveTo>
                <a:lnTo>
                  <a:pt x="33" y="0"/>
                </a:lnTo>
                <a:lnTo>
                  <a:pt x="145" y="7"/>
                </a:lnTo>
                <a:lnTo>
                  <a:pt x="89" y="92"/>
                </a:lnTo>
                <a:lnTo>
                  <a:pt x="89" y="183"/>
                </a:lnTo>
                <a:lnTo>
                  <a:pt x="25" y="189"/>
                </a:lnTo>
                <a:lnTo>
                  <a:pt x="33" y="129"/>
                </a:lnTo>
                <a:lnTo>
                  <a:pt x="0" y="12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3" name="Freeform 453"/>
          <p:cNvSpPr>
            <a:spLocks/>
          </p:cNvSpPr>
          <p:nvPr/>
        </p:nvSpPr>
        <p:spPr bwMode="auto">
          <a:xfrm>
            <a:off x="5418138" y="3897313"/>
            <a:ext cx="17463" cy="39687"/>
          </a:xfrm>
          <a:custGeom>
            <a:avLst/>
            <a:gdLst>
              <a:gd name="T0" fmla="*/ 0 w 33"/>
              <a:gd name="T1" fmla="*/ 2147483647 h 55"/>
              <a:gd name="T2" fmla="*/ 2147483647 w 33"/>
              <a:gd name="T3" fmla="*/ 2147483647 h 55"/>
              <a:gd name="T4" fmla="*/ 2147483647 w 33"/>
              <a:gd name="T5" fmla="*/ 2147483647 h 55"/>
              <a:gd name="T6" fmla="*/ 2147483647 w 33"/>
              <a:gd name="T7" fmla="*/ 0 h 55"/>
              <a:gd name="T8" fmla="*/ 0 w 33"/>
              <a:gd name="T9" fmla="*/ 2147483647 h 55"/>
              <a:gd name="T10" fmla="*/ 0 60000 65536"/>
              <a:gd name="T11" fmla="*/ 0 60000 65536"/>
              <a:gd name="T12" fmla="*/ 0 60000 65536"/>
              <a:gd name="T13" fmla="*/ 0 60000 65536"/>
              <a:gd name="T14" fmla="*/ 0 60000 65536"/>
              <a:gd name="T15" fmla="*/ 0 w 33"/>
              <a:gd name="T16" fmla="*/ 0 h 55"/>
              <a:gd name="T17" fmla="*/ 33 w 33"/>
              <a:gd name="T18" fmla="*/ 55 h 55"/>
            </a:gdLst>
            <a:ahLst/>
            <a:cxnLst>
              <a:cxn ang="T10">
                <a:pos x="T0" y="T1"/>
              </a:cxn>
              <a:cxn ang="T11">
                <a:pos x="T2" y="T3"/>
              </a:cxn>
              <a:cxn ang="T12">
                <a:pos x="T4" y="T5"/>
              </a:cxn>
              <a:cxn ang="T13">
                <a:pos x="T6" y="T7"/>
              </a:cxn>
              <a:cxn ang="T14">
                <a:pos x="T8" y="T9"/>
              </a:cxn>
            </a:cxnLst>
            <a:rect l="T15" t="T16" r="T17" b="T18"/>
            <a:pathLst>
              <a:path w="33" h="55">
                <a:moveTo>
                  <a:pt x="0" y="49"/>
                </a:moveTo>
                <a:lnTo>
                  <a:pt x="17" y="55"/>
                </a:lnTo>
                <a:lnTo>
                  <a:pt x="33" y="49"/>
                </a:lnTo>
                <a:lnTo>
                  <a:pt x="25" y="0"/>
                </a:lnTo>
                <a:lnTo>
                  <a:pt x="0" y="4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44" name="Freeform 454"/>
          <p:cNvSpPr>
            <a:spLocks/>
          </p:cNvSpPr>
          <p:nvPr/>
        </p:nvSpPr>
        <p:spPr bwMode="auto">
          <a:xfrm>
            <a:off x="4694237" y="3295651"/>
            <a:ext cx="222251" cy="130175"/>
          </a:xfrm>
          <a:custGeom>
            <a:avLst/>
            <a:gdLst>
              <a:gd name="T0" fmla="*/ 0 w 418"/>
              <a:gd name="T1" fmla="*/ 2147483647 h 189"/>
              <a:gd name="T2" fmla="*/ 2147483647 w 418"/>
              <a:gd name="T3" fmla="*/ 2147483647 h 189"/>
              <a:gd name="T4" fmla="*/ 2147483647 w 418"/>
              <a:gd name="T5" fmla="*/ 2147483647 h 189"/>
              <a:gd name="T6" fmla="*/ 2147483647 w 418"/>
              <a:gd name="T7" fmla="*/ 2147483647 h 189"/>
              <a:gd name="T8" fmla="*/ 2147483647 w 418"/>
              <a:gd name="T9" fmla="*/ 2147483647 h 189"/>
              <a:gd name="T10" fmla="*/ 2147483647 w 418"/>
              <a:gd name="T11" fmla="*/ 2147483647 h 189"/>
              <a:gd name="T12" fmla="*/ 2147483647 w 418"/>
              <a:gd name="T13" fmla="*/ 0 h 189"/>
              <a:gd name="T14" fmla="*/ 2147483647 w 418"/>
              <a:gd name="T15" fmla="*/ 2147483647 h 189"/>
              <a:gd name="T16" fmla="*/ 0 w 418"/>
              <a:gd name="T17" fmla="*/ 2147483647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89"/>
              <a:gd name="T29" fmla="*/ 418 w 41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89">
                <a:moveTo>
                  <a:pt x="0" y="91"/>
                </a:moveTo>
                <a:lnTo>
                  <a:pt x="112" y="176"/>
                </a:lnTo>
                <a:lnTo>
                  <a:pt x="378" y="189"/>
                </a:lnTo>
                <a:lnTo>
                  <a:pt x="418" y="122"/>
                </a:lnTo>
                <a:lnTo>
                  <a:pt x="353" y="116"/>
                </a:lnTo>
                <a:lnTo>
                  <a:pt x="353" y="60"/>
                </a:lnTo>
                <a:lnTo>
                  <a:pt x="288" y="0"/>
                </a:lnTo>
                <a:lnTo>
                  <a:pt x="112" y="12"/>
                </a:lnTo>
                <a:lnTo>
                  <a:pt x="0" y="91"/>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45" name="Freeform 455"/>
          <p:cNvSpPr>
            <a:spLocks/>
          </p:cNvSpPr>
          <p:nvPr/>
        </p:nvSpPr>
        <p:spPr bwMode="auto">
          <a:xfrm>
            <a:off x="5243513" y="4073525"/>
            <a:ext cx="230187" cy="150813"/>
          </a:xfrm>
          <a:custGeom>
            <a:avLst/>
            <a:gdLst>
              <a:gd name="T0" fmla="*/ 0 w 435"/>
              <a:gd name="T1" fmla="*/ 2147483647 h 219"/>
              <a:gd name="T2" fmla="*/ 2147483647 w 435"/>
              <a:gd name="T3" fmla="*/ 2147483647 h 219"/>
              <a:gd name="T4" fmla="*/ 2147483647 w 435"/>
              <a:gd name="T5" fmla="*/ 2147483647 h 219"/>
              <a:gd name="T6" fmla="*/ 2147483647 w 435"/>
              <a:gd name="T7" fmla="*/ 2147483647 h 219"/>
              <a:gd name="T8" fmla="*/ 2147483647 w 435"/>
              <a:gd name="T9" fmla="*/ 2147483647 h 219"/>
              <a:gd name="T10" fmla="*/ 2147483647 w 435"/>
              <a:gd name="T11" fmla="*/ 0 h 219"/>
              <a:gd name="T12" fmla="*/ 2147483647 w 435"/>
              <a:gd name="T13" fmla="*/ 2147483647 h 219"/>
              <a:gd name="T14" fmla="*/ 2147483647 w 435"/>
              <a:gd name="T15" fmla="*/ 2147483647 h 219"/>
              <a:gd name="T16" fmla="*/ 2147483647 w 435"/>
              <a:gd name="T17" fmla="*/ 2147483647 h 219"/>
              <a:gd name="T18" fmla="*/ 0 w 435"/>
              <a:gd name="T19" fmla="*/ 2147483647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219"/>
              <a:gd name="T32" fmla="*/ 435 w 435"/>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219">
                <a:moveTo>
                  <a:pt x="0" y="219"/>
                </a:moveTo>
                <a:lnTo>
                  <a:pt x="114" y="170"/>
                </a:lnTo>
                <a:lnTo>
                  <a:pt x="97" y="146"/>
                </a:lnTo>
                <a:lnTo>
                  <a:pt x="130" y="122"/>
                </a:lnTo>
                <a:lnTo>
                  <a:pt x="242" y="24"/>
                </a:lnTo>
                <a:lnTo>
                  <a:pt x="395" y="0"/>
                </a:lnTo>
                <a:lnTo>
                  <a:pt x="435" y="79"/>
                </a:lnTo>
                <a:lnTo>
                  <a:pt x="403" y="122"/>
                </a:lnTo>
                <a:lnTo>
                  <a:pt x="234" y="176"/>
                </a:lnTo>
                <a:lnTo>
                  <a:pt x="0" y="21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46" name="Freeform 456"/>
          <p:cNvSpPr>
            <a:spLocks/>
          </p:cNvSpPr>
          <p:nvPr/>
        </p:nvSpPr>
        <p:spPr bwMode="auto">
          <a:xfrm>
            <a:off x="4673600" y="2184401"/>
            <a:ext cx="4071939" cy="1479550"/>
          </a:xfrm>
          <a:custGeom>
            <a:avLst/>
            <a:gdLst>
              <a:gd name="T0" fmla="*/ 2147483647 w 7696"/>
              <a:gd name="T1" fmla="*/ 2147483647 h 2154"/>
              <a:gd name="T2" fmla="*/ 2147483647 w 7696"/>
              <a:gd name="T3" fmla="*/ 2147483647 h 2154"/>
              <a:gd name="T4" fmla="*/ 2147483647 w 7696"/>
              <a:gd name="T5" fmla="*/ 2147483647 h 2154"/>
              <a:gd name="T6" fmla="*/ 2147483647 w 7696"/>
              <a:gd name="T7" fmla="*/ 2147483647 h 2154"/>
              <a:gd name="T8" fmla="*/ 2147483647 w 7696"/>
              <a:gd name="T9" fmla="*/ 2147483647 h 2154"/>
              <a:gd name="T10" fmla="*/ 2147483647 w 7696"/>
              <a:gd name="T11" fmla="*/ 2147483647 h 2154"/>
              <a:gd name="T12" fmla="*/ 2147483647 w 7696"/>
              <a:gd name="T13" fmla="*/ 2147483647 h 2154"/>
              <a:gd name="T14" fmla="*/ 2147483647 w 7696"/>
              <a:gd name="T15" fmla="*/ 2147483647 h 2154"/>
              <a:gd name="T16" fmla="*/ 2147483647 w 7696"/>
              <a:gd name="T17" fmla="*/ 2147483647 h 2154"/>
              <a:gd name="T18" fmla="*/ 2147483647 w 7696"/>
              <a:gd name="T19" fmla="*/ 2147483647 h 2154"/>
              <a:gd name="T20" fmla="*/ 2147483647 w 7696"/>
              <a:gd name="T21" fmla="*/ 2147483647 h 2154"/>
              <a:gd name="T22" fmla="*/ 2147483647 w 7696"/>
              <a:gd name="T23" fmla="*/ 2147483647 h 2154"/>
              <a:gd name="T24" fmla="*/ 2147483647 w 7696"/>
              <a:gd name="T25" fmla="*/ 2147483647 h 2154"/>
              <a:gd name="T26" fmla="*/ 2147483647 w 7696"/>
              <a:gd name="T27" fmla="*/ 2147483647 h 2154"/>
              <a:gd name="T28" fmla="*/ 2147483647 w 7696"/>
              <a:gd name="T29" fmla="*/ 2147483647 h 2154"/>
              <a:gd name="T30" fmla="*/ 2147483647 w 7696"/>
              <a:gd name="T31" fmla="*/ 2147483647 h 2154"/>
              <a:gd name="T32" fmla="*/ 2147483647 w 7696"/>
              <a:gd name="T33" fmla="*/ 2147483647 h 2154"/>
              <a:gd name="T34" fmla="*/ 2147483647 w 7696"/>
              <a:gd name="T35" fmla="*/ 2147483647 h 2154"/>
              <a:gd name="T36" fmla="*/ 2147483647 w 7696"/>
              <a:gd name="T37" fmla="*/ 2147483647 h 2154"/>
              <a:gd name="T38" fmla="*/ 2147483647 w 7696"/>
              <a:gd name="T39" fmla="*/ 2147483647 h 2154"/>
              <a:gd name="T40" fmla="*/ 2147483647 w 7696"/>
              <a:gd name="T41" fmla="*/ 2147483647 h 2154"/>
              <a:gd name="T42" fmla="*/ 2147483647 w 7696"/>
              <a:gd name="T43" fmla="*/ 2147483647 h 2154"/>
              <a:gd name="T44" fmla="*/ 2147483647 w 7696"/>
              <a:gd name="T45" fmla="*/ 2147483647 h 2154"/>
              <a:gd name="T46" fmla="*/ 2147483647 w 7696"/>
              <a:gd name="T47" fmla="*/ 2147483647 h 2154"/>
              <a:gd name="T48" fmla="*/ 2147483647 w 7696"/>
              <a:gd name="T49" fmla="*/ 2147483647 h 2154"/>
              <a:gd name="T50" fmla="*/ 2147483647 w 7696"/>
              <a:gd name="T51" fmla="*/ 2147483647 h 2154"/>
              <a:gd name="T52" fmla="*/ 2147483647 w 7696"/>
              <a:gd name="T53" fmla="*/ 2147483647 h 2154"/>
              <a:gd name="T54" fmla="*/ 2147483647 w 7696"/>
              <a:gd name="T55" fmla="*/ 2147483647 h 2154"/>
              <a:gd name="T56" fmla="*/ 2147483647 w 7696"/>
              <a:gd name="T57" fmla="*/ 2147483647 h 2154"/>
              <a:gd name="T58" fmla="*/ 2147483647 w 7696"/>
              <a:gd name="T59" fmla="*/ 2147483647 h 2154"/>
              <a:gd name="T60" fmla="*/ 2147483647 w 7696"/>
              <a:gd name="T61" fmla="*/ 2147483647 h 2154"/>
              <a:gd name="T62" fmla="*/ 2147483647 w 7696"/>
              <a:gd name="T63" fmla="*/ 2147483647 h 2154"/>
              <a:gd name="T64" fmla="*/ 2147483647 w 7696"/>
              <a:gd name="T65" fmla="*/ 2147483647 h 2154"/>
              <a:gd name="T66" fmla="*/ 2147483647 w 7696"/>
              <a:gd name="T67" fmla="*/ 2147483647 h 2154"/>
              <a:gd name="T68" fmla="*/ 2147483647 w 7696"/>
              <a:gd name="T69" fmla="*/ 2147483647 h 2154"/>
              <a:gd name="T70" fmla="*/ 2147483647 w 7696"/>
              <a:gd name="T71" fmla="*/ 2147483647 h 2154"/>
              <a:gd name="T72" fmla="*/ 2147483647 w 7696"/>
              <a:gd name="T73" fmla="*/ 2147483647 h 2154"/>
              <a:gd name="T74" fmla="*/ 2147483647 w 7696"/>
              <a:gd name="T75" fmla="*/ 2147483647 h 2154"/>
              <a:gd name="T76" fmla="*/ 2147483647 w 7696"/>
              <a:gd name="T77" fmla="*/ 2147483647 h 2154"/>
              <a:gd name="T78" fmla="*/ 2147483647 w 7696"/>
              <a:gd name="T79" fmla="*/ 2147483647 h 2154"/>
              <a:gd name="T80" fmla="*/ 2147483647 w 7696"/>
              <a:gd name="T81" fmla="*/ 2147483647 h 2154"/>
              <a:gd name="T82" fmla="*/ 2147483647 w 7696"/>
              <a:gd name="T83" fmla="*/ 2147483647 h 2154"/>
              <a:gd name="T84" fmla="*/ 2147483647 w 7696"/>
              <a:gd name="T85" fmla="*/ 2147483647 h 2154"/>
              <a:gd name="T86" fmla="*/ 2147483647 w 7696"/>
              <a:gd name="T87" fmla="*/ 2147483647 h 2154"/>
              <a:gd name="T88" fmla="*/ 2147483647 w 7696"/>
              <a:gd name="T89" fmla="*/ 2147483647 h 2154"/>
              <a:gd name="T90" fmla="*/ 2147483647 w 7696"/>
              <a:gd name="T91" fmla="*/ 2147483647 h 2154"/>
              <a:gd name="T92" fmla="*/ 2147483647 w 7696"/>
              <a:gd name="T93" fmla="*/ 2147483647 h 2154"/>
              <a:gd name="T94" fmla="*/ 2147483647 w 7696"/>
              <a:gd name="T95" fmla="*/ 2147483647 h 2154"/>
              <a:gd name="T96" fmla="*/ 2147483647 w 7696"/>
              <a:gd name="T97" fmla="*/ 2147483647 h 2154"/>
              <a:gd name="T98" fmla="*/ 2147483647 w 7696"/>
              <a:gd name="T99" fmla="*/ 2147483647 h 2154"/>
              <a:gd name="T100" fmla="*/ 2147483647 w 7696"/>
              <a:gd name="T101" fmla="*/ 2147483647 h 2154"/>
              <a:gd name="T102" fmla="*/ 2147483647 w 7696"/>
              <a:gd name="T103" fmla="*/ 2147483647 h 2154"/>
              <a:gd name="T104" fmla="*/ 2147483647 w 7696"/>
              <a:gd name="T105" fmla="*/ 2147483647 h 2154"/>
              <a:gd name="T106" fmla="*/ 2147483647 w 7696"/>
              <a:gd name="T107" fmla="*/ 2147483647 h 2154"/>
              <a:gd name="T108" fmla="*/ 2147483647 w 7696"/>
              <a:gd name="T109" fmla="*/ 2147483647 h 2154"/>
              <a:gd name="T110" fmla="*/ 2147483647 w 7696"/>
              <a:gd name="T111" fmla="*/ 2147483647 h 2154"/>
              <a:gd name="T112" fmla="*/ 2147483647 w 7696"/>
              <a:gd name="T113" fmla="*/ 2147483647 h 2154"/>
              <a:gd name="T114" fmla="*/ 2147483647 w 7696"/>
              <a:gd name="T115" fmla="*/ 2147483647 h 2154"/>
              <a:gd name="T116" fmla="*/ 2147483647 w 7696"/>
              <a:gd name="T117" fmla="*/ 2147483647 h 2154"/>
              <a:gd name="T118" fmla="*/ 2147483647 w 7696"/>
              <a:gd name="T119" fmla="*/ 2147483647 h 2154"/>
              <a:gd name="T120" fmla="*/ 2147483647 w 7696"/>
              <a:gd name="T121" fmla="*/ 2147483647 h 2154"/>
              <a:gd name="T122" fmla="*/ 2147483647 w 7696"/>
              <a:gd name="T123" fmla="*/ 2147483647 h 2154"/>
              <a:gd name="T124" fmla="*/ 2147483647 w 7696"/>
              <a:gd name="T125" fmla="*/ 2147483647 h 2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96"/>
              <a:gd name="T190" fmla="*/ 0 h 2154"/>
              <a:gd name="T191" fmla="*/ 7696 w 7696"/>
              <a:gd name="T192" fmla="*/ 2154 h 2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96" h="2154">
                <a:moveTo>
                  <a:pt x="0" y="1339"/>
                </a:moveTo>
                <a:lnTo>
                  <a:pt x="72" y="1290"/>
                </a:lnTo>
                <a:lnTo>
                  <a:pt x="55" y="1315"/>
                </a:lnTo>
                <a:lnTo>
                  <a:pt x="80" y="1315"/>
                </a:lnTo>
                <a:lnTo>
                  <a:pt x="72" y="1229"/>
                </a:lnTo>
                <a:lnTo>
                  <a:pt x="95" y="1186"/>
                </a:lnTo>
                <a:lnTo>
                  <a:pt x="137" y="1180"/>
                </a:lnTo>
                <a:lnTo>
                  <a:pt x="208" y="1212"/>
                </a:lnTo>
                <a:lnTo>
                  <a:pt x="225" y="1150"/>
                </a:lnTo>
                <a:lnTo>
                  <a:pt x="192" y="1150"/>
                </a:lnTo>
                <a:lnTo>
                  <a:pt x="185" y="1102"/>
                </a:lnTo>
                <a:lnTo>
                  <a:pt x="482" y="1072"/>
                </a:lnTo>
                <a:lnTo>
                  <a:pt x="410" y="1053"/>
                </a:lnTo>
                <a:lnTo>
                  <a:pt x="418" y="1023"/>
                </a:lnTo>
                <a:lnTo>
                  <a:pt x="362" y="1040"/>
                </a:lnTo>
                <a:lnTo>
                  <a:pt x="538" y="925"/>
                </a:lnTo>
                <a:lnTo>
                  <a:pt x="466" y="810"/>
                </a:lnTo>
                <a:lnTo>
                  <a:pt x="473" y="754"/>
                </a:lnTo>
                <a:lnTo>
                  <a:pt x="442" y="694"/>
                </a:lnTo>
                <a:lnTo>
                  <a:pt x="473" y="651"/>
                </a:lnTo>
                <a:lnTo>
                  <a:pt x="410" y="609"/>
                </a:lnTo>
                <a:lnTo>
                  <a:pt x="433" y="566"/>
                </a:lnTo>
                <a:lnTo>
                  <a:pt x="515" y="523"/>
                </a:lnTo>
                <a:lnTo>
                  <a:pt x="563" y="517"/>
                </a:lnTo>
                <a:lnTo>
                  <a:pt x="618" y="530"/>
                </a:lnTo>
                <a:lnTo>
                  <a:pt x="563" y="536"/>
                </a:lnTo>
                <a:lnTo>
                  <a:pt x="603" y="554"/>
                </a:lnTo>
                <a:lnTo>
                  <a:pt x="748" y="560"/>
                </a:lnTo>
                <a:lnTo>
                  <a:pt x="981" y="651"/>
                </a:lnTo>
                <a:lnTo>
                  <a:pt x="981" y="700"/>
                </a:lnTo>
                <a:lnTo>
                  <a:pt x="876" y="736"/>
                </a:lnTo>
                <a:lnTo>
                  <a:pt x="563" y="687"/>
                </a:lnTo>
                <a:lnTo>
                  <a:pt x="691" y="749"/>
                </a:lnTo>
                <a:lnTo>
                  <a:pt x="683" y="827"/>
                </a:lnTo>
                <a:lnTo>
                  <a:pt x="811" y="870"/>
                </a:lnTo>
                <a:lnTo>
                  <a:pt x="843" y="864"/>
                </a:lnTo>
                <a:lnTo>
                  <a:pt x="828" y="827"/>
                </a:lnTo>
                <a:lnTo>
                  <a:pt x="780" y="816"/>
                </a:lnTo>
                <a:lnTo>
                  <a:pt x="788" y="791"/>
                </a:lnTo>
                <a:lnTo>
                  <a:pt x="843" y="822"/>
                </a:lnTo>
                <a:lnTo>
                  <a:pt x="965" y="827"/>
                </a:lnTo>
                <a:lnTo>
                  <a:pt x="916" y="767"/>
                </a:lnTo>
                <a:lnTo>
                  <a:pt x="1029" y="718"/>
                </a:lnTo>
                <a:lnTo>
                  <a:pt x="1118" y="749"/>
                </a:lnTo>
                <a:lnTo>
                  <a:pt x="1118" y="609"/>
                </a:lnTo>
                <a:lnTo>
                  <a:pt x="1069" y="590"/>
                </a:lnTo>
                <a:lnTo>
                  <a:pt x="1221" y="621"/>
                </a:lnTo>
                <a:lnTo>
                  <a:pt x="1230" y="639"/>
                </a:lnTo>
                <a:lnTo>
                  <a:pt x="1150" y="663"/>
                </a:lnTo>
                <a:lnTo>
                  <a:pt x="1230" y="706"/>
                </a:lnTo>
                <a:lnTo>
                  <a:pt x="1286" y="651"/>
                </a:lnTo>
                <a:lnTo>
                  <a:pt x="1544" y="573"/>
                </a:lnTo>
                <a:lnTo>
                  <a:pt x="1591" y="566"/>
                </a:lnTo>
                <a:lnTo>
                  <a:pt x="1544" y="584"/>
                </a:lnTo>
                <a:lnTo>
                  <a:pt x="1591" y="621"/>
                </a:lnTo>
                <a:lnTo>
                  <a:pt x="1777" y="566"/>
                </a:lnTo>
                <a:lnTo>
                  <a:pt x="1824" y="609"/>
                </a:lnTo>
                <a:lnTo>
                  <a:pt x="1866" y="573"/>
                </a:lnTo>
                <a:lnTo>
                  <a:pt x="1849" y="536"/>
                </a:lnTo>
                <a:lnTo>
                  <a:pt x="1866" y="523"/>
                </a:lnTo>
                <a:lnTo>
                  <a:pt x="2011" y="541"/>
                </a:lnTo>
                <a:lnTo>
                  <a:pt x="2202" y="621"/>
                </a:lnTo>
                <a:lnTo>
                  <a:pt x="2236" y="584"/>
                </a:lnTo>
                <a:lnTo>
                  <a:pt x="2196" y="541"/>
                </a:lnTo>
                <a:lnTo>
                  <a:pt x="2139" y="536"/>
                </a:lnTo>
                <a:lnTo>
                  <a:pt x="2162" y="469"/>
                </a:lnTo>
                <a:lnTo>
                  <a:pt x="2122" y="463"/>
                </a:lnTo>
                <a:lnTo>
                  <a:pt x="2131" y="433"/>
                </a:lnTo>
                <a:lnTo>
                  <a:pt x="2202" y="401"/>
                </a:lnTo>
                <a:lnTo>
                  <a:pt x="2251" y="329"/>
                </a:lnTo>
                <a:lnTo>
                  <a:pt x="2347" y="329"/>
                </a:lnTo>
                <a:lnTo>
                  <a:pt x="2396" y="341"/>
                </a:lnTo>
                <a:lnTo>
                  <a:pt x="2356" y="420"/>
                </a:lnTo>
                <a:lnTo>
                  <a:pt x="2404" y="457"/>
                </a:lnTo>
                <a:lnTo>
                  <a:pt x="2387" y="566"/>
                </a:lnTo>
                <a:lnTo>
                  <a:pt x="2436" y="609"/>
                </a:lnTo>
                <a:lnTo>
                  <a:pt x="2420" y="646"/>
                </a:lnTo>
                <a:lnTo>
                  <a:pt x="2339" y="682"/>
                </a:lnTo>
                <a:lnTo>
                  <a:pt x="2364" y="694"/>
                </a:lnTo>
                <a:lnTo>
                  <a:pt x="2267" y="706"/>
                </a:lnTo>
                <a:lnTo>
                  <a:pt x="2372" y="730"/>
                </a:lnTo>
                <a:lnTo>
                  <a:pt x="2492" y="646"/>
                </a:lnTo>
                <a:lnTo>
                  <a:pt x="2477" y="590"/>
                </a:lnTo>
                <a:lnTo>
                  <a:pt x="2517" y="584"/>
                </a:lnTo>
                <a:lnTo>
                  <a:pt x="2572" y="573"/>
                </a:lnTo>
                <a:lnTo>
                  <a:pt x="2605" y="603"/>
                </a:lnTo>
                <a:lnTo>
                  <a:pt x="2605" y="646"/>
                </a:lnTo>
                <a:lnTo>
                  <a:pt x="2677" y="651"/>
                </a:lnTo>
                <a:lnTo>
                  <a:pt x="2621" y="639"/>
                </a:lnTo>
                <a:lnTo>
                  <a:pt x="2645" y="614"/>
                </a:lnTo>
                <a:lnTo>
                  <a:pt x="2621" y="584"/>
                </a:lnTo>
                <a:lnTo>
                  <a:pt x="2452" y="560"/>
                </a:lnTo>
                <a:lnTo>
                  <a:pt x="2477" y="469"/>
                </a:lnTo>
                <a:lnTo>
                  <a:pt x="2420" y="414"/>
                </a:lnTo>
                <a:lnTo>
                  <a:pt x="2500" y="365"/>
                </a:lnTo>
                <a:lnTo>
                  <a:pt x="2492" y="334"/>
                </a:lnTo>
                <a:lnTo>
                  <a:pt x="2525" y="353"/>
                </a:lnTo>
                <a:lnTo>
                  <a:pt x="2509" y="426"/>
                </a:lnTo>
                <a:lnTo>
                  <a:pt x="2541" y="433"/>
                </a:lnTo>
                <a:lnTo>
                  <a:pt x="2662" y="450"/>
                </a:lnTo>
                <a:lnTo>
                  <a:pt x="2549" y="390"/>
                </a:lnTo>
                <a:lnTo>
                  <a:pt x="2629" y="401"/>
                </a:lnTo>
                <a:lnTo>
                  <a:pt x="2614" y="371"/>
                </a:lnTo>
                <a:lnTo>
                  <a:pt x="2662" y="365"/>
                </a:lnTo>
                <a:lnTo>
                  <a:pt x="2879" y="408"/>
                </a:lnTo>
                <a:lnTo>
                  <a:pt x="2830" y="438"/>
                </a:lnTo>
                <a:lnTo>
                  <a:pt x="2830" y="481"/>
                </a:lnTo>
                <a:lnTo>
                  <a:pt x="2870" y="511"/>
                </a:lnTo>
                <a:lnTo>
                  <a:pt x="2902" y="414"/>
                </a:lnTo>
                <a:lnTo>
                  <a:pt x="2782" y="359"/>
                </a:lnTo>
                <a:lnTo>
                  <a:pt x="2750" y="286"/>
                </a:lnTo>
                <a:lnTo>
                  <a:pt x="3032" y="261"/>
                </a:lnTo>
                <a:lnTo>
                  <a:pt x="2992" y="201"/>
                </a:lnTo>
                <a:lnTo>
                  <a:pt x="3032" y="220"/>
                </a:lnTo>
                <a:lnTo>
                  <a:pt x="3072" y="188"/>
                </a:lnTo>
                <a:lnTo>
                  <a:pt x="3047" y="183"/>
                </a:lnTo>
                <a:lnTo>
                  <a:pt x="3328" y="134"/>
                </a:lnTo>
                <a:lnTo>
                  <a:pt x="3313" y="116"/>
                </a:lnTo>
                <a:lnTo>
                  <a:pt x="3442" y="110"/>
                </a:lnTo>
                <a:lnTo>
                  <a:pt x="3433" y="134"/>
                </a:lnTo>
                <a:lnTo>
                  <a:pt x="3473" y="134"/>
                </a:lnTo>
                <a:lnTo>
                  <a:pt x="3570" y="97"/>
                </a:lnTo>
                <a:lnTo>
                  <a:pt x="3610" y="116"/>
                </a:lnTo>
                <a:lnTo>
                  <a:pt x="3578" y="85"/>
                </a:lnTo>
                <a:lnTo>
                  <a:pt x="3683" y="80"/>
                </a:lnTo>
                <a:lnTo>
                  <a:pt x="3683" y="48"/>
                </a:lnTo>
                <a:lnTo>
                  <a:pt x="3820" y="0"/>
                </a:lnTo>
                <a:lnTo>
                  <a:pt x="3908" y="24"/>
                </a:lnTo>
                <a:lnTo>
                  <a:pt x="3820" y="55"/>
                </a:lnTo>
                <a:lnTo>
                  <a:pt x="3956" y="55"/>
                </a:lnTo>
                <a:lnTo>
                  <a:pt x="3908" y="85"/>
                </a:lnTo>
                <a:lnTo>
                  <a:pt x="4133" y="67"/>
                </a:lnTo>
                <a:lnTo>
                  <a:pt x="4254" y="134"/>
                </a:lnTo>
                <a:lnTo>
                  <a:pt x="4238" y="152"/>
                </a:lnTo>
                <a:lnTo>
                  <a:pt x="4190" y="134"/>
                </a:lnTo>
                <a:lnTo>
                  <a:pt x="4254" y="152"/>
                </a:lnTo>
                <a:lnTo>
                  <a:pt x="4230" y="183"/>
                </a:lnTo>
                <a:lnTo>
                  <a:pt x="3820" y="353"/>
                </a:lnTo>
                <a:lnTo>
                  <a:pt x="3940" y="334"/>
                </a:lnTo>
                <a:lnTo>
                  <a:pt x="3916" y="310"/>
                </a:lnTo>
                <a:lnTo>
                  <a:pt x="4125" y="280"/>
                </a:lnTo>
                <a:lnTo>
                  <a:pt x="4068" y="280"/>
                </a:lnTo>
                <a:lnTo>
                  <a:pt x="4076" y="256"/>
                </a:lnTo>
                <a:lnTo>
                  <a:pt x="4190" y="274"/>
                </a:lnTo>
                <a:lnTo>
                  <a:pt x="4206" y="256"/>
                </a:lnTo>
                <a:lnTo>
                  <a:pt x="4238" y="310"/>
                </a:lnTo>
                <a:lnTo>
                  <a:pt x="4294" y="317"/>
                </a:lnTo>
                <a:lnTo>
                  <a:pt x="4246" y="286"/>
                </a:lnTo>
                <a:lnTo>
                  <a:pt x="4350" y="274"/>
                </a:lnTo>
                <a:lnTo>
                  <a:pt x="4479" y="286"/>
                </a:lnTo>
                <a:lnTo>
                  <a:pt x="4471" y="310"/>
                </a:lnTo>
                <a:lnTo>
                  <a:pt x="4576" y="329"/>
                </a:lnTo>
                <a:lnTo>
                  <a:pt x="4679" y="323"/>
                </a:lnTo>
                <a:lnTo>
                  <a:pt x="4679" y="274"/>
                </a:lnTo>
                <a:lnTo>
                  <a:pt x="4713" y="268"/>
                </a:lnTo>
                <a:lnTo>
                  <a:pt x="4961" y="323"/>
                </a:lnTo>
                <a:lnTo>
                  <a:pt x="4929" y="408"/>
                </a:lnTo>
                <a:lnTo>
                  <a:pt x="5042" y="469"/>
                </a:lnTo>
                <a:lnTo>
                  <a:pt x="5106" y="384"/>
                </a:lnTo>
                <a:lnTo>
                  <a:pt x="5146" y="426"/>
                </a:lnTo>
                <a:lnTo>
                  <a:pt x="5236" y="408"/>
                </a:lnTo>
                <a:lnTo>
                  <a:pt x="5347" y="438"/>
                </a:lnTo>
                <a:lnTo>
                  <a:pt x="5436" y="420"/>
                </a:lnTo>
                <a:lnTo>
                  <a:pt x="5427" y="384"/>
                </a:lnTo>
                <a:lnTo>
                  <a:pt x="5484" y="334"/>
                </a:lnTo>
                <a:lnTo>
                  <a:pt x="5862" y="371"/>
                </a:lnTo>
                <a:lnTo>
                  <a:pt x="5887" y="401"/>
                </a:lnTo>
                <a:lnTo>
                  <a:pt x="5839" y="408"/>
                </a:lnTo>
                <a:lnTo>
                  <a:pt x="5959" y="420"/>
                </a:lnTo>
                <a:lnTo>
                  <a:pt x="5999" y="463"/>
                </a:lnTo>
                <a:lnTo>
                  <a:pt x="6288" y="450"/>
                </a:lnTo>
                <a:lnTo>
                  <a:pt x="6337" y="481"/>
                </a:lnTo>
                <a:lnTo>
                  <a:pt x="6320" y="523"/>
                </a:lnTo>
                <a:lnTo>
                  <a:pt x="6402" y="547"/>
                </a:lnTo>
                <a:lnTo>
                  <a:pt x="6442" y="530"/>
                </a:lnTo>
                <a:lnTo>
                  <a:pt x="6650" y="541"/>
                </a:lnTo>
                <a:lnTo>
                  <a:pt x="6690" y="523"/>
                </a:lnTo>
                <a:lnTo>
                  <a:pt x="6707" y="554"/>
                </a:lnTo>
                <a:lnTo>
                  <a:pt x="6795" y="590"/>
                </a:lnTo>
                <a:lnTo>
                  <a:pt x="6827" y="566"/>
                </a:lnTo>
                <a:lnTo>
                  <a:pt x="6787" y="536"/>
                </a:lnTo>
                <a:lnTo>
                  <a:pt x="6811" y="511"/>
                </a:lnTo>
                <a:lnTo>
                  <a:pt x="7165" y="541"/>
                </a:lnTo>
                <a:lnTo>
                  <a:pt x="7398" y="646"/>
                </a:lnTo>
                <a:lnTo>
                  <a:pt x="7446" y="646"/>
                </a:lnTo>
                <a:lnTo>
                  <a:pt x="7511" y="724"/>
                </a:lnTo>
                <a:lnTo>
                  <a:pt x="7486" y="687"/>
                </a:lnTo>
                <a:lnTo>
                  <a:pt x="7519" y="682"/>
                </a:lnTo>
                <a:lnTo>
                  <a:pt x="7535" y="700"/>
                </a:lnTo>
                <a:lnTo>
                  <a:pt x="7616" y="694"/>
                </a:lnTo>
                <a:lnTo>
                  <a:pt x="7696" y="736"/>
                </a:lnTo>
                <a:lnTo>
                  <a:pt x="7568" y="791"/>
                </a:lnTo>
                <a:lnTo>
                  <a:pt x="7599" y="797"/>
                </a:lnTo>
                <a:lnTo>
                  <a:pt x="7551" y="810"/>
                </a:lnTo>
                <a:lnTo>
                  <a:pt x="7591" y="827"/>
                </a:lnTo>
                <a:lnTo>
                  <a:pt x="7511" y="834"/>
                </a:lnTo>
                <a:lnTo>
                  <a:pt x="7486" y="803"/>
                </a:lnTo>
                <a:lnTo>
                  <a:pt x="7446" y="816"/>
                </a:lnTo>
                <a:lnTo>
                  <a:pt x="7398" y="767"/>
                </a:lnTo>
                <a:lnTo>
                  <a:pt x="7301" y="773"/>
                </a:lnTo>
                <a:lnTo>
                  <a:pt x="7286" y="736"/>
                </a:lnTo>
                <a:lnTo>
                  <a:pt x="7301" y="724"/>
                </a:lnTo>
                <a:lnTo>
                  <a:pt x="7270" y="724"/>
                </a:lnTo>
                <a:lnTo>
                  <a:pt x="7246" y="736"/>
                </a:lnTo>
                <a:lnTo>
                  <a:pt x="7270" y="773"/>
                </a:lnTo>
                <a:lnTo>
                  <a:pt x="7253" y="791"/>
                </a:lnTo>
                <a:lnTo>
                  <a:pt x="7173" y="822"/>
                </a:lnTo>
                <a:lnTo>
                  <a:pt x="7125" y="816"/>
                </a:lnTo>
                <a:lnTo>
                  <a:pt x="7205" y="907"/>
                </a:lnTo>
                <a:lnTo>
                  <a:pt x="7190" y="949"/>
                </a:lnTo>
                <a:lnTo>
                  <a:pt x="7101" y="913"/>
                </a:lnTo>
                <a:lnTo>
                  <a:pt x="7116" y="931"/>
                </a:lnTo>
                <a:lnTo>
                  <a:pt x="6940" y="980"/>
                </a:lnTo>
                <a:lnTo>
                  <a:pt x="6803" y="1072"/>
                </a:lnTo>
                <a:lnTo>
                  <a:pt x="6698" y="1040"/>
                </a:lnTo>
                <a:lnTo>
                  <a:pt x="6610" y="1077"/>
                </a:lnTo>
                <a:lnTo>
                  <a:pt x="6610" y="1040"/>
                </a:lnTo>
                <a:lnTo>
                  <a:pt x="6562" y="1077"/>
                </a:lnTo>
                <a:lnTo>
                  <a:pt x="6490" y="1072"/>
                </a:lnTo>
                <a:lnTo>
                  <a:pt x="6425" y="1162"/>
                </a:lnTo>
                <a:lnTo>
                  <a:pt x="6482" y="1180"/>
                </a:lnTo>
                <a:lnTo>
                  <a:pt x="6457" y="1205"/>
                </a:lnTo>
                <a:lnTo>
                  <a:pt x="6482" y="1260"/>
                </a:lnTo>
                <a:lnTo>
                  <a:pt x="6442" y="1248"/>
                </a:lnTo>
                <a:lnTo>
                  <a:pt x="6417" y="1290"/>
                </a:lnTo>
                <a:lnTo>
                  <a:pt x="6433" y="1326"/>
                </a:lnTo>
                <a:lnTo>
                  <a:pt x="6328" y="1357"/>
                </a:lnTo>
                <a:lnTo>
                  <a:pt x="6337" y="1393"/>
                </a:lnTo>
                <a:lnTo>
                  <a:pt x="6280" y="1412"/>
                </a:lnTo>
                <a:lnTo>
                  <a:pt x="6257" y="1455"/>
                </a:lnTo>
                <a:lnTo>
                  <a:pt x="6192" y="1503"/>
                </a:lnTo>
                <a:lnTo>
                  <a:pt x="6135" y="1333"/>
                </a:lnTo>
                <a:lnTo>
                  <a:pt x="6160" y="1236"/>
                </a:lnTo>
                <a:lnTo>
                  <a:pt x="6200" y="1175"/>
                </a:lnTo>
                <a:lnTo>
                  <a:pt x="6272" y="1162"/>
                </a:lnTo>
                <a:lnTo>
                  <a:pt x="6425" y="1047"/>
                </a:lnTo>
                <a:lnTo>
                  <a:pt x="6498" y="1016"/>
                </a:lnTo>
                <a:lnTo>
                  <a:pt x="6530" y="956"/>
                </a:lnTo>
                <a:lnTo>
                  <a:pt x="6562" y="931"/>
                </a:lnTo>
                <a:lnTo>
                  <a:pt x="6498" y="931"/>
                </a:lnTo>
                <a:lnTo>
                  <a:pt x="6473" y="986"/>
                </a:lnTo>
                <a:lnTo>
                  <a:pt x="6345" y="1040"/>
                </a:lnTo>
                <a:lnTo>
                  <a:pt x="6353" y="967"/>
                </a:lnTo>
                <a:lnTo>
                  <a:pt x="6208" y="980"/>
                </a:lnTo>
                <a:lnTo>
                  <a:pt x="6072" y="1077"/>
                </a:lnTo>
                <a:lnTo>
                  <a:pt x="6104" y="1107"/>
                </a:lnTo>
                <a:lnTo>
                  <a:pt x="5950" y="1120"/>
                </a:lnTo>
                <a:lnTo>
                  <a:pt x="5942" y="1113"/>
                </a:lnTo>
                <a:lnTo>
                  <a:pt x="5983" y="1102"/>
                </a:lnTo>
                <a:lnTo>
                  <a:pt x="5862" y="1083"/>
                </a:lnTo>
                <a:lnTo>
                  <a:pt x="5830" y="1102"/>
                </a:lnTo>
                <a:lnTo>
                  <a:pt x="5557" y="1107"/>
                </a:lnTo>
                <a:lnTo>
                  <a:pt x="5219" y="1326"/>
                </a:lnTo>
                <a:lnTo>
                  <a:pt x="5291" y="1333"/>
                </a:lnTo>
                <a:lnTo>
                  <a:pt x="5291" y="1369"/>
                </a:lnTo>
                <a:lnTo>
                  <a:pt x="5331" y="1345"/>
                </a:lnTo>
                <a:lnTo>
                  <a:pt x="5316" y="1375"/>
                </a:lnTo>
                <a:lnTo>
                  <a:pt x="5364" y="1363"/>
                </a:lnTo>
                <a:lnTo>
                  <a:pt x="5364" y="1382"/>
                </a:lnTo>
                <a:lnTo>
                  <a:pt x="5379" y="1345"/>
                </a:lnTo>
                <a:lnTo>
                  <a:pt x="5427" y="1345"/>
                </a:lnTo>
                <a:lnTo>
                  <a:pt x="5500" y="1388"/>
                </a:lnTo>
                <a:lnTo>
                  <a:pt x="5436" y="1393"/>
                </a:lnTo>
                <a:lnTo>
                  <a:pt x="5484" y="1412"/>
                </a:lnTo>
                <a:lnTo>
                  <a:pt x="5500" y="1442"/>
                </a:lnTo>
                <a:lnTo>
                  <a:pt x="5460" y="1509"/>
                </a:lnTo>
                <a:lnTo>
                  <a:pt x="5452" y="1613"/>
                </a:lnTo>
                <a:lnTo>
                  <a:pt x="5219" y="1826"/>
                </a:lnTo>
                <a:lnTo>
                  <a:pt x="5131" y="1856"/>
                </a:lnTo>
                <a:lnTo>
                  <a:pt x="5074" y="1826"/>
                </a:lnTo>
                <a:lnTo>
                  <a:pt x="5018" y="1868"/>
                </a:lnTo>
                <a:lnTo>
                  <a:pt x="5009" y="1862"/>
                </a:lnTo>
                <a:lnTo>
                  <a:pt x="5042" y="1826"/>
                </a:lnTo>
                <a:lnTo>
                  <a:pt x="5026" y="1777"/>
                </a:lnTo>
                <a:lnTo>
                  <a:pt x="5122" y="1752"/>
                </a:lnTo>
                <a:lnTo>
                  <a:pt x="5202" y="1613"/>
                </a:lnTo>
                <a:lnTo>
                  <a:pt x="5034" y="1643"/>
                </a:lnTo>
                <a:lnTo>
                  <a:pt x="5009" y="1595"/>
                </a:lnTo>
                <a:lnTo>
                  <a:pt x="4873" y="1558"/>
                </a:lnTo>
                <a:lnTo>
                  <a:pt x="4784" y="1412"/>
                </a:lnTo>
                <a:lnTo>
                  <a:pt x="4688" y="1382"/>
                </a:lnTo>
                <a:lnTo>
                  <a:pt x="4535" y="1425"/>
                </a:lnTo>
                <a:lnTo>
                  <a:pt x="4559" y="1455"/>
                </a:lnTo>
                <a:lnTo>
                  <a:pt x="4503" y="1539"/>
                </a:lnTo>
                <a:lnTo>
                  <a:pt x="4431" y="1558"/>
                </a:lnTo>
                <a:lnTo>
                  <a:pt x="4374" y="1539"/>
                </a:lnTo>
                <a:lnTo>
                  <a:pt x="4286" y="1533"/>
                </a:lnTo>
                <a:lnTo>
                  <a:pt x="4068" y="1570"/>
                </a:lnTo>
                <a:lnTo>
                  <a:pt x="3883" y="1515"/>
                </a:lnTo>
                <a:lnTo>
                  <a:pt x="3763" y="1528"/>
                </a:lnTo>
                <a:lnTo>
                  <a:pt x="3715" y="1473"/>
                </a:lnTo>
                <a:lnTo>
                  <a:pt x="3595" y="1442"/>
                </a:lnTo>
                <a:lnTo>
                  <a:pt x="3538" y="1473"/>
                </a:lnTo>
                <a:lnTo>
                  <a:pt x="3530" y="1539"/>
                </a:lnTo>
                <a:lnTo>
                  <a:pt x="3265" y="1515"/>
                </a:lnTo>
                <a:lnTo>
                  <a:pt x="3080" y="1588"/>
                </a:lnTo>
                <a:lnTo>
                  <a:pt x="2992" y="1613"/>
                </a:lnTo>
                <a:lnTo>
                  <a:pt x="2983" y="1673"/>
                </a:lnTo>
                <a:lnTo>
                  <a:pt x="2862" y="1662"/>
                </a:lnTo>
                <a:lnTo>
                  <a:pt x="2839" y="1746"/>
                </a:lnTo>
                <a:lnTo>
                  <a:pt x="2725" y="1765"/>
                </a:lnTo>
                <a:lnTo>
                  <a:pt x="2759" y="1826"/>
                </a:lnTo>
                <a:lnTo>
                  <a:pt x="2734" y="1881"/>
                </a:lnTo>
                <a:lnTo>
                  <a:pt x="2565" y="1954"/>
                </a:lnTo>
                <a:lnTo>
                  <a:pt x="2460" y="1965"/>
                </a:lnTo>
                <a:lnTo>
                  <a:pt x="2444" y="2008"/>
                </a:lnTo>
                <a:lnTo>
                  <a:pt x="2492" y="2026"/>
                </a:lnTo>
                <a:lnTo>
                  <a:pt x="2492" y="2075"/>
                </a:lnTo>
                <a:lnTo>
                  <a:pt x="2436" y="2063"/>
                </a:lnTo>
                <a:lnTo>
                  <a:pt x="2356" y="2094"/>
                </a:lnTo>
                <a:lnTo>
                  <a:pt x="2324" y="2021"/>
                </a:lnTo>
                <a:lnTo>
                  <a:pt x="2251" y="2075"/>
                </a:lnTo>
                <a:lnTo>
                  <a:pt x="2051" y="2075"/>
                </a:lnTo>
                <a:lnTo>
                  <a:pt x="1954" y="2154"/>
                </a:lnTo>
                <a:lnTo>
                  <a:pt x="1889" y="2130"/>
                </a:lnTo>
                <a:lnTo>
                  <a:pt x="1881" y="2094"/>
                </a:lnTo>
                <a:lnTo>
                  <a:pt x="1688" y="2026"/>
                </a:lnTo>
                <a:lnTo>
                  <a:pt x="1551" y="2063"/>
                </a:lnTo>
                <a:lnTo>
                  <a:pt x="1559" y="2002"/>
                </a:lnTo>
                <a:lnTo>
                  <a:pt x="1528" y="1991"/>
                </a:lnTo>
                <a:lnTo>
                  <a:pt x="1551" y="1972"/>
                </a:lnTo>
                <a:lnTo>
                  <a:pt x="1503" y="1965"/>
                </a:lnTo>
                <a:lnTo>
                  <a:pt x="1511" y="1917"/>
                </a:lnTo>
                <a:lnTo>
                  <a:pt x="1568" y="1935"/>
                </a:lnTo>
                <a:lnTo>
                  <a:pt x="1591" y="1917"/>
                </a:lnTo>
                <a:lnTo>
                  <a:pt x="1536" y="1881"/>
                </a:lnTo>
                <a:lnTo>
                  <a:pt x="1503" y="1911"/>
                </a:lnTo>
                <a:lnTo>
                  <a:pt x="1496" y="1844"/>
                </a:lnTo>
                <a:lnTo>
                  <a:pt x="1431" y="1832"/>
                </a:lnTo>
                <a:lnTo>
                  <a:pt x="1383" y="1777"/>
                </a:lnTo>
                <a:lnTo>
                  <a:pt x="1439" y="1777"/>
                </a:lnTo>
                <a:lnTo>
                  <a:pt x="1439" y="1746"/>
                </a:lnTo>
                <a:lnTo>
                  <a:pt x="1479" y="1741"/>
                </a:lnTo>
                <a:lnTo>
                  <a:pt x="1591" y="1746"/>
                </a:lnTo>
                <a:lnTo>
                  <a:pt x="1496" y="1662"/>
                </a:lnTo>
                <a:lnTo>
                  <a:pt x="1310" y="1692"/>
                </a:lnTo>
                <a:lnTo>
                  <a:pt x="1326" y="1698"/>
                </a:lnTo>
                <a:lnTo>
                  <a:pt x="1294" y="1722"/>
                </a:lnTo>
                <a:lnTo>
                  <a:pt x="1263" y="1704"/>
                </a:lnTo>
                <a:lnTo>
                  <a:pt x="1230" y="1783"/>
                </a:lnTo>
                <a:lnTo>
                  <a:pt x="1270" y="1802"/>
                </a:lnTo>
                <a:lnTo>
                  <a:pt x="1303" y="1886"/>
                </a:lnTo>
                <a:lnTo>
                  <a:pt x="1391" y="1954"/>
                </a:lnTo>
                <a:lnTo>
                  <a:pt x="1358" y="1959"/>
                </a:lnTo>
                <a:lnTo>
                  <a:pt x="1326" y="2021"/>
                </a:lnTo>
                <a:lnTo>
                  <a:pt x="1286" y="2008"/>
                </a:lnTo>
                <a:lnTo>
                  <a:pt x="1278" y="1978"/>
                </a:lnTo>
                <a:lnTo>
                  <a:pt x="1198" y="2008"/>
                </a:lnTo>
                <a:lnTo>
                  <a:pt x="1133" y="1972"/>
                </a:lnTo>
                <a:lnTo>
                  <a:pt x="1053" y="1899"/>
                </a:lnTo>
                <a:lnTo>
                  <a:pt x="996" y="1899"/>
                </a:lnTo>
                <a:lnTo>
                  <a:pt x="988" y="1844"/>
                </a:lnTo>
                <a:lnTo>
                  <a:pt x="780" y="1746"/>
                </a:lnTo>
                <a:lnTo>
                  <a:pt x="860" y="1710"/>
                </a:lnTo>
                <a:lnTo>
                  <a:pt x="828" y="1686"/>
                </a:lnTo>
                <a:lnTo>
                  <a:pt x="891" y="1662"/>
                </a:lnTo>
                <a:lnTo>
                  <a:pt x="707" y="1698"/>
                </a:lnTo>
                <a:lnTo>
                  <a:pt x="700" y="1722"/>
                </a:lnTo>
                <a:lnTo>
                  <a:pt x="651" y="1704"/>
                </a:lnTo>
                <a:lnTo>
                  <a:pt x="707" y="1741"/>
                </a:lnTo>
                <a:lnTo>
                  <a:pt x="780" y="1735"/>
                </a:lnTo>
                <a:lnTo>
                  <a:pt x="658" y="1783"/>
                </a:lnTo>
                <a:lnTo>
                  <a:pt x="586" y="1741"/>
                </a:lnTo>
                <a:lnTo>
                  <a:pt x="643" y="1710"/>
                </a:lnTo>
                <a:lnTo>
                  <a:pt x="563" y="1704"/>
                </a:lnTo>
                <a:lnTo>
                  <a:pt x="563" y="1686"/>
                </a:lnTo>
                <a:lnTo>
                  <a:pt x="482" y="1698"/>
                </a:lnTo>
                <a:lnTo>
                  <a:pt x="458" y="1741"/>
                </a:lnTo>
                <a:lnTo>
                  <a:pt x="393" y="1735"/>
                </a:lnTo>
                <a:lnTo>
                  <a:pt x="393" y="1679"/>
                </a:lnTo>
                <a:lnTo>
                  <a:pt x="328" y="1619"/>
                </a:lnTo>
                <a:lnTo>
                  <a:pt x="152" y="1631"/>
                </a:lnTo>
                <a:lnTo>
                  <a:pt x="112" y="1613"/>
                </a:lnTo>
                <a:lnTo>
                  <a:pt x="137" y="1582"/>
                </a:lnTo>
                <a:lnTo>
                  <a:pt x="208" y="1515"/>
                </a:lnTo>
                <a:lnTo>
                  <a:pt x="168" y="1436"/>
                </a:lnTo>
                <a:lnTo>
                  <a:pt x="200" y="1418"/>
                </a:lnTo>
                <a:lnTo>
                  <a:pt x="185" y="1357"/>
                </a:lnTo>
                <a:lnTo>
                  <a:pt x="0" y="133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7" name="Freeform 457"/>
          <p:cNvSpPr>
            <a:spLocks/>
          </p:cNvSpPr>
          <p:nvPr/>
        </p:nvSpPr>
        <p:spPr bwMode="auto">
          <a:xfrm>
            <a:off x="5324475" y="2038351"/>
            <a:ext cx="115888" cy="49213"/>
          </a:xfrm>
          <a:custGeom>
            <a:avLst/>
            <a:gdLst>
              <a:gd name="T0" fmla="*/ 0 w 218"/>
              <a:gd name="T1" fmla="*/ 2147483647 h 73"/>
              <a:gd name="T2" fmla="*/ 2147483647 w 218"/>
              <a:gd name="T3" fmla="*/ 2147483647 h 73"/>
              <a:gd name="T4" fmla="*/ 2147483647 w 218"/>
              <a:gd name="T5" fmla="*/ 2147483647 h 73"/>
              <a:gd name="T6" fmla="*/ 2147483647 w 218"/>
              <a:gd name="T7" fmla="*/ 0 h 73"/>
              <a:gd name="T8" fmla="*/ 2147483647 w 218"/>
              <a:gd name="T9" fmla="*/ 0 h 73"/>
              <a:gd name="T10" fmla="*/ 2147483647 w 218"/>
              <a:gd name="T11" fmla="*/ 2147483647 h 73"/>
              <a:gd name="T12" fmla="*/ 2147483647 w 218"/>
              <a:gd name="T13" fmla="*/ 2147483647 h 73"/>
              <a:gd name="T14" fmla="*/ 2147483647 w 218"/>
              <a:gd name="T15" fmla="*/ 2147483647 h 73"/>
              <a:gd name="T16" fmla="*/ 2147483647 w 218"/>
              <a:gd name="T17" fmla="*/ 2147483647 h 73"/>
              <a:gd name="T18" fmla="*/ 2147483647 w 218"/>
              <a:gd name="T19" fmla="*/ 2147483647 h 73"/>
              <a:gd name="T20" fmla="*/ 0 w 218"/>
              <a:gd name="T21" fmla="*/ 214748364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73"/>
              <a:gd name="T35" fmla="*/ 218 w 218"/>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73">
                <a:moveTo>
                  <a:pt x="0" y="54"/>
                </a:moveTo>
                <a:lnTo>
                  <a:pt x="40" y="43"/>
                </a:lnTo>
                <a:lnTo>
                  <a:pt x="8" y="24"/>
                </a:lnTo>
                <a:lnTo>
                  <a:pt x="161" y="0"/>
                </a:lnTo>
                <a:lnTo>
                  <a:pt x="193" y="0"/>
                </a:lnTo>
                <a:lnTo>
                  <a:pt x="161" y="24"/>
                </a:lnTo>
                <a:lnTo>
                  <a:pt x="218" y="24"/>
                </a:lnTo>
                <a:lnTo>
                  <a:pt x="73" y="60"/>
                </a:lnTo>
                <a:lnTo>
                  <a:pt x="40" y="73"/>
                </a:lnTo>
                <a:lnTo>
                  <a:pt x="40" y="60"/>
                </a:lnTo>
                <a:lnTo>
                  <a:pt x="0" y="54"/>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48" name="Freeform 458"/>
          <p:cNvSpPr>
            <a:spLocks/>
          </p:cNvSpPr>
          <p:nvPr/>
        </p:nvSpPr>
        <p:spPr bwMode="auto">
          <a:xfrm>
            <a:off x="5435601" y="2397125"/>
            <a:ext cx="149225" cy="104775"/>
          </a:xfrm>
          <a:custGeom>
            <a:avLst/>
            <a:gdLst>
              <a:gd name="T0" fmla="*/ 0 w 282"/>
              <a:gd name="T1" fmla="*/ 2147483647 h 153"/>
              <a:gd name="T2" fmla="*/ 2147483647 w 282"/>
              <a:gd name="T3" fmla="*/ 2147483647 h 153"/>
              <a:gd name="T4" fmla="*/ 2147483647 w 282"/>
              <a:gd name="T5" fmla="*/ 2147483647 h 153"/>
              <a:gd name="T6" fmla="*/ 2147483647 w 282"/>
              <a:gd name="T7" fmla="*/ 2147483647 h 153"/>
              <a:gd name="T8" fmla="*/ 2147483647 w 282"/>
              <a:gd name="T9" fmla="*/ 2147483647 h 153"/>
              <a:gd name="T10" fmla="*/ 2147483647 w 282"/>
              <a:gd name="T11" fmla="*/ 2147483647 h 153"/>
              <a:gd name="T12" fmla="*/ 2147483647 w 282"/>
              <a:gd name="T13" fmla="*/ 2147483647 h 153"/>
              <a:gd name="T14" fmla="*/ 2147483647 w 282"/>
              <a:gd name="T15" fmla="*/ 2147483647 h 153"/>
              <a:gd name="T16" fmla="*/ 2147483647 w 282"/>
              <a:gd name="T17" fmla="*/ 2147483647 h 153"/>
              <a:gd name="T18" fmla="*/ 2147483647 w 282"/>
              <a:gd name="T19" fmla="*/ 2147483647 h 153"/>
              <a:gd name="T20" fmla="*/ 2147483647 w 282"/>
              <a:gd name="T21" fmla="*/ 0 h 153"/>
              <a:gd name="T22" fmla="*/ 2147483647 w 282"/>
              <a:gd name="T23" fmla="*/ 2147483647 h 153"/>
              <a:gd name="T24" fmla="*/ 2147483647 w 282"/>
              <a:gd name="T25" fmla="*/ 2147483647 h 153"/>
              <a:gd name="T26" fmla="*/ 0 w 282"/>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153"/>
              <a:gd name="T44" fmla="*/ 282 w 28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153">
                <a:moveTo>
                  <a:pt x="0" y="74"/>
                </a:moveTo>
                <a:lnTo>
                  <a:pt x="32" y="110"/>
                </a:lnTo>
                <a:lnTo>
                  <a:pt x="57" y="104"/>
                </a:lnTo>
                <a:lnTo>
                  <a:pt x="89" y="123"/>
                </a:lnTo>
                <a:lnTo>
                  <a:pt x="112" y="110"/>
                </a:lnTo>
                <a:lnTo>
                  <a:pt x="105" y="153"/>
                </a:lnTo>
                <a:lnTo>
                  <a:pt x="282" y="153"/>
                </a:lnTo>
                <a:lnTo>
                  <a:pt x="209" y="128"/>
                </a:lnTo>
                <a:lnTo>
                  <a:pt x="185" y="80"/>
                </a:lnTo>
                <a:lnTo>
                  <a:pt x="185" y="31"/>
                </a:lnTo>
                <a:lnTo>
                  <a:pt x="225" y="0"/>
                </a:lnTo>
                <a:lnTo>
                  <a:pt x="80" y="7"/>
                </a:lnTo>
                <a:lnTo>
                  <a:pt x="49" y="74"/>
                </a:lnTo>
                <a:lnTo>
                  <a:pt x="0" y="7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49" name="Freeform 459"/>
          <p:cNvSpPr>
            <a:spLocks/>
          </p:cNvSpPr>
          <p:nvPr/>
        </p:nvSpPr>
        <p:spPr bwMode="auto">
          <a:xfrm>
            <a:off x="5491164" y="2222501"/>
            <a:ext cx="365125" cy="174625"/>
          </a:xfrm>
          <a:custGeom>
            <a:avLst/>
            <a:gdLst>
              <a:gd name="T0" fmla="*/ 0 w 692"/>
              <a:gd name="T1" fmla="*/ 2147483647 h 255"/>
              <a:gd name="T2" fmla="*/ 2147483647 w 692"/>
              <a:gd name="T3" fmla="*/ 2147483647 h 255"/>
              <a:gd name="T4" fmla="*/ 2147483647 w 692"/>
              <a:gd name="T5" fmla="*/ 2147483647 h 255"/>
              <a:gd name="T6" fmla="*/ 2147483647 w 692"/>
              <a:gd name="T7" fmla="*/ 2147483647 h 255"/>
              <a:gd name="T8" fmla="*/ 2147483647 w 692"/>
              <a:gd name="T9" fmla="*/ 2147483647 h 255"/>
              <a:gd name="T10" fmla="*/ 2147483647 w 692"/>
              <a:gd name="T11" fmla="*/ 2147483647 h 255"/>
              <a:gd name="T12" fmla="*/ 2147483647 w 692"/>
              <a:gd name="T13" fmla="*/ 2147483647 h 255"/>
              <a:gd name="T14" fmla="*/ 2147483647 w 692"/>
              <a:gd name="T15" fmla="*/ 2147483647 h 255"/>
              <a:gd name="T16" fmla="*/ 2147483647 w 692"/>
              <a:gd name="T17" fmla="*/ 2147483647 h 255"/>
              <a:gd name="T18" fmla="*/ 2147483647 w 692"/>
              <a:gd name="T19" fmla="*/ 2147483647 h 255"/>
              <a:gd name="T20" fmla="*/ 2147483647 w 692"/>
              <a:gd name="T21" fmla="*/ 2147483647 h 255"/>
              <a:gd name="T22" fmla="*/ 2147483647 w 692"/>
              <a:gd name="T23" fmla="*/ 2147483647 h 255"/>
              <a:gd name="T24" fmla="*/ 2147483647 w 692"/>
              <a:gd name="T25" fmla="*/ 2147483647 h 255"/>
              <a:gd name="T26" fmla="*/ 2147483647 w 692"/>
              <a:gd name="T27" fmla="*/ 2147483647 h 255"/>
              <a:gd name="T28" fmla="*/ 2147483647 w 692"/>
              <a:gd name="T29" fmla="*/ 2147483647 h 255"/>
              <a:gd name="T30" fmla="*/ 2147483647 w 692"/>
              <a:gd name="T31" fmla="*/ 2147483647 h 255"/>
              <a:gd name="T32" fmla="*/ 2147483647 w 692"/>
              <a:gd name="T33" fmla="*/ 2147483647 h 255"/>
              <a:gd name="T34" fmla="*/ 2147483647 w 692"/>
              <a:gd name="T35" fmla="*/ 2147483647 h 255"/>
              <a:gd name="T36" fmla="*/ 2147483647 w 692"/>
              <a:gd name="T37" fmla="*/ 0 h 255"/>
              <a:gd name="T38" fmla="*/ 2147483647 w 692"/>
              <a:gd name="T39" fmla="*/ 2147483647 h 255"/>
              <a:gd name="T40" fmla="*/ 2147483647 w 692"/>
              <a:gd name="T41" fmla="*/ 2147483647 h 255"/>
              <a:gd name="T42" fmla="*/ 2147483647 w 692"/>
              <a:gd name="T43" fmla="*/ 2147483647 h 255"/>
              <a:gd name="T44" fmla="*/ 2147483647 w 692"/>
              <a:gd name="T45" fmla="*/ 2147483647 h 255"/>
              <a:gd name="T46" fmla="*/ 2147483647 w 692"/>
              <a:gd name="T47" fmla="*/ 2147483647 h 255"/>
              <a:gd name="T48" fmla="*/ 2147483647 w 692"/>
              <a:gd name="T49" fmla="*/ 2147483647 h 255"/>
              <a:gd name="T50" fmla="*/ 2147483647 w 692"/>
              <a:gd name="T51" fmla="*/ 2147483647 h 255"/>
              <a:gd name="T52" fmla="*/ 2147483647 w 692"/>
              <a:gd name="T53" fmla="*/ 2147483647 h 255"/>
              <a:gd name="T54" fmla="*/ 2147483647 w 692"/>
              <a:gd name="T55" fmla="*/ 2147483647 h 255"/>
              <a:gd name="T56" fmla="*/ 2147483647 w 692"/>
              <a:gd name="T57" fmla="*/ 2147483647 h 255"/>
              <a:gd name="T58" fmla="*/ 0 w 692"/>
              <a:gd name="T59" fmla="*/ 2147483647 h 2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2"/>
              <a:gd name="T91" fmla="*/ 0 h 255"/>
              <a:gd name="T92" fmla="*/ 692 w 692"/>
              <a:gd name="T93" fmla="*/ 255 h 2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2" h="255">
                <a:moveTo>
                  <a:pt x="0" y="219"/>
                </a:moveTo>
                <a:lnTo>
                  <a:pt x="64" y="219"/>
                </a:lnTo>
                <a:lnTo>
                  <a:pt x="15" y="243"/>
                </a:lnTo>
                <a:lnTo>
                  <a:pt x="137" y="255"/>
                </a:lnTo>
                <a:lnTo>
                  <a:pt x="137" y="225"/>
                </a:lnTo>
                <a:lnTo>
                  <a:pt x="177" y="225"/>
                </a:lnTo>
                <a:lnTo>
                  <a:pt x="137" y="213"/>
                </a:lnTo>
                <a:lnTo>
                  <a:pt x="185" y="219"/>
                </a:lnTo>
                <a:lnTo>
                  <a:pt x="177" y="189"/>
                </a:lnTo>
                <a:lnTo>
                  <a:pt x="200" y="201"/>
                </a:lnTo>
                <a:lnTo>
                  <a:pt x="225" y="189"/>
                </a:lnTo>
                <a:lnTo>
                  <a:pt x="209" y="170"/>
                </a:lnTo>
                <a:lnTo>
                  <a:pt x="280" y="170"/>
                </a:lnTo>
                <a:lnTo>
                  <a:pt x="257" y="152"/>
                </a:lnTo>
                <a:lnTo>
                  <a:pt x="297" y="152"/>
                </a:lnTo>
                <a:lnTo>
                  <a:pt x="305" y="128"/>
                </a:lnTo>
                <a:lnTo>
                  <a:pt x="658" y="49"/>
                </a:lnTo>
                <a:lnTo>
                  <a:pt x="692" y="18"/>
                </a:lnTo>
                <a:lnTo>
                  <a:pt x="618" y="0"/>
                </a:lnTo>
                <a:lnTo>
                  <a:pt x="474" y="42"/>
                </a:lnTo>
                <a:lnTo>
                  <a:pt x="329" y="42"/>
                </a:lnTo>
                <a:lnTo>
                  <a:pt x="177" y="115"/>
                </a:lnTo>
                <a:lnTo>
                  <a:pt x="88" y="122"/>
                </a:lnTo>
                <a:lnTo>
                  <a:pt x="88" y="152"/>
                </a:lnTo>
                <a:lnTo>
                  <a:pt x="129" y="152"/>
                </a:lnTo>
                <a:lnTo>
                  <a:pt x="80" y="165"/>
                </a:lnTo>
                <a:lnTo>
                  <a:pt x="104" y="176"/>
                </a:lnTo>
                <a:lnTo>
                  <a:pt x="64" y="189"/>
                </a:lnTo>
                <a:lnTo>
                  <a:pt x="104" y="201"/>
                </a:lnTo>
                <a:lnTo>
                  <a:pt x="0" y="21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0" name="Freeform 460"/>
          <p:cNvSpPr>
            <a:spLocks/>
          </p:cNvSpPr>
          <p:nvPr/>
        </p:nvSpPr>
        <p:spPr bwMode="auto">
          <a:xfrm>
            <a:off x="5703888" y="1987550"/>
            <a:ext cx="71437" cy="38100"/>
          </a:xfrm>
          <a:custGeom>
            <a:avLst/>
            <a:gdLst>
              <a:gd name="T0" fmla="*/ 0 w 136"/>
              <a:gd name="T1" fmla="*/ 2147483647 h 54"/>
              <a:gd name="T2" fmla="*/ 2147483647 w 136"/>
              <a:gd name="T3" fmla="*/ 2147483647 h 54"/>
              <a:gd name="T4" fmla="*/ 2147483647 w 136"/>
              <a:gd name="T5" fmla="*/ 2147483647 h 54"/>
              <a:gd name="T6" fmla="*/ 2147483647 w 136"/>
              <a:gd name="T7" fmla="*/ 0 h 54"/>
              <a:gd name="T8" fmla="*/ 0 w 136"/>
              <a:gd name="T9" fmla="*/ 2147483647 h 54"/>
              <a:gd name="T10" fmla="*/ 0 60000 65536"/>
              <a:gd name="T11" fmla="*/ 0 60000 65536"/>
              <a:gd name="T12" fmla="*/ 0 60000 65536"/>
              <a:gd name="T13" fmla="*/ 0 60000 65536"/>
              <a:gd name="T14" fmla="*/ 0 60000 65536"/>
              <a:gd name="T15" fmla="*/ 0 w 136"/>
              <a:gd name="T16" fmla="*/ 0 h 54"/>
              <a:gd name="T17" fmla="*/ 136 w 136"/>
              <a:gd name="T18" fmla="*/ 54 h 54"/>
            </a:gdLst>
            <a:ahLst/>
            <a:cxnLst>
              <a:cxn ang="T10">
                <a:pos x="T0" y="T1"/>
              </a:cxn>
              <a:cxn ang="T11">
                <a:pos x="T2" y="T3"/>
              </a:cxn>
              <a:cxn ang="T12">
                <a:pos x="T4" y="T5"/>
              </a:cxn>
              <a:cxn ang="T13">
                <a:pos x="T6" y="T7"/>
              </a:cxn>
              <a:cxn ang="T14">
                <a:pos x="T8" y="T9"/>
              </a:cxn>
            </a:cxnLst>
            <a:rect l="T15" t="T16" r="T17" b="T18"/>
            <a:pathLst>
              <a:path w="136" h="54">
                <a:moveTo>
                  <a:pt x="0" y="37"/>
                </a:moveTo>
                <a:lnTo>
                  <a:pt x="31" y="54"/>
                </a:lnTo>
                <a:lnTo>
                  <a:pt x="136" y="30"/>
                </a:lnTo>
                <a:lnTo>
                  <a:pt x="72" y="0"/>
                </a:lnTo>
                <a:lnTo>
                  <a:pt x="0" y="37"/>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51" name="Freeform 461"/>
          <p:cNvSpPr>
            <a:spLocks/>
          </p:cNvSpPr>
          <p:nvPr/>
        </p:nvSpPr>
        <p:spPr bwMode="auto">
          <a:xfrm>
            <a:off x="6380163" y="2058988"/>
            <a:ext cx="63500" cy="25400"/>
          </a:xfrm>
          <a:custGeom>
            <a:avLst/>
            <a:gdLst>
              <a:gd name="T0" fmla="*/ 0 w 120"/>
              <a:gd name="T1" fmla="*/ 0 h 36"/>
              <a:gd name="T2" fmla="*/ 2147483647 w 120"/>
              <a:gd name="T3" fmla="*/ 2147483647 h 36"/>
              <a:gd name="T4" fmla="*/ 2147483647 w 120"/>
              <a:gd name="T5" fmla="*/ 2147483647 h 36"/>
              <a:gd name="T6" fmla="*/ 2147483647 w 120"/>
              <a:gd name="T7" fmla="*/ 2147483647 h 36"/>
              <a:gd name="T8" fmla="*/ 2147483647 w 120"/>
              <a:gd name="T9" fmla="*/ 2147483647 h 36"/>
              <a:gd name="T10" fmla="*/ 0 w 120"/>
              <a:gd name="T11" fmla="*/ 0 h 36"/>
              <a:gd name="T12" fmla="*/ 0 60000 65536"/>
              <a:gd name="T13" fmla="*/ 0 60000 65536"/>
              <a:gd name="T14" fmla="*/ 0 60000 65536"/>
              <a:gd name="T15" fmla="*/ 0 60000 65536"/>
              <a:gd name="T16" fmla="*/ 0 60000 65536"/>
              <a:gd name="T17" fmla="*/ 0 60000 65536"/>
              <a:gd name="T18" fmla="*/ 0 w 120"/>
              <a:gd name="T19" fmla="*/ 0 h 36"/>
              <a:gd name="T20" fmla="*/ 120 w 12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0" h="36">
                <a:moveTo>
                  <a:pt x="0" y="0"/>
                </a:moveTo>
                <a:lnTo>
                  <a:pt x="63" y="24"/>
                </a:lnTo>
                <a:lnTo>
                  <a:pt x="40" y="36"/>
                </a:lnTo>
                <a:lnTo>
                  <a:pt x="88" y="24"/>
                </a:lnTo>
                <a:lnTo>
                  <a:pt x="120" y="12"/>
                </a:lnTo>
                <a:lnTo>
                  <a:pt x="0"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52" name="Freeform 462"/>
          <p:cNvSpPr>
            <a:spLocks/>
          </p:cNvSpPr>
          <p:nvPr/>
        </p:nvSpPr>
        <p:spPr bwMode="auto">
          <a:xfrm>
            <a:off x="6388101" y="1997075"/>
            <a:ext cx="153988" cy="65088"/>
          </a:xfrm>
          <a:custGeom>
            <a:avLst/>
            <a:gdLst>
              <a:gd name="T0" fmla="*/ 0 w 290"/>
              <a:gd name="T1" fmla="*/ 2147483647 h 97"/>
              <a:gd name="T2" fmla="*/ 2147483647 w 290"/>
              <a:gd name="T3" fmla="*/ 2147483647 h 97"/>
              <a:gd name="T4" fmla="*/ 2147483647 w 290"/>
              <a:gd name="T5" fmla="*/ 0 h 97"/>
              <a:gd name="T6" fmla="*/ 2147483647 w 290"/>
              <a:gd name="T7" fmla="*/ 2147483647 h 97"/>
              <a:gd name="T8" fmla="*/ 2147483647 w 290"/>
              <a:gd name="T9" fmla="*/ 2147483647 h 97"/>
              <a:gd name="T10" fmla="*/ 2147483647 w 290"/>
              <a:gd name="T11" fmla="*/ 2147483647 h 97"/>
              <a:gd name="T12" fmla="*/ 2147483647 w 290"/>
              <a:gd name="T13" fmla="*/ 2147483647 h 97"/>
              <a:gd name="T14" fmla="*/ 0 w 290"/>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97"/>
              <a:gd name="T26" fmla="*/ 290 w 290"/>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97">
                <a:moveTo>
                  <a:pt x="0" y="78"/>
                </a:moveTo>
                <a:lnTo>
                  <a:pt x="80" y="24"/>
                </a:lnTo>
                <a:lnTo>
                  <a:pt x="193" y="0"/>
                </a:lnTo>
                <a:lnTo>
                  <a:pt x="290" y="48"/>
                </a:lnTo>
                <a:lnTo>
                  <a:pt x="266" y="54"/>
                </a:lnTo>
                <a:lnTo>
                  <a:pt x="273" y="78"/>
                </a:lnTo>
                <a:lnTo>
                  <a:pt x="122" y="97"/>
                </a:lnTo>
                <a:lnTo>
                  <a:pt x="0" y="78"/>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3" name="Freeform 463"/>
          <p:cNvSpPr>
            <a:spLocks/>
          </p:cNvSpPr>
          <p:nvPr/>
        </p:nvSpPr>
        <p:spPr bwMode="auto">
          <a:xfrm>
            <a:off x="6426200" y="2054225"/>
            <a:ext cx="171451" cy="76200"/>
          </a:xfrm>
          <a:custGeom>
            <a:avLst/>
            <a:gdLst>
              <a:gd name="T0" fmla="*/ 0 w 322"/>
              <a:gd name="T1" fmla="*/ 2147483647 h 110"/>
              <a:gd name="T2" fmla="*/ 2147483647 w 322"/>
              <a:gd name="T3" fmla="*/ 2147483647 h 110"/>
              <a:gd name="T4" fmla="*/ 2147483647 w 322"/>
              <a:gd name="T5" fmla="*/ 2147483647 h 110"/>
              <a:gd name="T6" fmla="*/ 2147483647 w 322"/>
              <a:gd name="T7" fmla="*/ 2147483647 h 110"/>
              <a:gd name="T8" fmla="*/ 2147483647 w 322"/>
              <a:gd name="T9" fmla="*/ 2147483647 h 110"/>
              <a:gd name="T10" fmla="*/ 2147483647 w 322"/>
              <a:gd name="T11" fmla="*/ 2147483647 h 110"/>
              <a:gd name="T12" fmla="*/ 2147483647 w 322"/>
              <a:gd name="T13" fmla="*/ 2147483647 h 110"/>
              <a:gd name="T14" fmla="*/ 2147483647 w 322"/>
              <a:gd name="T15" fmla="*/ 2147483647 h 110"/>
              <a:gd name="T16" fmla="*/ 2147483647 w 322"/>
              <a:gd name="T17" fmla="*/ 2147483647 h 110"/>
              <a:gd name="T18" fmla="*/ 2147483647 w 322"/>
              <a:gd name="T19" fmla="*/ 2147483647 h 110"/>
              <a:gd name="T20" fmla="*/ 2147483647 w 322"/>
              <a:gd name="T21" fmla="*/ 2147483647 h 110"/>
              <a:gd name="T22" fmla="*/ 2147483647 w 322"/>
              <a:gd name="T23" fmla="*/ 2147483647 h 110"/>
              <a:gd name="T24" fmla="*/ 2147483647 w 322"/>
              <a:gd name="T25" fmla="*/ 0 h 110"/>
              <a:gd name="T26" fmla="*/ 2147483647 w 322"/>
              <a:gd name="T27" fmla="*/ 2147483647 h 110"/>
              <a:gd name="T28" fmla="*/ 0 w 322"/>
              <a:gd name="T29" fmla="*/ 2147483647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2"/>
              <a:gd name="T46" fmla="*/ 0 h 110"/>
              <a:gd name="T47" fmla="*/ 322 w 322"/>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2" h="110">
                <a:moveTo>
                  <a:pt x="0" y="49"/>
                </a:moveTo>
                <a:lnTo>
                  <a:pt x="49" y="56"/>
                </a:lnTo>
                <a:lnTo>
                  <a:pt x="97" y="92"/>
                </a:lnTo>
                <a:lnTo>
                  <a:pt x="129" y="80"/>
                </a:lnTo>
                <a:lnTo>
                  <a:pt x="265" y="110"/>
                </a:lnTo>
                <a:lnTo>
                  <a:pt x="297" y="97"/>
                </a:lnTo>
                <a:lnTo>
                  <a:pt x="274" y="67"/>
                </a:lnTo>
                <a:lnTo>
                  <a:pt x="297" y="73"/>
                </a:lnTo>
                <a:lnTo>
                  <a:pt x="322" y="24"/>
                </a:lnTo>
                <a:lnTo>
                  <a:pt x="249" y="7"/>
                </a:lnTo>
                <a:lnTo>
                  <a:pt x="177" y="31"/>
                </a:lnTo>
                <a:lnTo>
                  <a:pt x="233" y="19"/>
                </a:lnTo>
                <a:lnTo>
                  <a:pt x="209" y="0"/>
                </a:lnTo>
                <a:lnTo>
                  <a:pt x="97" y="7"/>
                </a:lnTo>
                <a:lnTo>
                  <a:pt x="0" y="4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4" name="Freeform 464"/>
          <p:cNvSpPr>
            <a:spLocks/>
          </p:cNvSpPr>
          <p:nvPr/>
        </p:nvSpPr>
        <p:spPr bwMode="auto">
          <a:xfrm>
            <a:off x="6580189" y="2095500"/>
            <a:ext cx="144463" cy="76200"/>
          </a:xfrm>
          <a:custGeom>
            <a:avLst/>
            <a:gdLst>
              <a:gd name="T0" fmla="*/ 0 w 274"/>
              <a:gd name="T1" fmla="*/ 2147483647 h 109"/>
              <a:gd name="T2" fmla="*/ 2147483647 w 274"/>
              <a:gd name="T3" fmla="*/ 2147483647 h 109"/>
              <a:gd name="T4" fmla="*/ 2147483647 w 274"/>
              <a:gd name="T5" fmla="*/ 2147483647 h 109"/>
              <a:gd name="T6" fmla="*/ 2147483647 w 274"/>
              <a:gd name="T7" fmla="*/ 2147483647 h 109"/>
              <a:gd name="T8" fmla="*/ 2147483647 w 274"/>
              <a:gd name="T9" fmla="*/ 2147483647 h 109"/>
              <a:gd name="T10" fmla="*/ 2147483647 w 274"/>
              <a:gd name="T11" fmla="*/ 2147483647 h 109"/>
              <a:gd name="T12" fmla="*/ 2147483647 w 274"/>
              <a:gd name="T13" fmla="*/ 2147483647 h 109"/>
              <a:gd name="T14" fmla="*/ 2147483647 w 274"/>
              <a:gd name="T15" fmla="*/ 0 h 109"/>
              <a:gd name="T16" fmla="*/ 2147483647 w 274"/>
              <a:gd name="T17" fmla="*/ 2147483647 h 109"/>
              <a:gd name="T18" fmla="*/ 0 w 274"/>
              <a:gd name="T19" fmla="*/ 2147483647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109"/>
              <a:gd name="T32" fmla="*/ 274 w 274"/>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109">
                <a:moveTo>
                  <a:pt x="0" y="92"/>
                </a:moveTo>
                <a:lnTo>
                  <a:pt x="33" y="109"/>
                </a:lnTo>
                <a:lnTo>
                  <a:pt x="249" y="85"/>
                </a:lnTo>
                <a:lnTo>
                  <a:pt x="274" y="49"/>
                </a:lnTo>
                <a:lnTo>
                  <a:pt x="209" y="19"/>
                </a:lnTo>
                <a:lnTo>
                  <a:pt x="161" y="31"/>
                </a:lnTo>
                <a:lnTo>
                  <a:pt x="169" y="6"/>
                </a:lnTo>
                <a:lnTo>
                  <a:pt x="129" y="0"/>
                </a:lnTo>
                <a:lnTo>
                  <a:pt x="33" y="79"/>
                </a:lnTo>
                <a:lnTo>
                  <a:pt x="0" y="9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5" name="Freeform 465"/>
          <p:cNvSpPr>
            <a:spLocks/>
          </p:cNvSpPr>
          <p:nvPr/>
        </p:nvSpPr>
        <p:spPr bwMode="auto">
          <a:xfrm>
            <a:off x="7469188" y="2254251"/>
            <a:ext cx="161925" cy="71438"/>
          </a:xfrm>
          <a:custGeom>
            <a:avLst/>
            <a:gdLst>
              <a:gd name="T0" fmla="*/ 0 w 307"/>
              <a:gd name="T1" fmla="*/ 2147483647 h 103"/>
              <a:gd name="T2" fmla="*/ 2147483647 w 307"/>
              <a:gd name="T3" fmla="*/ 2147483647 h 103"/>
              <a:gd name="T4" fmla="*/ 2147483647 w 307"/>
              <a:gd name="T5" fmla="*/ 0 h 103"/>
              <a:gd name="T6" fmla="*/ 2147483647 w 307"/>
              <a:gd name="T7" fmla="*/ 2147483647 h 103"/>
              <a:gd name="T8" fmla="*/ 2147483647 w 307"/>
              <a:gd name="T9" fmla="*/ 2147483647 h 103"/>
              <a:gd name="T10" fmla="*/ 2147483647 w 307"/>
              <a:gd name="T11" fmla="*/ 2147483647 h 103"/>
              <a:gd name="T12" fmla="*/ 2147483647 w 307"/>
              <a:gd name="T13" fmla="*/ 2147483647 h 103"/>
              <a:gd name="T14" fmla="*/ 2147483647 w 307"/>
              <a:gd name="T15" fmla="*/ 2147483647 h 103"/>
              <a:gd name="T16" fmla="*/ 2147483647 w 307"/>
              <a:gd name="T17" fmla="*/ 2147483647 h 103"/>
              <a:gd name="T18" fmla="*/ 2147483647 w 307"/>
              <a:gd name="T19" fmla="*/ 2147483647 h 103"/>
              <a:gd name="T20" fmla="*/ 2147483647 w 307"/>
              <a:gd name="T21" fmla="*/ 2147483647 h 103"/>
              <a:gd name="T22" fmla="*/ 0 w 307"/>
              <a:gd name="T23" fmla="*/ 2147483647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03"/>
              <a:gd name="T38" fmla="*/ 307 w 30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03">
                <a:moveTo>
                  <a:pt x="0" y="60"/>
                </a:moveTo>
                <a:lnTo>
                  <a:pt x="65" y="6"/>
                </a:lnTo>
                <a:lnTo>
                  <a:pt x="105" y="0"/>
                </a:lnTo>
                <a:lnTo>
                  <a:pt x="178" y="42"/>
                </a:lnTo>
                <a:lnTo>
                  <a:pt x="187" y="12"/>
                </a:lnTo>
                <a:lnTo>
                  <a:pt x="267" y="36"/>
                </a:lnTo>
                <a:lnTo>
                  <a:pt x="250" y="73"/>
                </a:lnTo>
                <a:lnTo>
                  <a:pt x="307" y="84"/>
                </a:lnTo>
                <a:lnTo>
                  <a:pt x="154" y="97"/>
                </a:lnTo>
                <a:lnTo>
                  <a:pt x="130" y="79"/>
                </a:lnTo>
                <a:lnTo>
                  <a:pt x="105" y="103"/>
                </a:lnTo>
                <a:lnTo>
                  <a:pt x="0" y="6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6" name="Freeform 466"/>
          <p:cNvSpPr>
            <a:spLocks/>
          </p:cNvSpPr>
          <p:nvPr/>
        </p:nvSpPr>
        <p:spPr bwMode="auto">
          <a:xfrm>
            <a:off x="7588251" y="2259014"/>
            <a:ext cx="103188" cy="50800"/>
          </a:xfrm>
          <a:custGeom>
            <a:avLst/>
            <a:gdLst>
              <a:gd name="T0" fmla="*/ 0 w 193"/>
              <a:gd name="T1" fmla="*/ 0 h 73"/>
              <a:gd name="T2" fmla="*/ 2147483647 w 193"/>
              <a:gd name="T3" fmla="*/ 2147483647 h 73"/>
              <a:gd name="T4" fmla="*/ 2147483647 w 193"/>
              <a:gd name="T5" fmla="*/ 2147483647 h 73"/>
              <a:gd name="T6" fmla="*/ 2147483647 w 193"/>
              <a:gd name="T7" fmla="*/ 2147483647 h 73"/>
              <a:gd name="T8" fmla="*/ 2147483647 w 193"/>
              <a:gd name="T9" fmla="*/ 2147483647 h 73"/>
              <a:gd name="T10" fmla="*/ 2147483647 w 193"/>
              <a:gd name="T11" fmla="*/ 2147483647 h 73"/>
              <a:gd name="T12" fmla="*/ 0 w 193"/>
              <a:gd name="T13" fmla="*/ 0 h 73"/>
              <a:gd name="T14" fmla="*/ 0 60000 65536"/>
              <a:gd name="T15" fmla="*/ 0 60000 65536"/>
              <a:gd name="T16" fmla="*/ 0 60000 65536"/>
              <a:gd name="T17" fmla="*/ 0 60000 65536"/>
              <a:gd name="T18" fmla="*/ 0 60000 65536"/>
              <a:gd name="T19" fmla="*/ 0 60000 65536"/>
              <a:gd name="T20" fmla="*/ 0 60000 65536"/>
              <a:gd name="T21" fmla="*/ 0 w 193"/>
              <a:gd name="T22" fmla="*/ 0 h 73"/>
              <a:gd name="T23" fmla="*/ 193 w 1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73">
                <a:moveTo>
                  <a:pt x="0" y="0"/>
                </a:moveTo>
                <a:lnTo>
                  <a:pt x="63" y="24"/>
                </a:lnTo>
                <a:lnTo>
                  <a:pt x="40" y="48"/>
                </a:lnTo>
                <a:lnTo>
                  <a:pt x="80" y="73"/>
                </a:lnTo>
                <a:lnTo>
                  <a:pt x="136" y="73"/>
                </a:lnTo>
                <a:lnTo>
                  <a:pt x="193" y="42"/>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7" name="Freeform 467"/>
          <p:cNvSpPr>
            <a:spLocks/>
          </p:cNvSpPr>
          <p:nvPr/>
        </p:nvSpPr>
        <p:spPr bwMode="auto">
          <a:xfrm>
            <a:off x="7588252" y="3108325"/>
            <a:ext cx="73025" cy="254000"/>
          </a:xfrm>
          <a:custGeom>
            <a:avLst/>
            <a:gdLst>
              <a:gd name="T0" fmla="*/ 0 w 136"/>
              <a:gd name="T1" fmla="*/ 2147483647 h 371"/>
              <a:gd name="T2" fmla="*/ 2147483647 w 136"/>
              <a:gd name="T3" fmla="*/ 2147483647 h 371"/>
              <a:gd name="T4" fmla="*/ 2147483647 w 136"/>
              <a:gd name="T5" fmla="*/ 2147483647 h 371"/>
              <a:gd name="T6" fmla="*/ 2147483647 w 136"/>
              <a:gd name="T7" fmla="*/ 2147483647 h 371"/>
              <a:gd name="T8" fmla="*/ 2147483647 w 136"/>
              <a:gd name="T9" fmla="*/ 2147483647 h 371"/>
              <a:gd name="T10" fmla="*/ 2147483647 w 136"/>
              <a:gd name="T11" fmla="*/ 2147483647 h 371"/>
              <a:gd name="T12" fmla="*/ 2147483647 w 136"/>
              <a:gd name="T13" fmla="*/ 2147483647 h 371"/>
              <a:gd name="T14" fmla="*/ 2147483647 w 136"/>
              <a:gd name="T15" fmla="*/ 2147483647 h 371"/>
              <a:gd name="T16" fmla="*/ 2147483647 w 136"/>
              <a:gd name="T17" fmla="*/ 2147483647 h 371"/>
              <a:gd name="T18" fmla="*/ 2147483647 w 136"/>
              <a:gd name="T19" fmla="*/ 0 h 371"/>
              <a:gd name="T20" fmla="*/ 0 w 136"/>
              <a:gd name="T21" fmla="*/ 2147483647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71"/>
              <a:gd name="T35" fmla="*/ 136 w 136"/>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71">
                <a:moveTo>
                  <a:pt x="0" y="91"/>
                </a:moveTo>
                <a:lnTo>
                  <a:pt x="23" y="140"/>
                </a:lnTo>
                <a:lnTo>
                  <a:pt x="23" y="371"/>
                </a:lnTo>
                <a:lnTo>
                  <a:pt x="48" y="341"/>
                </a:lnTo>
                <a:lnTo>
                  <a:pt x="88" y="365"/>
                </a:lnTo>
                <a:lnTo>
                  <a:pt x="48" y="298"/>
                </a:lnTo>
                <a:lnTo>
                  <a:pt x="72" y="237"/>
                </a:lnTo>
                <a:lnTo>
                  <a:pt x="136" y="256"/>
                </a:lnTo>
                <a:lnTo>
                  <a:pt x="72" y="128"/>
                </a:lnTo>
                <a:lnTo>
                  <a:pt x="48" y="0"/>
                </a:lnTo>
                <a:lnTo>
                  <a:pt x="0" y="9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58" name="Freeform 468"/>
          <p:cNvSpPr>
            <a:spLocks/>
          </p:cNvSpPr>
          <p:nvPr/>
        </p:nvSpPr>
        <p:spPr bwMode="auto">
          <a:xfrm>
            <a:off x="7712075" y="2287589"/>
            <a:ext cx="109539" cy="34925"/>
          </a:xfrm>
          <a:custGeom>
            <a:avLst/>
            <a:gdLst>
              <a:gd name="T0" fmla="*/ 0 w 208"/>
              <a:gd name="T1" fmla="*/ 0 h 49"/>
              <a:gd name="T2" fmla="*/ 2147483647 w 208"/>
              <a:gd name="T3" fmla="*/ 2147483647 h 49"/>
              <a:gd name="T4" fmla="*/ 2147483647 w 208"/>
              <a:gd name="T5" fmla="*/ 2147483647 h 49"/>
              <a:gd name="T6" fmla="*/ 2147483647 w 208"/>
              <a:gd name="T7" fmla="*/ 2147483647 h 49"/>
              <a:gd name="T8" fmla="*/ 0 w 208"/>
              <a:gd name="T9" fmla="*/ 0 h 49"/>
              <a:gd name="T10" fmla="*/ 0 60000 65536"/>
              <a:gd name="T11" fmla="*/ 0 60000 65536"/>
              <a:gd name="T12" fmla="*/ 0 60000 65536"/>
              <a:gd name="T13" fmla="*/ 0 60000 65536"/>
              <a:gd name="T14" fmla="*/ 0 60000 65536"/>
              <a:gd name="T15" fmla="*/ 0 w 208"/>
              <a:gd name="T16" fmla="*/ 0 h 49"/>
              <a:gd name="T17" fmla="*/ 208 w 208"/>
              <a:gd name="T18" fmla="*/ 49 h 49"/>
            </a:gdLst>
            <a:ahLst/>
            <a:cxnLst>
              <a:cxn ang="T10">
                <a:pos x="T0" y="T1"/>
              </a:cxn>
              <a:cxn ang="T11">
                <a:pos x="T2" y="T3"/>
              </a:cxn>
              <a:cxn ang="T12">
                <a:pos x="T4" y="T5"/>
              </a:cxn>
              <a:cxn ang="T13">
                <a:pos x="T6" y="T7"/>
              </a:cxn>
              <a:cxn ang="T14">
                <a:pos x="T8" y="T9"/>
              </a:cxn>
            </a:cxnLst>
            <a:rect l="T15" t="T16" r="T17" b="T18"/>
            <a:pathLst>
              <a:path w="208" h="49">
                <a:moveTo>
                  <a:pt x="0" y="0"/>
                </a:moveTo>
                <a:lnTo>
                  <a:pt x="32" y="31"/>
                </a:lnTo>
                <a:lnTo>
                  <a:pt x="128" y="49"/>
                </a:lnTo>
                <a:lnTo>
                  <a:pt x="208" y="36"/>
                </a:lnTo>
                <a:lnTo>
                  <a:pt x="0"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59" name="Freeform 469"/>
          <p:cNvSpPr>
            <a:spLocks/>
          </p:cNvSpPr>
          <p:nvPr/>
        </p:nvSpPr>
        <p:spPr bwMode="auto">
          <a:xfrm>
            <a:off x="3992565" y="3430588"/>
            <a:ext cx="293687" cy="207962"/>
          </a:xfrm>
          <a:custGeom>
            <a:avLst/>
            <a:gdLst>
              <a:gd name="T0" fmla="*/ 0 w 554"/>
              <a:gd name="T1" fmla="*/ 2147483647 h 304"/>
              <a:gd name="T2" fmla="*/ 2147483647 w 554"/>
              <a:gd name="T3" fmla="*/ 2147483647 h 304"/>
              <a:gd name="T4" fmla="*/ 2147483647 w 554"/>
              <a:gd name="T5" fmla="*/ 2147483647 h 304"/>
              <a:gd name="T6" fmla="*/ 2147483647 w 554"/>
              <a:gd name="T7" fmla="*/ 2147483647 h 304"/>
              <a:gd name="T8" fmla="*/ 2147483647 w 554"/>
              <a:gd name="T9" fmla="*/ 2147483647 h 304"/>
              <a:gd name="T10" fmla="*/ 2147483647 w 554"/>
              <a:gd name="T11" fmla="*/ 2147483647 h 304"/>
              <a:gd name="T12" fmla="*/ 2147483647 w 554"/>
              <a:gd name="T13" fmla="*/ 2147483647 h 304"/>
              <a:gd name="T14" fmla="*/ 2147483647 w 554"/>
              <a:gd name="T15" fmla="*/ 2147483647 h 304"/>
              <a:gd name="T16" fmla="*/ 2147483647 w 554"/>
              <a:gd name="T17" fmla="*/ 2147483647 h 304"/>
              <a:gd name="T18" fmla="*/ 2147483647 w 554"/>
              <a:gd name="T19" fmla="*/ 2147483647 h 304"/>
              <a:gd name="T20" fmla="*/ 2147483647 w 554"/>
              <a:gd name="T21" fmla="*/ 2147483647 h 304"/>
              <a:gd name="T22" fmla="*/ 2147483647 w 554"/>
              <a:gd name="T23" fmla="*/ 2147483647 h 304"/>
              <a:gd name="T24" fmla="*/ 2147483647 w 554"/>
              <a:gd name="T25" fmla="*/ 2147483647 h 304"/>
              <a:gd name="T26" fmla="*/ 2147483647 w 554"/>
              <a:gd name="T27" fmla="*/ 2147483647 h 304"/>
              <a:gd name="T28" fmla="*/ 2147483647 w 554"/>
              <a:gd name="T29" fmla="*/ 2147483647 h 304"/>
              <a:gd name="T30" fmla="*/ 2147483647 w 554"/>
              <a:gd name="T31" fmla="*/ 0 h 304"/>
              <a:gd name="T32" fmla="*/ 0 w 554"/>
              <a:gd name="T33" fmla="*/ 2147483647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4"/>
              <a:gd name="T52" fmla="*/ 0 h 304"/>
              <a:gd name="T53" fmla="*/ 554 w 554"/>
              <a:gd name="T54" fmla="*/ 304 h 3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4" h="304">
                <a:moveTo>
                  <a:pt x="0" y="24"/>
                </a:moveTo>
                <a:lnTo>
                  <a:pt x="24" y="78"/>
                </a:lnTo>
                <a:lnTo>
                  <a:pt x="136" y="85"/>
                </a:lnTo>
                <a:lnTo>
                  <a:pt x="80" y="170"/>
                </a:lnTo>
                <a:lnTo>
                  <a:pt x="80" y="261"/>
                </a:lnTo>
                <a:lnTo>
                  <a:pt x="168" y="304"/>
                </a:lnTo>
                <a:lnTo>
                  <a:pt x="321" y="280"/>
                </a:lnTo>
                <a:lnTo>
                  <a:pt x="418" y="201"/>
                </a:lnTo>
                <a:lnTo>
                  <a:pt x="401" y="177"/>
                </a:lnTo>
                <a:lnTo>
                  <a:pt x="449" y="115"/>
                </a:lnTo>
                <a:lnTo>
                  <a:pt x="554" y="78"/>
                </a:lnTo>
                <a:lnTo>
                  <a:pt x="554" y="54"/>
                </a:lnTo>
                <a:lnTo>
                  <a:pt x="491" y="54"/>
                </a:lnTo>
                <a:lnTo>
                  <a:pt x="474" y="48"/>
                </a:lnTo>
                <a:lnTo>
                  <a:pt x="329" y="12"/>
                </a:lnTo>
                <a:lnTo>
                  <a:pt x="48" y="0"/>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60" name="Freeform 470"/>
          <p:cNvSpPr>
            <a:spLocks/>
          </p:cNvSpPr>
          <p:nvPr/>
        </p:nvSpPr>
        <p:spPr bwMode="auto">
          <a:xfrm>
            <a:off x="2820989" y="4387851"/>
            <a:ext cx="98425" cy="92075"/>
          </a:xfrm>
          <a:custGeom>
            <a:avLst/>
            <a:gdLst>
              <a:gd name="T0" fmla="*/ 0 w 185"/>
              <a:gd name="T1" fmla="*/ 2147483647 h 134"/>
              <a:gd name="T2" fmla="*/ 2147483647 w 185"/>
              <a:gd name="T3" fmla="*/ 0 h 134"/>
              <a:gd name="T4" fmla="*/ 2147483647 w 185"/>
              <a:gd name="T5" fmla="*/ 2147483647 h 134"/>
              <a:gd name="T6" fmla="*/ 2147483647 w 185"/>
              <a:gd name="T7" fmla="*/ 2147483647 h 134"/>
              <a:gd name="T8" fmla="*/ 2147483647 w 185"/>
              <a:gd name="T9" fmla="*/ 2147483647 h 134"/>
              <a:gd name="T10" fmla="*/ 0 w 185"/>
              <a:gd name="T11" fmla="*/ 2147483647 h 134"/>
              <a:gd name="T12" fmla="*/ 0 60000 65536"/>
              <a:gd name="T13" fmla="*/ 0 60000 65536"/>
              <a:gd name="T14" fmla="*/ 0 60000 65536"/>
              <a:gd name="T15" fmla="*/ 0 60000 65536"/>
              <a:gd name="T16" fmla="*/ 0 60000 65536"/>
              <a:gd name="T17" fmla="*/ 0 60000 65536"/>
              <a:gd name="T18" fmla="*/ 0 w 185"/>
              <a:gd name="T19" fmla="*/ 0 h 134"/>
              <a:gd name="T20" fmla="*/ 185 w 185"/>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85" h="134">
                <a:moveTo>
                  <a:pt x="0" y="61"/>
                </a:moveTo>
                <a:lnTo>
                  <a:pt x="57" y="0"/>
                </a:lnTo>
                <a:lnTo>
                  <a:pt x="185" y="6"/>
                </a:lnTo>
                <a:lnTo>
                  <a:pt x="170" y="122"/>
                </a:lnTo>
                <a:lnTo>
                  <a:pt x="82" y="134"/>
                </a:lnTo>
                <a:lnTo>
                  <a:pt x="0" y="61"/>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1" name="Freeform 471"/>
          <p:cNvSpPr>
            <a:spLocks/>
          </p:cNvSpPr>
          <p:nvPr/>
        </p:nvSpPr>
        <p:spPr bwMode="auto">
          <a:xfrm>
            <a:off x="5051426" y="3609976"/>
            <a:ext cx="169863" cy="130175"/>
          </a:xfrm>
          <a:custGeom>
            <a:avLst/>
            <a:gdLst>
              <a:gd name="T0" fmla="*/ 0 w 321"/>
              <a:gd name="T1" fmla="*/ 2147483647 h 189"/>
              <a:gd name="T2" fmla="*/ 2147483647 w 321"/>
              <a:gd name="T3" fmla="*/ 2147483647 h 189"/>
              <a:gd name="T4" fmla="*/ 2147483647 w 321"/>
              <a:gd name="T5" fmla="*/ 2147483647 h 189"/>
              <a:gd name="T6" fmla="*/ 2147483647 w 321"/>
              <a:gd name="T7" fmla="*/ 2147483647 h 189"/>
              <a:gd name="T8" fmla="*/ 2147483647 w 321"/>
              <a:gd name="T9" fmla="*/ 2147483647 h 189"/>
              <a:gd name="T10" fmla="*/ 2147483647 w 321"/>
              <a:gd name="T11" fmla="*/ 2147483647 h 189"/>
              <a:gd name="T12" fmla="*/ 2147483647 w 321"/>
              <a:gd name="T13" fmla="*/ 0 h 189"/>
              <a:gd name="T14" fmla="*/ 2147483647 w 321"/>
              <a:gd name="T15" fmla="*/ 2147483647 h 189"/>
              <a:gd name="T16" fmla="*/ 2147483647 w 321"/>
              <a:gd name="T17" fmla="*/ 2147483647 h 189"/>
              <a:gd name="T18" fmla="*/ 2147483647 w 321"/>
              <a:gd name="T19" fmla="*/ 2147483647 h 189"/>
              <a:gd name="T20" fmla="*/ 2147483647 w 321"/>
              <a:gd name="T21" fmla="*/ 2147483647 h 189"/>
              <a:gd name="T22" fmla="*/ 0 w 321"/>
              <a:gd name="T23" fmla="*/ 2147483647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189"/>
              <a:gd name="T38" fmla="*/ 321 w 321"/>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189">
                <a:moveTo>
                  <a:pt x="0" y="177"/>
                </a:moveTo>
                <a:lnTo>
                  <a:pt x="8" y="159"/>
                </a:lnTo>
                <a:lnTo>
                  <a:pt x="65" y="116"/>
                </a:lnTo>
                <a:lnTo>
                  <a:pt x="33" y="97"/>
                </a:lnTo>
                <a:lnTo>
                  <a:pt x="33" y="43"/>
                </a:lnTo>
                <a:lnTo>
                  <a:pt x="65" y="13"/>
                </a:lnTo>
                <a:lnTo>
                  <a:pt x="321" y="0"/>
                </a:lnTo>
                <a:lnTo>
                  <a:pt x="273" y="24"/>
                </a:lnTo>
                <a:lnTo>
                  <a:pt x="266" y="103"/>
                </a:lnTo>
                <a:lnTo>
                  <a:pt x="153" y="153"/>
                </a:lnTo>
                <a:lnTo>
                  <a:pt x="56" y="189"/>
                </a:lnTo>
                <a:lnTo>
                  <a:pt x="0" y="177"/>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2" name="Freeform 472"/>
          <p:cNvSpPr>
            <a:spLocks/>
          </p:cNvSpPr>
          <p:nvPr/>
        </p:nvSpPr>
        <p:spPr bwMode="auto">
          <a:xfrm>
            <a:off x="5426077" y="3902076"/>
            <a:ext cx="123825" cy="79375"/>
          </a:xfrm>
          <a:custGeom>
            <a:avLst/>
            <a:gdLst>
              <a:gd name="T0" fmla="*/ 0 w 233"/>
              <a:gd name="T1" fmla="*/ 2147483647 h 116"/>
              <a:gd name="T2" fmla="*/ 2147483647 w 233"/>
              <a:gd name="T3" fmla="*/ 2147483647 h 116"/>
              <a:gd name="T4" fmla="*/ 2147483647 w 233"/>
              <a:gd name="T5" fmla="*/ 2147483647 h 116"/>
              <a:gd name="T6" fmla="*/ 2147483647 w 233"/>
              <a:gd name="T7" fmla="*/ 2147483647 h 116"/>
              <a:gd name="T8" fmla="*/ 2147483647 w 233"/>
              <a:gd name="T9" fmla="*/ 0 h 116"/>
              <a:gd name="T10" fmla="*/ 2147483647 w 233"/>
              <a:gd name="T11" fmla="*/ 2147483647 h 116"/>
              <a:gd name="T12" fmla="*/ 2147483647 w 233"/>
              <a:gd name="T13" fmla="*/ 2147483647 h 116"/>
              <a:gd name="T14" fmla="*/ 2147483647 w 233"/>
              <a:gd name="T15" fmla="*/ 2147483647 h 116"/>
              <a:gd name="T16" fmla="*/ 2147483647 w 233"/>
              <a:gd name="T17" fmla="*/ 2147483647 h 116"/>
              <a:gd name="T18" fmla="*/ 2147483647 w 233"/>
              <a:gd name="T19" fmla="*/ 2147483647 h 116"/>
              <a:gd name="T20" fmla="*/ 0 w 233"/>
              <a:gd name="T21" fmla="*/ 2147483647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16"/>
              <a:gd name="T35" fmla="*/ 233 w 233"/>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16">
                <a:moveTo>
                  <a:pt x="0" y="49"/>
                </a:moveTo>
                <a:lnTo>
                  <a:pt x="16" y="43"/>
                </a:lnTo>
                <a:lnTo>
                  <a:pt x="40" y="67"/>
                </a:lnTo>
                <a:lnTo>
                  <a:pt x="128" y="67"/>
                </a:lnTo>
                <a:lnTo>
                  <a:pt x="225" y="0"/>
                </a:lnTo>
                <a:lnTo>
                  <a:pt x="233" y="37"/>
                </a:lnTo>
                <a:lnTo>
                  <a:pt x="209" y="37"/>
                </a:lnTo>
                <a:lnTo>
                  <a:pt x="225" y="67"/>
                </a:lnTo>
                <a:lnTo>
                  <a:pt x="193" y="116"/>
                </a:lnTo>
                <a:lnTo>
                  <a:pt x="48" y="110"/>
                </a:lnTo>
                <a:lnTo>
                  <a:pt x="0" y="49"/>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3" name="Freeform 473"/>
          <p:cNvSpPr>
            <a:spLocks/>
          </p:cNvSpPr>
          <p:nvPr/>
        </p:nvSpPr>
        <p:spPr bwMode="auto">
          <a:xfrm>
            <a:off x="4383089" y="3613151"/>
            <a:ext cx="93663" cy="180975"/>
          </a:xfrm>
          <a:custGeom>
            <a:avLst/>
            <a:gdLst>
              <a:gd name="T0" fmla="*/ 0 w 177"/>
              <a:gd name="T1" fmla="*/ 2147483647 h 262"/>
              <a:gd name="T2" fmla="*/ 2147483647 w 177"/>
              <a:gd name="T3" fmla="*/ 2147483647 h 262"/>
              <a:gd name="T4" fmla="*/ 2147483647 w 177"/>
              <a:gd name="T5" fmla="*/ 2147483647 h 262"/>
              <a:gd name="T6" fmla="*/ 2147483647 w 177"/>
              <a:gd name="T7" fmla="*/ 0 h 262"/>
              <a:gd name="T8" fmla="*/ 2147483647 w 177"/>
              <a:gd name="T9" fmla="*/ 2147483647 h 262"/>
              <a:gd name="T10" fmla="*/ 2147483647 w 177"/>
              <a:gd name="T11" fmla="*/ 2147483647 h 262"/>
              <a:gd name="T12" fmla="*/ 2147483647 w 177"/>
              <a:gd name="T13" fmla="*/ 2147483647 h 262"/>
              <a:gd name="T14" fmla="*/ 2147483647 w 177"/>
              <a:gd name="T15" fmla="*/ 2147483647 h 262"/>
              <a:gd name="T16" fmla="*/ 2147483647 w 177"/>
              <a:gd name="T17" fmla="*/ 2147483647 h 262"/>
              <a:gd name="T18" fmla="*/ 2147483647 w 177"/>
              <a:gd name="T19" fmla="*/ 2147483647 h 262"/>
              <a:gd name="T20" fmla="*/ 0 w 177"/>
              <a:gd name="T21" fmla="*/ 2147483647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262"/>
              <a:gd name="T35" fmla="*/ 177 w 177"/>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262">
                <a:moveTo>
                  <a:pt x="0" y="116"/>
                </a:moveTo>
                <a:lnTo>
                  <a:pt x="40" y="97"/>
                </a:lnTo>
                <a:lnTo>
                  <a:pt x="65" y="7"/>
                </a:lnTo>
                <a:lnTo>
                  <a:pt x="170" y="0"/>
                </a:lnTo>
                <a:lnTo>
                  <a:pt x="145" y="31"/>
                </a:lnTo>
                <a:lnTo>
                  <a:pt x="170" y="73"/>
                </a:lnTo>
                <a:lnTo>
                  <a:pt x="122" y="116"/>
                </a:lnTo>
                <a:lnTo>
                  <a:pt x="177" y="153"/>
                </a:lnTo>
                <a:lnTo>
                  <a:pt x="97" y="262"/>
                </a:lnTo>
                <a:lnTo>
                  <a:pt x="82" y="189"/>
                </a:lnTo>
                <a:lnTo>
                  <a:pt x="0" y="11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4" name="Freeform 474"/>
          <p:cNvSpPr>
            <a:spLocks/>
          </p:cNvSpPr>
          <p:nvPr/>
        </p:nvSpPr>
        <p:spPr bwMode="auto">
          <a:xfrm>
            <a:off x="4830763" y="3479801"/>
            <a:ext cx="68263" cy="50800"/>
          </a:xfrm>
          <a:custGeom>
            <a:avLst/>
            <a:gdLst>
              <a:gd name="T0" fmla="*/ 0 w 128"/>
              <a:gd name="T1" fmla="*/ 2147483647 h 73"/>
              <a:gd name="T2" fmla="*/ 2147483647 w 128"/>
              <a:gd name="T3" fmla="*/ 2147483647 h 73"/>
              <a:gd name="T4" fmla="*/ 2147483647 w 128"/>
              <a:gd name="T5" fmla="*/ 0 h 73"/>
              <a:gd name="T6" fmla="*/ 2147483647 w 128"/>
              <a:gd name="T7" fmla="*/ 2147483647 h 73"/>
              <a:gd name="T8" fmla="*/ 2147483647 w 128"/>
              <a:gd name="T9" fmla="*/ 2147483647 h 73"/>
              <a:gd name="T10" fmla="*/ 2147483647 w 128"/>
              <a:gd name="T11" fmla="*/ 2147483647 h 73"/>
              <a:gd name="T12" fmla="*/ 2147483647 w 128"/>
              <a:gd name="T13" fmla="*/ 2147483647 h 73"/>
              <a:gd name="T14" fmla="*/ 0 w 128"/>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73"/>
              <a:gd name="T26" fmla="*/ 128 w 12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73">
                <a:moveTo>
                  <a:pt x="0" y="49"/>
                </a:moveTo>
                <a:lnTo>
                  <a:pt x="16" y="6"/>
                </a:lnTo>
                <a:lnTo>
                  <a:pt x="88" y="0"/>
                </a:lnTo>
                <a:lnTo>
                  <a:pt x="128" y="37"/>
                </a:lnTo>
                <a:lnTo>
                  <a:pt x="65" y="37"/>
                </a:lnTo>
                <a:lnTo>
                  <a:pt x="8" y="73"/>
                </a:lnTo>
                <a:lnTo>
                  <a:pt x="31" y="49"/>
                </a:lnTo>
                <a:lnTo>
                  <a:pt x="0" y="4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65" name="Freeform 475"/>
          <p:cNvSpPr>
            <a:spLocks/>
          </p:cNvSpPr>
          <p:nvPr/>
        </p:nvSpPr>
        <p:spPr bwMode="auto">
          <a:xfrm>
            <a:off x="4835526" y="3476626"/>
            <a:ext cx="441325" cy="161925"/>
          </a:xfrm>
          <a:custGeom>
            <a:avLst/>
            <a:gdLst>
              <a:gd name="T0" fmla="*/ 0 w 836"/>
              <a:gd name="T1" fmla="*/ 2147483647 h 237"/>
              <a:gd name="T2" fmla="*/ 2147483647 w 836"/>
              <a:gd name="T3" fmla="*/ 2147483647 h 237"/>
              <a:gd name="T4" fmla="*/ 2147483647 w 836"/>
              <a:gd name="T5" fmla="*/ 2147483647 h 237"/>
              <a:gd name="T6" fmla="*/ 2147483647 w 836"/>
              <a:gd name="T7" fmla="*/ 2147483647 h 237"/>
              <a:gd name="T8" fmla="*/ 2147483647 w 836"/>
              <a:gd name="T9" fmla="*/ 2147483647 h 237"/>
              <a:gd name="T10" fmla="*/ 2147483647 w 836"/>
              <a:gd name="T11" fmla="*/ 2147483647 h 237"/>
              <a:gd name="T12" fmla="*/ 2147483647 w 836"/>
              <a:gd name="T13" fmla="*/ 2147483647 h 237"/>
              <a:gd name="T14" fmla="*/ 2147483647 w 836"/>
              <a:gd name="T15" fmla="*/ 2147483647 h 237"/>
              <a:gd name="T16" fmla="*/ 2147483647 w 836"/>
              <a:gd name="T17" fmla="*/ 2147483647 h 237"/>
              <a:gd name="T18" fmla="*/ 2147483647 w 836"/>
              <a:gd name="T19" fmla="*/ 2147483647 h 237"/>
              <a:gd name="T20" fmla="*/ 2147483647 w 836"/>
              <a:gd name="T21" fmla="*/ 2147483647 h 237"/>
              <a:gd name="T22" fmla="*/ 2147483647 w 836"/>
              <a:gd name="T23" fmla="*/ 2147483647 h 237"/>
              <a:gd name="T24" fmla="*/ 2147483647 w 836"/>
              <a:gd name="T25" fmla="*/ 2147483647 h 237"/>
              <a:gd name="T26" fmla="*/ 2147483647 w 836"/>
              <a:gd name="T27" fmla="*/ 2147483647 h 237"/>
              <a:gd name="T28" fmla="*/ 2147483647 w 836"/>
              <a:gd name="T29" fmla="*/ 2147483647 h 237"/>
              <a:gd name="T30" fmla="*/ 2147483647 w 836"/>
              <a:gd name="T31" fmla="*/ 2147483647 h 237"/>
              <a:gd name="T32" fmla="*/ 2147483647 w 836"/>
              <a:gd name="T33" fmla="*/ 2147483647 h 237"/>
              <a:gd name="T34" fmla="*/ 2147483647 w 836"/>
              <a:gd name="T35" fmla="*/ 2147483647 h 237"/>
              <a:gd name="T36" fmla="*/ 2147483647 w 836"/>
              <a:gd name="T37" fmla="*/ 2147483647 h 237"/>
              <a:gd name="T38" fmla="*/ 2147483647 w 836"/>
              <a:gd name="T39" fmla="*/ 2147483647 h 237"/>
              <a:gd name="T40" fmla="*/ 2147483647 w 836"/>
              <a:gd name="T41" fmla="*/ 2147483647 h 237"/>
              <a:gd name="T42" fmla="*/ 2147483647 w 836"/>
              <a:gd name="T43" fmla="*/ 0 h 237"/>
              <a:gd name="T44" fmla="*/ 2147483647 w 836"/>
              <a:gd name="T45" fmla="*/ 0 h 237"/>
              <a:gd name="T46" fmla="*/ 2147483647 w 836"/>
              <a:gd name="T47" fmla="*/ 2147483647 h 237"/>
              <a:gd name="T48" fmla="*/ 2147483647 w 836"/>
              <a:gd name="T49" fmla="*/ 2147483647 h 237"/>
              <a:gd name="T50" fmla="*/ 2147483647 w 836"/>
              <a:gd name="T51" fmla="*/ 2147483647 h 237"/>
              <a:gd name="T52" fmla="*/ 0 w 836"/>
              <a:gd name="T53" fmla="*/ 2147483647 h 2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6"/>
              <a:gd name="T82" fmla="*/ 0 h 237"/>
              <a:gd name="T83" fmla="*/ 836 w 836"/>
              <a:gd name="T84" fmla="*/ 237 h 2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6" h="237">
                <a:moveTo>
                  <a:pt x="0" y="84"/>
                </a:moveTo>
                <a:lnTo>
                  <a:pt x="40" y="145"/>
                </a:lnTo>
                <a:lnTo>
                  <a:pt x="8" y="145"/>
                </a:lnTo>
                <a:lnTo>
                  <a:pt x="40" y="164"/>
                </a:lnTo>
                <a:lnTo>
                  <a:pt x="57" y="200"/>
                </a:lnTo>
                <a:lnTo>
                  <a:pt x="97" y="200"/>
                </a:lnTo>
                <a:lnTo>
                  <a:pt x="57" y="213"/>
                </a:lnTo>
                <a:lnTo>
                  <a:pt x="113" y="207"/>
                </a:lnTo>
                <a:lnTo>
                  <a:pt x="161" y="231"/>
                </a:lnTo>
                <a:lnTo>
                  <a:pt x="217" y="207"/>
                </a:lnTo>
                <a:lnTo>
                  <a:pt x="298" y="237"/>
                </a:lnTo>
                <a:lnTo>
                  <a:pt x="450" y="207"/>
                </a:lnTo>
                <a:lnTo>
                  <a:pt x="443" y="237"/>
                </a:lnTo>
                <a:lnTo>
                  <a:pt x="475" y="207"/>
                </a:lnTo>
                <a:lnTo>
                  <a:pt x="731" y="194"/>
                </a:lnTo>
                <a:lnTo>
                  <a:pt x="836" y="188"/>
                </a:lnTo>
                <a:lnTo>
                  <a:pt x="813" y="110"/>
                </a:lnTo>
                <a:lnTo>
                  <a:pt x="828" y="91"/>
                </a:lnTo>
                <a:lnTo>
                  <a:pt x="748" y="18"/>
                </a:lnTo>
                <a:lnTo>
                  <a:pt x="691" y="18"/>
                </a:lnTo>
                <a:lnTo>
                  <a:pt x="531" y="42"/>
                </a:lnTo>
                <a:lnTo>
                  <a:pt x="402" y="0"/>
                </a:lnTo>
                <a:lnTo>
                  <a:pt x="330" y="0"/>
                </a:lnTo>
                <a:lnTo>
                  <a:pt x="225" y="42"/>
                </a:lnTo>
                <a:lnTo>
                  <a:pt x="137" y="30"/>
                </a:lnTo>
                <a:lnTo>
                  <a:pt x="161" y="48"/>
                </a:lnTo>
                <a:lnTo>
                  <a:pt x="0" y="8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6" name="Freeform 476"/>
          <p:cNvSpPr>
            <a:spLocks/>
          </p:cNvSpPr>
          <p:nvPr/>
        </p:nvSpPr>
        <p:spPr bwMode="auto">
          <a:xfrm>
            <a:off x="4792663" y="3756026"/>
            <a:ext cx="273051" cy="246063"/>
          </a:xfrm>
          <a:custGeom>
            <a:avLst/>
            <a:gdLst>
              <a:gd name="T0" fmla="*/ 0 w 515"/>
              <a:gd name="T1" fmla="*/ 2147483647 h 359"/>
              <a:gd name="T2" fmla="*/ 2147483647 w 515"/>
              <a:gd name="T3" fmla="*/ 2147483647 h 359"/>
              <a:gd name="T4" fmla="*/ 2147483647 w 515"/>
              <a:gd name="T5" fmla="*/ 2147483647 h 359"/>
              <a:gd name="T6" fmla="*/ 2147483647 w 515"/>
              <a:gd name="T7" fmla="*/ 2147483647 h 359"/>
              <a:gd name="T8" fmla="*/ 2147483647 w 515"/>
              <a:gd name="T9" fmla="*/ 2147483647 h 359"/>
              <a:gd name="T10" fmla="*/ 2147483647 w 515"/>
              <a:gd name="T11" fmla="*/ 2147483647 h 359"/>
              <a:gd name="T12" fmla="*/ 2147483647 w 515"/>
              <a:gd name="T13" fmla="*/ 2147483647 h 359"/>
              <a:gd name="T14" fmla="*/ 2147483647 w 515"/>
              <a:gd name="T15" fmla="*/ 2147483647 h 359"/>
              <a:gd name="T16" fmla="*/ 2147483647 w 515"/>
              <a:gd name="T17" fmla="*/ 2147483647 h 359"/>
              <a:gd name="T18" fmla="*/ 2147483647 w 515"/>
              <a:gd name="T19" fmla="*/ 2147483647 h 359"/>
              <a:gd name="T20" fmla="*/ 2147483647 w 515"/>
              <a:gd name="T21" fmla="*/ 0 h 359"/>
              <a:gd name="T22" fmla="*/ 2147483647 w 515"/>
              <a:gd name="T23" fmla="*/ 2147483647 h 359"/>
              <a:gd name="T24" fmla="*/ 2147483647 w 515"/>
              <a:gd name="T25" fmla="*/ 2147483647 h 359"/>
              <a:gd name="T26" fmla="*/ 2147483647 w 515"/>
              <a:gd name="T27" fmla="*/ 0 h 359"/>
              <a:gd name="T28" fmla="*/ 0 w 515"/>
              <a:gd name="T29" fmla="*/ 2147483647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5"/>
              <a:gd name="T46" fmla="*/ 0 h 359"/>
              <a:gd name="T47" fmla="*/ 515 w 515"/>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5" h="359">
                <a:moveTo>
                  <a:pt x="0" y="61"/>
                </a:moveTo>
                <a:lnTo>
                  <a:pt x="32" y="353"/>
                </a:lnTo>
                <a:lnTo>
                  <a:pt x="433" y="359"/>
                </a:lnTo>
                <a:lnTo>
                  <a:pt x="498" y="316"/>
                </a:lnTo>
                <a:lnTo>
                  <a:pt x="515" y="280"/>
                </a:lnTo>
                <a:lnTo>
                  <a:pt x="353" y="79"/>
                </a:lnTo>
                <a:lnTo>
                  <a:pt x="433" y="146"/>
                </a:lnTo>
                <a:lnTo>
                  <a:pt x="466" y="86"/>
                </a:lnTo>
                <a:lnTo>
                  <a:pt x="433" y="13"/>
                </a:lnTo>
                <a:lnTo>
                  <a:pt x="338" y="30"/>
                </a:lnTo>
                <a:lnTo>
                  <a:pt x="338" y="0"/>
                </a:lnTo>
                <a:lnTo>
                  <a:pt x="281" y="6"/>
                </a:lnTo>
                <a:lnTo>
                  <a:pt x="200" y="37"/>
                </a:lnTo>
                <a:lnTo>
                  <a:pt x="32" y="0"/>
                </a:lnTo>
                <a:lnTo>
                  <a:pt x="0" y="61"/>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67" name="Freeform 477"/>
          <p:cNvSpPr>
            <a:spLocks/>
          </p:cNvSpPr>
          <p:nvPr/>
        </p:nvSpPr>
        <p:spPr bwMode="auto">
          <a:xfrm>
            <a:off x="2460624" y="4235451"/>
            <a:ext cx="323851" cy="268288"/>
          </a:xfrm>
          <a:custGeom>
            <a:avLst/>
            <a:gdLst>
              <a:gd name="T0" fmla="*/ 0 w 612"/>
              <a:gd name="T1" fmla="*/ 2147483647 h 389"/>
              <a:gd name="T2" fmla="*/ 2147483647 w 612"/>
              <a:gd name="T3" fmla="*/ 2147483647 h 389"/>
              <a:gd name="T4" fmla="*/ 2147483647 w 612"/>
              <a:gd name="T5" fmla="*/ 2147483647 h 389"/>
              <a:gd name="T6" fmla="*/ 2147483647 w 612"/>
              <a:gd name="T7" fmla="*/ 2147483647 h 389"/>
              <a:gd name="T8" fmla="*/ 2147483647 w 612"/>
              <a:gd name="T9" fmla="*/ 2147483647 h 389"/>
              <a:gd name="T10" fmla="*/ 2147483647 w 612"/>
              <a:gd name="T11" fmla="*/ 2147483647 h 389"/>
              <a:gd name="T12" fmla="*/ 2147483647 w 612"/>
              <a:gd name="T13" fmla="*/ 2147483647 h 389"/>
              <a:gd name="T14" fmla="*/ 2147483647 w 612"/>
              <a:gd name="T15" fmla="*/ 2147483647 h 389"/>
              <a:gd name="T16" fmla="*/ 2147483647 w 612"/>
              <a:gd name="T17" fmla="*/ 2147483647 h 389"/>
              <a:gd name="T18" fmla="*/ 2147483647 w 612"/>
              <a:gd name="T19" fmla="*/ 2147483647 h 389"/>
              <a:gd name="T20" fmla="*/ 2147483647 w 612"/>
              <a:gd name="T21" fmla="*/ 2147483647 h 389"/>
              <a:gd name="T22" fmla="*/ 2147483647 w 612"/>
              <a:gd name="T23" fmla="*/ 2147483647 h 389"/>
              <a:gd name="T24" fmla="*/ 2147483647 w 612"/>
              <a:gd name="T25" fmla="*/ 2147483647 h 389"/>
              <a:gd name="T26" fmla="*/ 2147483647 w 612"/>
              <a:gd name="T27" fmla="*/ 2147483647 h 389"/>
              <a:gd name="T28" fmla="*/ 2147483647 w 612"/>
              <a:gd name="T29" fmla="*/ 2147483647 h 389"/>
              <a:gd name="T30" fmla="*/ 2147483647 w 612"/>
              <a:gd name="T31" fmla="*/ 2147483647 h 389"/>
              <a:gd name="T32" fmla="*/ 2147483647 w 612"/>
              <a:gd name="T33" fmla="*/ 2147483647 h 389"/>
              <a:gd name="T34" fmla="*/ 2147483647 w 612"/>
              <a:gd name="T35" fmla="*/ 2147483647 h 389"/>
              <a:gd name="T36" fmla="*/ 2147483647 w 612"/>
              <a:gd name="T37" fmla="*/ 2147483647 h 389"/>
              <a:gd name="T38" fmla="*/ 2147483647 w 612"/>
              <a:gd name="T39" fmla="*/ 2147483647 h 389"/>
              <a:gd name="T40" fmla="*/ 2147483647 w 612"/>
              <a:gd name="T41" fmla="*/ 2147483647 h 389"/>
              <a:gd name="T42" fmla="*/ 2147483647 w 612"/>
              <a:gd name="T43" fmla="*/ 2147483647 h 389"/>
              <a:gd name="T44" fmla="*/ 2147483647 w 612"/>
              <a:gd name="T45" fmla="*/ 0 h 389"/>
              <a:gd name="T46" fmla="*/ 2147483647 w 612"/>
              <a:gd name="T47" fmla="*/ 2147483647 h 389"/>
              <a:gd name="T48" fmla="*/ 2147483647 w 612"/>
              <a:gd name="T49" fmla="*/ 2147483647 h 389"/>
              <a:gd name="T50" fmla="*/ 2147483647 w 612"/>
              <a:gd name="T51" fmla="*/ 2147483647 h 389"/>
              <a:gd name="T52" fmla="*/ 2147483647 w 612"/>
              <a:gd name="T53" fmla="*/ 2147483647 h 389"/>
              <a:gd name="T54" fmla="*/ 2147483647 w 612"/>
              <a:gd name="T55" fmla="*/ 2147483647 h 389"/>
              <a:gd name="T56" fmla="*/ 2147483647 w 612"/>
              <a:gd name="T57" fmla="*/ 2147483647 h 389"/>
              <a:gd name="T58" fmla="*/ 0 w 612"/>
              <a:gd name="T59" fmla="*/ 2147483647 h 3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
              <a:gd name="T91" fmla="*/ 0 h 389"/>
              <a:gd name="T92" fmla="*/ 612 w 612"/>
              <a:gd name="T93" fmla="*/ 389 h 3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 h="389">
                <a:moveTo>
                  <a:pt x="0" y="103"/>
                </a:moveTo>
                <a:lnTo>
                  <a:pt x="57" y="176"/>
                </a:lnTo>
                <a:lnTo>
                  <a:pt x="145" y="182"/>
                </a:lnTo>
                <a:lnTo>
                  <a:pt x="177" y="206"/>
                </a:lnTo>
                <a:lnTo>
                  <a:pt x="265" y="206"/>
                </a:lnTo>
                <a:lnTo>
                  <a:pt x="250" y="329"/>
                </a:lnTo>
                <a:lnTo>
                  <a:pt x="290" y="371"/>
                </a:lnTo>
                <a:lnTo>
                  <a:pt x="338" y="389"/>
                </a:lnTo>
                <a:lnTo>
                  <a:pt x="443" y="346"/>
                </a:lnTo>
                <a:lnTo>
                  <a:pt x="410" y="341"/>
                </a:lnTo>
                <a:lnTo>
                  <a:pt x="387" y="274"/>
                </a:lnTo>
                <a:lnTo>
                  <a:pt x="459" y="286"/>
                </a:lnTo>
                <a:lnTo>
                  <a:pt x="572" y="243"/>
                </a:lnTo>
                <a:lnTo>
                  <a:pt x="539" y="206"/>
                </a:lnTo>
                <a:lnTo>
                  <a:pt x="580" y="176"/>
                </a:lnTo>
                <a:lnTo>
                  <a:pt x="563" y="158"/>
                </a:lnTo>
                <a:lnTo>
                  <a:pt x="612" y="134"/>
                </a:lnTo>
                <a:lnTo>
                  <a:pt x="555" y="128"/>
                </a:lnTo>
                <a:lnTo>
                  <a:pt x="555" y="98"/>
                </a:lnTo>
                <a:lnTo>
                  <a:pt x="475" y="67"/>
                </a:lnTo>
                <a:lnTo>
                  <a:pt x="507" y="55"/>
                </a:lnTo>
                <a:lnTo>
                  <a:pt x="242" y="61"/>
                </a:lnTo>
                <a:lnTo>
                  <a:pt x="154" y="0"/>
                </a:lnTo>
                <a:lnTo>
                  <a:pt x="162" y="25"/>
                </a:lnTo>
                <a:lnTo>
                  <a:pt x="80" y="43"/>
                </a:lnTo>
                <a:lnTo>
                  <a:pt x="97" y="98"/>
                </a:lnTo>
                <a:lnTo>
                  <a:pt x="80" y="109"/>
                </a:lnTo>
                <a:lnTo>
                  <a:pt x="57" y="73"/>
                </a:lnTo>
                <a:lnTo>
                  <a:pt x="89" y="12"/>
                </a:lnTo>
                <a:lnTo>
                  <a:pt x="0" y="10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68" name="Freeform 478"/>
          <p:cNvSpPr>
            <a:spLocks/>
          </p:cNvSpPr>
          <p:nvPr/>
        </p:nvSpPr>
        <p:spPr bwMode="auto">
          <a:xfrm>
            <a:off x="5226051" y="4114801"/>
            <a:ext cx="85725" cy="109538"/>
          </a:xfrm>
          <a:custGeom>
            <a:avLst/>
            <a:gdLst>
              <a:gd name="T0" fmla="*/ 0 w 161"/>
              <a:gd name="T1" fmla="*/ 2147483647 h 159"/>
              <a:gd name="T2" fmla="*/ 2147483647 w 161"/>
              <a:gd name="T3" fmla="*/ 2147483647 h 159"/>
              <a:gd name="T4" fmla="*/ 2147483647 w 161"/>
              <a:gd name="T5" fmla="*/ 2147483647 h 159"/>
              <a:gd name="T6" fmla="*/ 2147483647 w 161"/>
              <a:gd name="T7" fmla="*/ 2147483647 h 159"/>
              <a:gd name="T8" fmla="*/ 2147483647 w 161"/>
              <a:gd name="T9" fmla="*/ 2147483647 h 159"/>
              <a:gd name="T10" fmla="*/ 2147483647 w 161"/>
              <a:gd name="T11" fmla="*/ 2147483647 h 159"/>
              <a:gd name="T12" fmla="*/ 2147483647 w 161"/>
              <a:gd name="T13" fmla="*/ 0 h 159"/>
              <a:gd name="T14" fmla="*/ 0 w 161"/>
              <a:gd name="T15" fmla="*/ 2147483647 h 159"/>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59"/>
              <a:gd name="T26" fmla="*/ 161 w 161"/>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59">
                <a:moveTo>
                  <a:pt x="0" y="25"/>
                </a:moveTo>
                <a:lnTo>
                  <a:pt x="31" y="159"/>
                </a:lnTo>
                <a:lnTo>
                  <a:pt x="145" y="110"/>
                </a:lnTo>
                <a:lnTo>
                  <a:pt x="128" y="86"/>
                </a:lnTo>
                <a:lnTo>
                  <a:pt x="161" y="62"/>
                </a:lnTo>
                <a:lnTo>
                  <a:pt x="161" y="19"/>
                </a:lnTo>
                <a:lnTo>
                  <a:pt x="88" y="0"/>
                </a:lnTo>
                <a:lnTo>
                  <a:pt x="0" y="25"/>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69" name="Freeform 479"/>
          <p:cNvSpPr>
            <a:spLocks/>
          </p:cNvSpPr>
          <p:nvPr/>
        </p:nvSpPr>
        <p:spPr bwMode="auto">
          <a:xfrm>
            <a:off x="4532314" y="3336926"/>
            <a:ext cx="225425" cy="173038"/>
          </a:xfrm>
          <a:custGeom>
            <a:avLst/>
            <a:gdLst>
              <a:gd name="T0" fmla="*/ 0 w 426"/>
              <a:gd name="T1" fmla="*/ 2147483647 h 250"/>
              <a:gd name="T2" fmla="*/ 0 w 426"/>
              <a:gd name="T3" fmla="*/ 2147483647 h 250"/>
              <a:gd name="T4" fmla="*/ 2147483647 w 426"/>
              <a:gd name="T5" fmla="*/ 0 h 250"/>
              <a:gd name="T6" fmla="*/ 2147483647 w 426"/>
              <a:gd name="T7" fmla="*/ 2147483647 h 250"/>
              <a:gd name="T8" fmla="*/ 2147483647 w 426"/>
              <a:gd name="T9" fmla="*/ 2147483647 h 250"/>
              <a:gd name="T10" fmla="*/ 2147483647 w 426"/>
              <a:gd name="T11" fmla="*/ 2147483647 h 250"/>
              <a:gd name="T12" fmla="*/ 2147483647 w 426"/>
              <a:gd name="T13" fmla="*/ 2147483647 h 250"/>
              <a:gd name="T14" fmla="*/ 2147483647 w 426"/>
              <a:gd name="T15" fmla="*/ 2147483647 h 250"/>
              <a:gd name="T16" fmla="*/ 2147483647 w 426"/>
              <a:gd name="T17" fmla="*/ 2147483647 h 250"/>
              <a:gd name="T18" fmla="*/ 2147483647 w 426"/>
              <a:gd name="T19" fmla="*/ 2147483647 h 250"/>
              <a:gd name="T20" fmla="*/ 2147483647 w 426"/>
              <a:gd name="T21" fmla="*/ 2147483647 h 250"/>
              <a:gd name="T22" fmla="*/ 2147483647 w 426"/>
              <a:gd name="T23" fmla="*/ 2147483647 h 250"/>
              <a:gd name="T24" fmla="*/ 2147483647 w 426"/>
              <a:gd name="T25" fmla="*/ 2147483647 h 250"/>
              <a:gd name="T26" fmla="*/ 2147483647 w 426"/>
              <a:gd name="T27" fmla="*/ 2147483647 h 250"/>
              <a:gd name="T28" fmla="*/ 0 w 426"/>
              <a:gd name="T29" fmla="*/ 2147483647 h 2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6"/>
              <a:gd name="T46" fmla="*/ 0 h 250"/>
              <a:gd name="T47" fmla="*/ 426 w 426"/>
              <a:gd name="T48" fmla="*/ 250 h 2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6" h="250">
                <a:moveTo>
                  <a:pt x="0" y="56"/>
                </a:moveTo>
                <a:lnTo>
                  <a:pt x="0" y="19"/>
                </a:lnTo>
                <a:lnTo>
                  <a:pt x="113" y="0"/>
                </a:lnTo>
                <a:lnTo>
                  <a:pt x="201" y="43"/>
                </a:lnTo>
                <a:lnTo>
                  <a:pt x="306" y="31"/>
                </a:lnTo>
                <a:lnTo>
                  <a:pt x="418" y="116"/>
                </a:lnTo>
                <a:lnTo>
                  <a:pt x="403" y="196"/>
                </a:lnTo>
                <a:lnTo>
                  <a:pt x="426" y="226"/>
                </a:lnTo>
                <a:lnTo>
                  <a:pt x="338" y="250"/>
                </a:lnTo>
                <a:lnTo>
                  <a:pt x="298" y="183"/>
                </a:lnTo>
                <a:lnTo>
                  <a:pt x="258" y="207"/>
                </a:lnTo>
                <a:lnTo>
                  <a:pt x="113" y="140"/>
                </a:lnTo>
                <a:lnTo>
                  <a:pt x="48" y="67"/>
                </a:lnTo>
                <a:lnTo>
                  <a:pt x="8" y="86"/>
                </a:lnTo>
                <a:lnTo>
                  <a:pt x="0" y="5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0" name="Freeform 480"/>
          <p:cNvSpPr>
            <a:spLocks/>
          </p:cNvSpPr>
          <p:nvPr/>
        </p:nvSpPr>
        <p:spPr bwMode="auto">
          <a:xfrm>
            <a:off x="2417764" y="4043363"/>
            <a:ext cx="73025" cy="47625"/>
          </a:xfrm>
          <a:custGeom>
            <a:avLst/>
            <a:gdLst>
              <a:gd name="T0" fmla="*/ 2147483647 w 137"/>
              <a:gd name="T1" fmla="*/ 2147483647 h 67"/>
              <a:gd name="T2" fmla="*/ 2147483647 w 137"/>
              <a:gd name="T3" fmla="*/ 2147483647 h 67"/>
              <a:gd name="T4" fmla="*/ 2147483647 w 137"/>
              <a:gd name="T5" fmla="*/ 2147483647 h 67"/>
              <a:gd name="T6" fmla="*/ 2147483647 w 137"/>
              <a:gd name="T7" fmla="*/ 2147483647 h 67"/>
              <a:gd name="T8" fmla="*/ 2147483647 w 137"/>
              <a:gd name="T9" fmla="*/ 2147483647 h 67"/>
              <a:gd name="T10" fmla="*/ 0 w 137"/>
              <a:gd name="T11" fmla="*/ 2147483647 h 67"/>
              <a:gd name="T12" fmla="*/ 2147483647 w 137"/>
              <a:gd name="T13" fmla="*/ 2147483647 h 67"/>
              <a:gd name="T14" fmla="*/ 2147483647 w 137"/>
              <a:gd name="T15" fmla="*/ 2147483647 h 67"/>
              <a:gd name="T16" fmla="*/ 2147483647 w 13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67"/>
              <a:gd name="T29" fmla="*/ 137 w 13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67">
                <a:moveTo>
                  <a:pt x="57" y="6"/>
                </a:moveTo>
                <a:lnTo>
                  <a:pt x="80" y="19"/>
                </a:lnTo>
                <a:lnTo>
                  <a:pt x="80" y="25"/>
                </a:lnTo>
                <a:lnTo>
                  <a:pt x="112" y="49"/>
                </a:lnTo>
                <a:lnTo>
                  <a:pt x="9" y="30"/>
                </a:lnTo>
                <a:lnTo>
                  <a:pt x="0" y="61"/>
                </a:lnTo>
                <a:lnTo>
                  <a:pt x="137" y="67"/>
                </a:lnTo>
                <a:lnTo>
                  <a:pt x="137" y="6"/>
                </a:lnTo>
                <a:lnTo>
                  <a:pt x="112"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471" name="Freeform 481"/>
          <p:cNvSpPr>
            <a:spLocks/>
          </p:cNvSpPr>
          <p:nvPr/>
        </p:nvSpPr>
        <p:spPr bwMode="auto">
          <a:xfrm>
            <a:off x="2490789" y="4043363"/>
            <a:ext cx="84137" cy="50800"/>
          </a:xfrm>
          <a:custGeom>
            <a:avLst/>
            <a:gdLst>
              <a:gd name="T0" fmla="*/ 2147483647 w 160"/>
              <a:gd name="T1" fmla="*/ 2147483647 h 73"/>
              <a:gd name="T2" fmla="*/ 2147483647 w 160"/>
              <a:gd name="T3" fmla="*/ 2147483647 h 73"/>
              <a:gd name="T4" fmla="*/ 2147483647 w 160"/>
              <a:gd name="T5" fmla="*/ 2147483647 h 73"/>
              <a:gd name="T6" fmla="*/ 2147483647 w 160"/>
              <a:gd name="T7" fmla="*/ 0 h 73"/>
              <a:gd name="T8" fmla="*/ 0 w 160"/>
              <a:gd name="T9" fmla="*/ 2147483647 h 73"/>
              <a:gd name="T10" fmla="*/ 0 w 160"/>
              <a:gd name="T11" fmla="*/ 2147483647 h 73"/>
              <a:gd name="T12" fmla="*/ 2147483647 w 160"/>
              <a:gd name="T13" fmla="*/ 2147483647 h 73"/>
              <a:gd name="T14" fmla="*/ 2147483647 w 160"/>
              <a:gd name="T15" fmla="*/ 2147483647 h 73"/>
              <a:gd name="T16" fmla="*/ 2147483647 w 160"/>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73"/>
              <a:gd name="T29" fmla="*/ 160 w 16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73">
                <a:moveTo>
                  <a:pt x="160" y="25"/>
                </a:moveTo>
                <a:lnTo>
                  <a:pt x="105" y="25"/>
                </a:lnTo>
                <a:lnTo>
                  <a:pt x="97" y="6"/>
                </a:lnTo>
                <a:lnTo>
                  <a:pt x="15" y="0"/>
                </a:lnTo>
                <a:lnTo>
                  <a:pt x="0" y="6"/>
                </a:lnTo>
                <a:lnTo>
                  <a:pt x="0" y="67"/>
                </a:lnTo>
                <a:lnTo>
                  <a:pt x="8" y="73"/>
                </a:lnTo>
                <a:lnTo>
                  <a:pt x="40" y="49"/>
                </a:lnTo>
                <a:lnTo>
                  <a:pt x="160" y="49"/>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72" name="Freeform 482"/>
          <p:cNvSpPr>
            <a:spLocks/>
          </p:cNvSpPr>
          <p:nvPr/>
        </p:nvSpPr>
        <p:spPr bwMode="auto">
          <a:xfrm>
            <a:off x="4732338" y="3103563"/>
            <a:ext cx="438151" cy="304800"/>
          </a:xfrm>
          <a:custGeom>
            <a:avLst/>
            <a:gdLst>
              <a:gd name="T0" fmla="*/ 2147483647 w 828"/>
              <a:gd name="T1" fmla="*/ 2147483647 h 444"/>
              <a:gd name="T2" fmla="*/ 2147483647 w 828"/>
              <a:gd name="T3" fmla="*/ 2147483647 h 444"/>
              <a:gd name="T4" fmla="*/ 2147483647 w 828"/>
              <a:gd name="T5" fmla="*/ 2147483647 h 444"/>
              <a:gd name="T6" fmla="*/ 2147483647 w 828"/>
              <a:gd name="T7" fmla="*/ 2147483647 h 444"/>
              <a:gd name="T8" fmla="*/ 0 w 828"/>
              <a:gd name="T9" fmla="*/ 2147483647 h 444"/>
              <a:gd name="T10" fmla="*/ 2147483647 w 828"/>
              <a:gd name="T11" fmla="*/ 2147483647 h 444"/>
              <a:gd name="T12" fmla="*/ 2147483647 w 828"/>
              <a:gd name="T13" fmla="*/ 2147483647 h 444"/>
              <a:gd name="T14" fmla="*/ 2147483647 w 828"/>
              <a:gd name="T15" fmla="*/ 2147483647 h 444"/>
              <a:gd name="T16" fmla="*/ 2147483647 w 828"/>
              <a:gd name="T17" fmla="*/ 2147483647 h 444"/>
              <a:gd name="T18" fmla="*/ 2147483647 w 828"/>
              <a:gd name="T19" fmla="*/ 2147483647 h 444"/>
              <a:gd name="T20" fmla="*/ 2147483647 w 828"/>
              <a:gd name="T21" fmla="*/ 2147483647 h 444"/>
              <a:gd name="T22" fmla="*/ 2147483647 w 828"/>
              <a:gd name="T23" fmla="*/ 2147483647 h 444"/>
              <a:gd name="T24" fmla="*/ 2147483647 w 828"/>
              <a:gd name="T25" fmla="*/ 2147483647 h 444"/>
              <a:gd name="T26" fmla="*/ 2147483647 w 828"/>
              <a:gd name="T27" fmla="*/ 2147483647 h 444"/>
              <a:gd name="T28" fmla="*/ 2147483647 w 828"/>
              <a:gd name="T29" fmla="*/ 2147483647 h 444"/>
              <a:gd name="T30" fmla="*/ 2147483647 w 828"/>
              <a:gd name="T31" fmla="*/ 2147483647 h 444"/>
              <a:gd name="T32" fmla="*/ 2147483647 w 828"/>
              <a:gd name="T33" fmla="*/ 2147483647 h 444"/>
              <a:gd name="T34" fmla="*/ 2147483647 w 828"/>
              <a:gd name="T35" fmla="*/ 2147483647 h 444"/>
              <a:gd name="T36" fmla="*/ 2147483647 w 828"/>
              <a:gd name="T37" fmla="*/ 2147483647 h 444"/>
              <a:gd name="T38" fmla="*/ 2147483647 w 828"/>
              <a:gd name="T39" fmla="*/ 2147483647 h 444"/>
              <a:gd name="T40" fmla="*/ 2147483647 w 828"/>
              <a:gd name="T41" fmla="*/ 2147483647 h 444"/>
              <a:gd name="T42" fmla="*/ 2147483647 w 828"/>
              <a:gd name="T43" fmla="*/ 2147483647 h 444"/>
              <a:gd name="T44" fmla="*/ 2147483647 w 828"/>
              <a:gd name="T45" fmla="*/ 2147483647 h 444"/>
              <a:gd name="T46" fmla="*/ 2147483647 w 828"/>
              <a:gd name="T47" fmla="*/ 2147483647 h 444"/>
              <a:gd name="T48" fmla="*/ 2147483647 w 828"/>
              <a:gd name="T49" fmla="*/ 2147483647 h 444"/>
              <a:gd name="T50" fmla="*/ 2147483647 w 828"/>
              <a:gd name="T51" fmla="*/ 2147483647 h 444"/>
              <a:gd name="T52" fmla="*/ 2147483647 w 828"/>
              <a:gd name="T53" fmla="*/ 2147483647 h 444"/>
              <a:gd name="T54" fmla="*/ 2147483647 w 828"/>
              <a:gd name="T55" fmla="*/ 2147483647 h 444"/>
              <a:gd name="T56" fmla="*/ 2147483647 w 828"/>
              <a:gd name="T57" fmla="*/ 2147483647 h 444"/>
              <a:gd name="T58" fmla="*/ 2147483647 w 828"/>
              <a:gd name="T59" fmla="*/ 2147483647 h 444"/>
              <a:gd name="T60" fmla="*/ 2147483647 w 828"/>
              <a:gd name="T61" fmla="*/ 2147483647 h 444"/>
              <a:gd name="T62" fmla="*/ 2147483647 w 828"/>
              <a:gd name="T63" fmla="*/ 2147483647 h 444"/>
              <a:gd name="T64" fmla="*/ 2147483647 w 828"/>
              <a:gd name="T65" fmla="*/ 2147483647 h 444"/>
              <a:gd name="T66" fmla="*/ 2147483647 w 828"/>
              <a:gd name="T67" fmla="*/ 2147483647 h 444"/>
              <a:gd name="T68" fmla="*/ 2147483647 w 828"/>
              <a:gd name="T69" fmla="*/ 2147483647 h 444"/>
              <a:gd name="T70" fmla="*/ 2147483647 w 828"/>
              <a:gd name="T71" fmla="*/ 2147483647 h 444"/>
              <a:gd name="T72" fmla="*/ 2147483647 w 828"/>
              <a:gd name="T73" fmla="*/ 2147483647 h 444"/>
              <a:gd name="T74" fmla="*/ 2147483647 w 828"/>
              <a:gd name="T75" fmla="*/ 2147483647 h 444"/>
              <a:gd name="T76" fmla="*/ 2147483647 w 828"/>
              <a:gd name="T77" fmla="*/ 2147483647 h 444"/>
              <a:gd name="T78" fmla="*/ 2147483647 w 828"/>
              <a:gd name="T79" fmla="*/ 0 h 444"/>
              <a:gd name="T80" fmla="*/ 2147483647 w 828"/>
              <a:gd name="T81" fmla="*/ 2147483647 h 444"/>
              <a:gd name="T82" fmla="*/ 2147483647 w 828"/>
              <a:gd name="T83" fmla="*/ 2147483647 h 444"/>
              <a:gd name="T84" fmla="*/ 2147483647 w 828"/>
              <a:gd name="T85" fmla="*/ 2147483647 h 444"/>
              <a:gd name="T86" fmla="*/ 2147483647 w 828"/>
              <a:gd name="T87" fmla="*/ 2147483647 h 444"/>
              <a:gd name="T88" fmla="*/ 2147483647 w 828"/>
              <a:gd name="T89" fmla="*/ 2147483647 h 444"/>
              <a:gd name="T90" fmla="*/ 2147483647 w 828"/>
              <a:gd name="T91" fmla="*/ 2147483647 h 444"/>
              <a:gd name="T92" fmla="*/ 2147483647 w 828"/>
              <a:gd name="T93" fmla="*/ 2147483647 h 444"/>
              <a:gd name="T94" fmla="*/ 2147483647 w 828"/>
              <a:gd name="T95" fmla="*/ 2147483647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8"/>
              <a:gd name="T145" fmla="*/ 0 h 444"/>
              <a:gd name="T146" fmla="*/ 828 w 828"/>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8" h="444">
                <a:moveTo>
                  <a:pt x="88" y="79"/>
                </a:moveTo>
                <a:lnTo>
                  <a:pt x="56" y="97"/>
                </a:lnTo>
                <a:lnTo>
                  <a:pt x="96" y="176"/>
                </a:lnTo>
                <a:lnTo>
                  <a:pt x="25" y="243"/>
                </a:lnTo>
                <a:lnTo>
                  <a:pt x="0" y="274"/>
                </a:lnTo>
                <a:lnTo>
                  <a:pt x="40" y="292"/>
                </a:lnTo>
                <a:lnTo>
                  <a:pt x="216" y="280"/>
                </a:lnTo>
                <a:lnTo>
                  <a:pt x="225" y="256"/>
                </a:lnTo>
                <a:lnTo>
                  <a:pt x="298" y="267"/>
                </a:lnTo>
                <a:lnTo>
                  <a:pt x="346" y="274"/>
                </a:lnTo>
                <a:lnTo>
                  <a:pt x="346" y="304"/>
                </a:lnTo>
                <a:lnTo>
                  <a:pt x="378" y="347"/>
                </a:lnTo>
                <a:lnTo>
                  <a:pt x="321" y="340"/>
                </a:lnTo>
                <a:lnTo>
                  <a:pt x="306" y="396"/>
                </a:lnTo>
                <a:lnTo>
                  <a:pt x="346" y="402"/>
                </a:lnTo>
                <a:lnTo>
                  <a:pt x="370" y="359"/>
                </a:lnTo>
                <a:lnTo>
                  <a:pt x="451" y="347"/>
                </a:lnTo>
                <a:lnTo>
                  <a:pt x="451" y="365"/>
                </a:lnTo>
                <a:lnTo>
                  <a:pt x="531" y="371"/>
                </a:lnTo>
                <a:lnTo>
                  <a:pt x="474" y="402"/>
                </a:lnTo>
                <a:lnTo>
                  <a:pt x="546" y="444"/>
                </a:lnTo>
                <a:lnTo>
                  <a:pt x="668" y="396"/>
                </a:lnTo>
                <a:lnTo>
                  <a:pt x="595" y="402"/>
                </a:lnTo>
                <a:lnTo>
                  <a:pt x="546" y="371"/>
                </a:lnTo>
                <a:lnTo>
                  <a:pt x="588" y="383"/>
                </a:lnTo>
                <a:lnTo>
                  <a:pt x="595" y="359"/>
                </a:lnTo>
                <a:lnTo>
                  <a:pt x="684" y="340"/>
                </a:lnTo>
                <a:lnTo>
                  <a:pt x="691" y="304"/>
                </a:lnTo>
                <a:lnTo>
                  <a:pt x="731" y="274"/>
                </a:lnTo>
                <a:lnTo>
                  <a:pt x="773" y="280"/>
                </a:lnTo>
                <a:lnTo>
                  <a:pt x="804" y="243"/>
                </a:lnTo>
                <a:lnTo>
                  <a:pt x="796" y="219"/>
                </a:lnTo>
                <a:lnTo>
                  <a:pt x="828" y="164"/>
                </a:lnTo>
                <a:lnTo>
                  <a:pt x="779" y="121"/>
                </a:lnTo>
                <a:lnTo>
                  <a:pt x="739" y="91"/>
                </a:lnTo>
                <a:lnTo>
                  <a:pt x="676" y="79"/>
                </a:lnTo>
                <a:lnTo>
                  <a:pt x="603" y="97"/>
                </a:lnTo>
                <a:lnTo>
                  <a:pt x="595" y="43"/>
                </a:lnTo>
                <a:lnTo>
                  <a:pt x="546" y="43"/>
                </a:lnTo>
                <a:lnTo>
                  <a:pt x="523" y="0"/>
                </a:lnTo>
                <a:lnTo>
                  <a:pt x="394" y="24"/>
                </a:lnTo>
                <a:lnTo>
                  <a:pt x="410" y="61"/>
                </a:lnTo>
                <a:lnTo>
                  <a:pt x="386" y="86"/>
                </a:lnTo>
                <a:lnTo>
                  <a:pt x="378" y="54"/>
                </a:lnTo>
                <a:lnTo>
                  <a:pt x="265" y="86"/>
                </a:lnTo>
                <a:lnTo>
                  <a:pt x="241" y="61"/>
                </a:lnTo>
                <a:lnTo>
                  <a:pt x="201" y="67"/>
                </a:lnTo>
                <a:lnTo>
                  <a:pt x="161" y="5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3" name="Freeform 483"/>
          <p:cNvSpPr>
            <a:spLocks/>
          </p:cNvSpPr>
          <p:nvPr/>
        </p:nvSpPr>
        <p:spPr bwMode="auto">
          <a:xfrm>
            <a:off x="4772026" y="2982914"/>
            <a:ext cx="220663" cy="179387"/>
          </a:xfrm>
          <a:custGeom>
            <a:avLst/>
            <a:gdLst>
              <a:gd name="T0" fmla="*/ 2147483647 w 418"/>
              <a:gd name="T1" fmla="*/ 2147483647 h 263"/>
              <a:gd name="T2" fmla="*/ 2147483647 w 418"/>
              <a:gd name="T3" fmla="*/ 2147483647 h 263"/>
              <a:gd name="T4" fmla="*/ 2147483647 w 418"/>
              <a:gd name="T5" fmla="*/ 2147483647 h 263"/>
              <a:gd name="T6" fmla="*/ 2147483647 w 418"/>
              <a:gd name="T7" fmla="*/ 2147483647 h 263"/>
              <a:gd name="T8" fmla="*/ 2147483647 w 418"/>
              <a:gd name="T9" fmla="*/ 0 h 263"/>
              <a:gd name="T10" fmla="*/ 2147483647 w 418"/>
              <a:gd name="T11" fmla="*/ 2147483647 h 263"/>
              <a:gd name="T12" fmla="*/ 2147483647 w 418"/>
              <a:gd name="T13" fmla="*/ 2147483647 h 263"/>
              <a:gd name="T14" fmla="*/ 2147483647 w 418"/>
              <a:gd name="T15" fmla="*/ 2147483647 h 263"/>
              <a:gd name="T16" fmla="*/ 2147483647 w 418"/>
              <a:gd name="T17" fmla="*/ 2147483647 h 263"/>
              <a:gd name="T18" fmla="*/ 2147483647 w 418"/>
              <a:gd name="T19" fmla="*/ 2147483647 h 263"/>
              <a:gd name="T20" fmla="*/ 2147483647 w 418"/>
              <a:gd name="T21" fmla="*/ 2147483647 h 263"/>
              <a:gd name="T22" fmla="*/ 0 w 418"/>
              <a:gd name="T23" fmla="*/ 2147483647 h 263"/>
              <a:gd name="T24" fmla="*/ 2147483647 w 418"/>
              <a:gd name="T25" fmla="*/ 2147483647 h 263"/>
              <a:gd name="T26" fmla="*/ 2147483647 w 418"/>
              <a:gd name="T27" fmla="*/ 2147483647 h 263"/>
              <a:gd name="T28" fmla="*/ 2147483647 w 418"/>
              <a:gd name="T29" fmla="*/ 2147483647 h 263"/>
              <a:gd name="T30" fmla="*/ 2147483647 w 418"/>
              <a:gd name="T31" fmla="*/ 2147483647 h 263"/>
              <a:gd name="T32" fmla="*/ 2147483647 w 418"/>
              <a:gd name="T33" fmla="*/ 2147483647 h 263"/>
              <a:gd name="T34" fmla="*/ 2147483647 w 418"/>
              <a:gd name="T35" fmla="*/ 2147483647 h 263"/>
              <a:gd name="T36" fmla="*/ 2147483647 w 418"/>
              <a:gd name="T37" fmla="*/ 2147483647 h 263"/>
              <a:gd name="T38" fmla="*/ 2147483647 w 418"/>
              <a:gd name="T39" fmla="*/ 2147483647 h 263"/>
              <a:gd name="T40" fmla="*/ 2147483647 w 418"/>
              <a:gd name="T41" fmla="*/ 2147483647 h 263"/>
              <a:gd name="T42" fmla="*/ 2147483647 w 418"/>
              <a:gd name="T43" fmla="*/ 2147483647 h 263"/>
              <a:gd name="T44" fmla="*/ 2147483647 w 418"/>
              <a:gd name="T45" fmla="*/ 2147483647 h 263"/>
              <a:gd name="T46" fmla="*/ 2147483647 w 418"/>
              <a:gd name="T47" fmla="*/ 2147483647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8"/>
              <a:gd name="T73" fmla="*/ 0 h 263"/>
              <a:gd name="T74" fmla="*/ 418 w 418"/>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8" h="263">
                <a:moveTo>
                  <a:pt x="418" y="116"/>
                </a:moveTo>
                <a:lnTo>
                  <a:pt x="361" y="110"/>
                </a:lnTo>
                <a:lnTo>
                  <a:pt x="345" y="43"/>
                </a:lnTo>
                <a:lnTo>
                  <a:pt x="305" y="7"/>
                </a:lnTo>
                <a:lnTo>
                  <a:pt x="240" y="0"/>
                </a:lnTo>
                <a:lnTo>
                  <a:pt x="192" y="7"/>
                </a:lnTo>
                <a:lnTo>
                  <a:pt x="160" y="31"/>
                </a:lnTo>
                <a:lnTo>
                  <a:pt x="168" y="61"/>
                </a:lnTo>
                <a:lnTo>
                  <a:pt x="120" y="80"/>
                </a:lnTo>
                <a:lnTo>
                  <a:pt x="112" y="128"/>
                </a:lnTo>
                <a:lnTo>
                  <a:pt x="63" y="164"/>
                </a:lnTo>
                <a:lnTo>
                  <a:pt x="0" y="195"/>
                </a:lnTo>
                <a:lnTo>
                  <a:pt x="15" y="256"/>
                </a:lnTo>
                <a:lnTo>
                  <a:pt x="88" y="231"/>
                </a:lnTo>
                <a:lnTo>
                  <a:pt x="128" y="244"/>
                </a:lnTo>
                <a:lnTo>
                  <a:pt x="168" y="238"/>
                </a:lnTo>
                <a:lnTo>
                  <a:pt x="192" y="263"/>
                </a:lnTo>
                <a:lnTo>
                  <a:pt x="305" y="231"/>
                </a:lnTo>
                <a:lnTo>
                  <a:pt x="313" y="263"/>
                </a:lnTo>
                <a:lnTo>
                  <a:pt x="337" y="238"/>
                </a:lnTo>
                <a:lnTo>
                  <a:pt x="321" y="201"/>
                </a:lnTo>
                <a:lnTo>
                  <a:pt x="378" y="189"/>
                </a:lnTo>
                <a:lnTo>
                  <a:pt x="370" y="140"/>
                </a:lnTo>
                <a:lnTo>
                  <a:pt x="401" y="14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4" name="Freeform 484"/>
          <p:cNvSpPr>
            <a:spLocks/>
          </p:cNvSpPr>
          <p:nvPr/>
        </p:nvSpPr>
        <p:spPr bwMode="auto">
          <a:xfrm>
            <a:off x="4711702" y="3028951"/>
            <a:ext cx="119063" cy="87313"/>
          </a:xfrm>
          <a:custGeom>
            <a:avLst/>
            <a:gdLst>
              <a:gd name="T0" fmla="*/ 0 w 225"/>
              <a:gd name="T1" fmla="*/ 0 h 128"/>
              <a:gd name="T2" fmla="*/ 2147483647 w 225"/>
              <a:gd name="T3" fmla="*/ 2147483647 h 128"/>
              <a:gd name="T4" fmla="*/ 2147483647 w 225"/>
              <a:gd name="T5" fmla="*/ 2147483647 h 128"/>
              <a:gd name="T6" fmla="*/ 2147483647 w 225"/>
              <a:gd name="T7" fmla="*/ 2147483647 h 128"/>
              <a:gd name="T8" fmla="*/ 2147483647 w 225"/>
              <a:gd name="T9" fmla="*/ 2147483647 h 128"/>
              <a:gd name="T10" fmla="*/ 2147483647 w 225"/>
              <a:gd name="T11" fmla="*/ 2147483647 h 128"/>
              <a:gd name="T12" fmla="*/ 2147483647 w 225"/>
              <a:gd name="T13" fmla="*/ 2147483647 h 128"/>
              <a:gd name="T14" fmla="*/ 0 60000 65536"/>
              <a:gd name="T15" fmla="*/ 0 60000 65536"/>
              <a:gd name="T16" fmla="*/ 0 60000 65536"/>
              <a:gd name="T17" fmla="*/ 0 60000 65536"/>
              <a:gd name="T18" fmla="*/ 0 60000 65536"/>
              <a:gd name="T19" fmla="*/ 0 60000 65536"/>
              <a:gd name="T20" fmla="*/ 0 60000 65536"/>
              <a:gd name="T21" fmla="*/ 0 w 225"/>
              <a:gd name="T22" fmla="*/ 0 h 128"/>
              <a:gd name="T23" fmla="*/ 225 w 22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28">
                <a:moveTo>
                  <a:pt x="0" y="0"/>
                </a:moveTo>
                <a:lnTo>
                  <a:pt x="8" y="61"/>
                </a:lnTo>
                <a:lnTo>
                  <a:pt x="96" y="80"/>
                </a:lnTo>
                <a:lnTo>
                  <a:pt x="113" y="128"/>
                </a:lnTo>
                <a:lnTo>
                  <a:pt x="176" y="97"/>
                </a:lnTo>
                <a:lnTo>
                  <a:pt x="225" y="61"/>
                </a:lnTo>
                <a:lnTo>
                  <a:pt x="136"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5" name="Freeform 485"/>
          <p:cNvSpPr>
            <a:spLocks/>
          </p:cNvSpPr>
          <p:nvPr/>
        </p:nvSpPr>
        <p:spPr bwMode="auto">
          <a:xfrm>
            <a:off x="4711701" y="2973389"/>
            <a:ext cx="149225" cy="96837"/>
          </a:xfrm>
          <a:custGeom>
            <a:avLst/>
            <a:gdLst>
              <a:gd name="T0" fmla="*/ 2147483647 w 281"/>
              <a:gd name="T1" fmla="*/ 0 h 140"/>
              <a:gd name="T2" fmla="*/ 2147483647 w 281"/>
              <a:gd name="T3" fmla="*/ 2147483647 h 140"/>
              <a:gd name="T4" fmla="*/ 2147483647 w 281"/>
              <a:gd name="T5" fmla="*/ 2147483647 h 140"/>
              <a:gd name="T6" fmla="*/ 2147483647 w 281"/>
              <a:gd name="T7" fmla="*/ 2147483647 h 140"/>
              <a:gd name="T8" fmla="*/ 0 w 281"/>
              <a:gd name="T9" fmla="*/ 2147483647 h 140"/>
              <a:gd name="T10" fmla="*/ 2147483647 w 281"/>
              <a:gd name="T11" fmla="*/ 2147483647 h 140"/>
              <a:gd name="T12" fmla="*/ 2147483647 w 281"/>
              <a:gd name="T13" fmla="*/ 2147483647 h 140"/>
              <a:gd name="T14" fmla="*/ 2147483647 w 281"/>
              <a:gd name="T15" fmla="*/ 2147483647 h 140"/>
              <a:gd name="T16" fmla="*/ 2147483647 w 281"/>
              <a:gd name="T17" fmla="*/ 2147483647 h 140"/>
              <a:gd name="T18" fmla="*/ 2147483647 w 281"/>
              <a:gd name="T19" fmla="*/ 2147483647 h 140"/>
              <a:gd name="T20" fmla="*/ 2147483647 w 281"/>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140"/>
              <a:gd name="T35" fmla="*/ 281 w 281"/>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140">
                <a:moveTo>
                  <a:pt x="153" y="0"/>
                </a:moveTo>
                <a:lnTo>
                  <a:pt x="136" y="62"/>
                </a:lnTo>
                <a:lnTo>
                  <a:pt x="65" y="30"/>
                </a:lnTo>
                <a:lnTo>
                  <a:pt x="23" y="36"/>
                </a:lnTo>
                <a:lnTo>
                  <a:pt x="0" y="79"/>
                </a:lnTo>
                <a:lnTo>
                  <a:pt x="136" y="103"/>
                </a:lnTo>
                <a:lnTo>
                  <a:pt x="225" y="140"/>
                </a:lnTo>
                <a:lnTo>
                  <a:pt x="233" y="92"/>
                </a:lnTo>
                <a:lnTo>
                  <a:pt x="281" y="73"/>
                </a:lnTo>
                <a:lnTo>
                  <a:pt x="273" y="43"/>
                </a:lnTo>
                <a:lnTo>
                  <a:pt x="233" y="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6" name="Freeform 486"/>
          <p:cNvSpPr>
            <a:spLocks/>
          </p:cNvSpPr>
          <p:nvPr/>
        </p:nvSpPr>
        <p:spPr bwMode="auto">
          <a:xfrm>
            <a:off x="4673601" y="3070225"/>
            <a:ext cx="98425" cy="46038"/>
          </a:xfrm>
          <a:custGeom>
            <a:avLst/>
            <a:gdLst>
              <a:gd name="T0" fmla="*/ 0 w 185"/>
              <a:gd name="T1" fmla="*/ 2147483647 h 67"/>
              <a:gd name="T2" fmla="*/ 2147483647 w 185"/>
              <a:gd name="T3" fmla="*/ 2147483647 h 67"/>
              <a:gd name="T4" fmla="*/ 2147483647 w 185"/>
              <a:gd name="T5" fmla="*/ 2147483647 h 67"/>
              <a:gd name="T6" fmla="*/ 2147483647 w 185"/>
              <a:gd name="T7" fmla="*/ 0 h 67"/>
              <a:gd name="T8" fmla="*/ 2147483647 w 185"/>
              <a:gd name="T9" fmla="*/ 2147483647 h 67"/>
              <a:gd name="T10" fmla="*/ 2147483647 w 185"/>
              <a:gd name="T11" fmla="*/ 2147483647 h 67"/>
              <a:gd name="T12" fmla="*/ 2147483647 w 185"/>
              <a:gd name="T13" fmla="*/ 0 h 67"/>
              <a:gd name="T14" fmla="*/ 0 60000 65536"/>
              <a:gd name="T15" fmla="*/ 0 60000 65536"/>
              <a:gd name="T16" fmla="*/ 0 60000 65536"/>
              <a:gd name="T17" fmla="*/ 0 60000 65536"/>
              <a:gd name="T18" fmla="*/ 0 60000 65536"/>
              <a:gd name="T19" fmla="*/ 0 60000 65536"/>
              <a:gd name="T20" fmla="*/ 0 60000 65536"/>
              <a:gd name="T21" fmla="*/ 0 w 185"/>
              <a:gd name="T22" fmla="*/ 0 h 67"/>
              <a:gd name="T23" fmla="*/ 185 w 185"/>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67">
                <a:moveTo>
                  <a:pt x="0" y="49"/>
                </a:moveTo>
                <a:lnTo>
                  <a:pt x="185" y="67"/>
                </a:lnTo>
                <a:lnTo>
                  <a:pt x="168" y="19"/>
                </a:lnTo>
                <a:lnTo>
                  <a:pt x="80" y="0"/>
                </a:lnTo>
                <a:lnTo>
                  <a:pt x="80" y="25"/>
                </a:lnTo>
                <a:lnTo>
                  <a:pt x="55" y="25"/>
                </a:lnTo>
                <a:lnTo>
                  <a:pt x="72"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7" name="Freeform 487"/>
          <p:cNvSpPr>
            <a:spLocks/>
          </p:cNvSpPr>
          <p:nvPr/>
        </p:nvSpPr>
        <p:spPr bwMode="auto">
          <a:xfrm>
            <a:off x="4772025" y="2927350"/>
            <a:ext cx="101600" cy="76200"/>
          </a:xfrm>
          <a:custGeom>
            <a:avLst/>
            <a:gdLst>
              <a:gd name="T0" fmla="*/ 0 w 192"/>
              <a:gd name="T1" fmla="*/ 2147483647 h 110"/>
              <a:gd name="T2" fmla="*/ 2147483647 w 192"/>
              <a:gd name="T3" fmla="*/ 2147483647 h 110"/>
              <a:gd name="T4" fmla="*/ 2147483647 w 192"/>
              <a:gd name="T5" fmla="*/ 2147483647 h 110"/>
              <a:gd name="T6" fmla="*/ 2147483647 w 192"/>
              <a:gd name="T7" fmla="*/ 2147483647 h 110"/>
              <a:gd name="T8" fmla="*/ 2147483647 w 192"/>
              <a:gd name="T9" fmla="*/ 2147483647 h 110"/>
              <a:gd name="T10" fmla="*/ 2147483647 w 192"/>
              <a:gd name="T11" fmla="*/ 2147483647 h 110"/>
              <a:gd name="T12" fmla="*/ 2147483647 w 192"/>
              <a:gd name="T13" fmla="*/ 0 h 110"/>
              <a:gd name="T14" fmla="*/ 0 60000 65536"/>
              <a:gd name="T15" fmla="*/ 0 60000 65536"/>
              <a:gd name="T16" fmla="*/ 0 60000 65536"/>
              <a:gd name="T17" fmla="*/ 0 60000 65536"/>
              <a:gd name="T18" fmla="*/ 0 60000 65536"/>
              <a:gd name="T19" fmla="*/ 0 60000 65536"/>
              <a:gd name="T20" fmla="*/ 0 60000 65536"/>
              <a:gd name="T21" fmla="*/ 0 w 192"/>
              <a:gd name="T22" fmla="*/ 0 h 110"/>
              <a:gd name="T23" fmla="*/ 192 w 19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10">
                <a:moveTo>
                  <a:pt x="0" y="19"/>
                </a:moveTo>
                <a:lnTo>
                  <a:pt x="7" y="67"/>
                </a:lnTo>
                <a:lnTo>
                  <a:pt x="40" y="67"/>
                </a:lnTo>
                <a:lnTo>
                  <a:pt x="120" y="73"/>
                </a:lnTo>
                <a:lnTo>
                  <a:pt x="160" y="110"/>
                </a:lnTo>
                <a:lnTo>
                  <a:pt x="192" y="86"/>
                </a:lnTo>
                <a:lnTo>
                  <a:pt x="185"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8" name="Freeform 488"/>
          <p:cNvSpPr>
            <a:spLocks/>
          </p:cNvSpPr>
          <p:nvPr/>
        </p:nvSpPr>
        <p:spPr bwMode="auto">
          <a:xfrm>
            <a:off x="4491039" y="4659313"/>
            <a:ext cx="292100" cy="292100"/>
          </a:xfrm>
          <a:custGeom>
            <a:avLst/>
            <a:gdLst>
              <a:gd name="T0" fmla="*/ 0 w 554"/>
              <a:gd name="T1" fmla="*/ 2147483647 h 426"/>
              <a:gd name="T2" fmla="*/ 2147483647 w 554"/>
              <a:gd name="T3" fmla="*/ 2147483647 h 426"/>
              <a:gd name="T4" fmla="*/ 2147483647 w 554"/>
              <a:gd name="T5" fmla="*/ 2147483647 h 426"/>
              <a:gd name="T6" fmla="*/ 2147483647 w 554"/>
              <a:gd name="T7" fmla="*/ 2147483647 h 426"/>
              <a:gd name="T8" fmla="*/ 2147483647 w 554"/>
              <a:gd name="T9" fmla="*/ 2147483647 h 426"/>
              <a:gd name="T10" fmla="*/ 2147483647 w 554"/>
              <a:gd name="T11" fmla="*/ 2147483647 h 426"/>
              <a:gd name="T12" fmla="*/ 2147483647 w 554"/>
              <a:gd name="T13" fmla="*/ 2147483647 h 426"/>
              <a:gd name="T14" fmla="*/ 2147483647 w 554"/>
              <a:gd name="T15" fmla="*/ 2147483647 h 426"/>
              <a:gd name="T16" fmla="*/ 2147483647 w 554"/>
              <a:gd name="T17" fmla="*/ 2147483647 h 426"/>
              <a:gd name="T18" fmla="*/ 2147483647 w 554"/>
              <a:gd name="T19" fmla="*/ 2147483647 h 426"/>
              <a:gd name="T20" fmla="*/ 2147483647 w 554"/>
              <a:gd name="T21" fmla="*/ 2147483647 h 426"/>
              <a:gd name="T22" fmla="*/ 2147483647 w 554"/>
              <a:gd name="T23" fmla="*/ 2147483647 h 426"/>
              <a:gd name="T24" fmla="*/ 2147483647 w 554"/>
              <a:gd name="T25" fmla="*/ 2147483647 h 426"/>
              <a:gd name="T26" fmla="*/ 2147483647 w 554"/>
              <a:gd name="T27" fmla="*/ 2147483647 h 426"/>
              <a:gd name="T28" fmla="*/ 2147483647 w 554"/>
              <a:gd name="T29" fmla="*/ 0 h 426"/>
              <a:gd name="T30" fmla="*/ 2147483647 w 554"/>
              <a:gd name="T31" fmla="*/ 2147483647 h 426"/>
              <a:gd name="T32" fmla="*/ 2147483647 w 554"/>
              <a:gd name="T33" fmla="*/ 2147483647 h 426"/>
              <a:gd name="T34" fmla="*/ 0 w 554"/>
              <a:gd name="T35" fmla="*/ 2147483647 h 4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4"/>
              <a:gd name="T55" fmla="*/ 0 h 426"/>
              <a:gd name="T56" fmla="*/ 554 w 554"/>
              <a:gd name="T57" fmla="*/ 426 h 4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4" h="426">
                <a:moveTo>
                  <a:pt x="0" y="402"/>
                </a:moveTo>
                <a:lnTo>
                  <a:pt x="56" y="383"/>
                </a:lnTo>
                <a:lnTo>
                  <a:pt x="434" y="426"/>
                </a:lnTo>
                <a:lnTo>
                  <a:pt x="514" y="407"/>
                </a:lnTo>
                <a:lnTo>
                  <a:pt x="458" y="377"/>
                </a:lnTo>
                <a:lnTo>
                  <a:pt x="458" y="243"/>
                </a:lnTo>
                <a:lnTo>
                  <a:pt x="554" y="243"/>
                </a:lnTo>
                <a:lnTo>
                  <a:pt x="554" y="176"/>
                </a:lnTo>
                <a:lnTo>
                  <a:pt x="458" y="182"/>
                </a:lnTo>
                <a:lnTo>
                  <a:pt x="450" y="54"/>
                </a:lnTo>
                <a:lnTo>
                  <a:pt x="409" y="36"/>
                </a:lnTo>
                <a:lnTo>
                  <a:pt x="346" y="43"/>
                </a:lnTo>
                <a:lnTo>
                  <a:pt x="338" y="79"/>
                </a:lnTo>
                <a:lnTo>
                  <a:pt x="273" y="85"/>
                </a:lnTo>
                <a:lnTo>
                  <a:pt x="201" y="0"/>
                </a:lnTo>
                <a:lnTo>
                  <a:pt x="23" y="17"/>
                </a:lnTo>
                <a:lnTo>
                  <a:pt x="88" y="176"/>
                </a:lnTo>
                <a:lnTo>
                  <a:pt x="0" y="40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79" name="Freeform 489"/>
          <p:cNvSpPr>
            <a:spLocks/>
          </p:cNvSpPr>
          <p:nvPr/>
        </p:nvSpPr>
        <p:spPr bwMode="auto">
          <a:xfrm>
            <a:off x="4498975" y="4633913"/>
            <a:ext cx="20639" cy="28575"/>
          </a:xfrm>
          <a:custGeom>
            <a:avLst/>
            <a:gdLst>
              <a:gd name="T0" fmla="*/ 0 w 40"/>
              <a:gd name="T1" fmla="*/ 2147483647 h 43"/>
              <a:gd name="T2" fmla="*/ 2147483647 w 40"/>
              <a:gd name="T3" fmla="*/ 2147483647 h 43"/>
              <a:gd name="T4" fmla="*/ 2147483647 w 40"/>
              <a:gd name="T5" fmla="*/ 0 h 43"/>
              <a:gd name="T6" fmla="*/ 0 w 40"/>
              <a:gd name="T7" fmla="*/ 2147483647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0" y="6"/>
                </a:moveTo>
                <a:lnTo>
                  <a:pt x="7" y="43"/>
                </a:lnTo>
                <a:lnTo>
                  <a:pt x="40" y="0"/>
                </a:lnTo>
                <a:lnTo>
                  <a:pt x="0" y="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0" name="Freeform 490"/>
          <p:cNvSpPr>
            <a:spLocks/>
          </p:cNvSpPr>
          <p:nvPr/>
        </p:nvSpPr>
        <p:spPr bwMode="auto">
          <a:xfrm>
            <a:off x="4686301" y="4943476"/>
            <a:ext cx="220663" cy="220663"/>
          </a:xfrm>
          <a:custGeom>
            <a:avLst/>
            <a:gdLst>
              <a:gd name="T0" fmla="*/ 0 w 419"/>
              <a:gd name="T1" fmla="*/ 2147483647 h 323"/>
              <a:gd name="T2" fmla="*/ 0 w 419"/>
              <a:gd name="T3" fmla="*/ 2147483647 h 323"/>
              <a:gd name="T4" fmla="*/ 2147483647 w 419"/>
              <a:gd name="T5" fmla="*/ 2147483647 h 323"/>
              <a:gd name="T6" fmla="*/ 2147483647 w 419"/>
              <a:gd name="T7" fmla="*/ 2147483647 h 323"/>
              <a:gd name="T8" fmla="*/ 2147483647 w 419"/>
              <a:gd name="T9" fmla="*/ 2147483647 h 323"/>
              <a:gd name="T10" fmla="*/ 2147483647 w 419"/>
              <a:gd name="T11" fmla="*/ 2147483647 h 323"/>
              <a:gd name="T12" fmla="*/ 2147483647 w 419"/>
              <a:gd name="T13" fmla="*/ 0 h 323"/>
              <a:gd name="T14" fmla="*/ 2147483647 w 419"/>
              <a:gd name="T15" fmla="*/ 2147483647 h 323"/>
              <a:gd name="T16" fmla="*/ 2147483647 w 419"/>
              <a:gd name="T17" fmla="*/ 2147483647 h 323"/>
              <a:gd name="T18" fmla="*/ 2147483647 w 419"/>
              <a:gd name="T19" fmla="*/ 2147483647 h 323"/>
              <a:gd name="T20" fmla="*/ 2147483647 w 419"/>
              <a:gd name="T21" fmla="*/ 2147483647 h 323"/>
              <a:gd name="T22" fmla="*/ 2147483647 w 419"/>
              <a:gd name="T23" fmla="*/ 2147483647 h 323"/>
              <a:gd name="T24" fmla="*/ 2147483647 w 419"/>
              <a:gd name="T25" fmla="*/ 2147483647 h 323"/>
              <a:gd name="T26" fmla="*/ 2147483647 w 419"/>
              <a:gd name="T27" fmla="*/ 2147483647 h 323"/>
              <a:gd name="T28" fmla="*/ 0 w 419"/>
              <a:gd name="T29" fmla="*/ 2147483647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9"/>
              <a:gd name="T46" fmla="*/ 0 h 323"/>
              <a:gd name="T47" fmla="*/ 419 w 419"/>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9" h="323">
                <a:moveTo>
                  <a:pt x="0" y="250"/>
                </a:moveTo>
                <a:lnTo>
                  <a:pt x="0" y="153"/>
                </a:lnTo>
                <a:lnTo>
                  <a:pt x="40" y="153"/>
                </a:lnTo>
                <a:lnTo>
                  <a:pt x="40" y="31"/>
                </a:lnTo>
                <a:lnTo>
                  <a:pt x="129" y="13"/>
                </a:lnTo>
                <a:lnTo>
                  <a:pt x="162" y="37"/>
                </a:lnTo>
                <a:lnTo>
                  <a:pt x="234" y="0"/>
                </a:lnTo>
                <a:lnTo>
                  <a:pt x="362" y="134"/>
                </a:lnTo>
                <a:lnTo>
                  <a:pt x="419" y="159"/>
                </a:lnTo>
                <a:lnTo>
                  <a:pt x="250" y="274"/>
                </a:lnTo>
                <a:lnTo>
                  <a:pt x="154" y="274"/>
                </a:lnTo>
                <a:lnTo>
                  <a:pt x="97" y="323"/>
                </a:lnTo>
                <a:lnTo>
                  <a:pt x="32" y="323"/>
                </a:lnTo>
                <a:lnTo>
                  <a:pt x="32" y="280"/>
                </a:lnTo>
                <a:lnTo>
                  <a:pt x="0" y="25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81" name="Freeform 491"/>
          <p:cNvSpPr>
            <a:spLocks/>
          </p:cNvSpPr>
          <p:nvPr/>
        </p:nvSpPr>
        <p:spPr bwMode="auto">
          <a:xfrm>
            <a:off x="6927851" y="4408489"/>
            <a:ext cx="30163" cy="20637"/>
          </a:xfrm>
          <a:custGeom>
            <a:avLst/>
            <a:gdLst>
              <a:gd name="T0" fmla="*/ 0 w 57"/>
              <a:gd name="T1" fmla="*/ 2147483647 h 31"/>
              <a:gd name="T2" fmla="*/ 2147483647 w 57"/>
              <a:gd name="T3" fmla="*/ 2147483647 h 31"/>
              <a:gd name="T4" fmla="*/ 2147483647 w 57"/>
              <a:gd name="T5" fmla="*/ 0 h 31"/>
              <a:gd name="T6" fmla="*/ 0 w 57"/>
              <a:gd name="T7" fmla="*/ 2147483647 h 31"/>
              <a:gd name="T8" fmla="*/ 0 60000 65536"/>
              <a:gd name="T9" fmla="*/ 0 60000 65536"/>
              <a:gd name="T10" fmla="*/ 0 60000 65536"/>
              <a:gd name="T11" fmla="*/ 0 60000 65536"/>
              <a:gd name="T12" fmla="*/ 0 w 57"/>
              <a:gd name="T13" fmla="*/ 0 h 31"/>
              <a:gd name="T14" fmla="*/ 57 w 57"/>
              <a:gd name="T15" fmla="*/ 31 h 31"/>
            </a:gdLst>
            <a:ahLst/>
            <a:cxnLst>
              <a:cxn ang="T8">
                <a:pos x="T0" y="T1"/>
              </a:cxn>
              <a:cxn ang="T9">
                <a:pos x="T2" y="T3"/>
              </a:cxn>
              <a:cxn ang="T10">
                <a:pos x="T4" y="T5"/>
              </a:cxn>
              <a:cxn ang="T11">
                <a:pos x="T6" y="T7"/>
              </a:cxn>
            </a:cxnLst>
            <a:rect l="T12" t="T13" r="T14" b="T15"/>
            <a:pathLst>
              <a:path w="57" h="31">
                <a:moveTo>
                  <a:pt x="0" y="13"/>
                </a:moveTo>
                <a:lnTo>
                  <a:pt x="33" y="31"/>
                </a:lnTo>
                <a:lnTo>
                  <a:pt x="57" y="0"/>
                </a:lnTo>
                <a:lnTo>
                  <a:pt x="0" y="1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82" name="Freeform 493"/>
          <p:cNvSpPr>
            <a:spLocks/>
          </p:cNvSpPr>
          <p:nvPr/>
        </p:nvSpPr>
        <p:spPr bwMode="auto">
          <a:xfrm>
            <a:off x="6413501" y="3846514"/>
            <a:ext cx="209551" cy="439737"/>
          </a:xfrm>
          <a:custGeom>
            <a:avLst/>
            <a:gdLst>
              <a:gd name="T0" fmla="*/ 0 w 395"/>
              <a:gd name="T1" fmla="*/ 2147483647 h 639"/>
              <a:gd name="T2" fmla="*/ 2147483647 w 395"/>
              <a:gd name="T3" fmla="*/ 2147483647 h 639"/>
              <a:gd name="T4" fmla="*/ 2147483647 w 395"/>
              <a:gd name="T5" fmla="*/ 2147483647 h 639"/>
              <a:gd name="T6" fmla="*/ 2147483647 w 395"/>
              <a:gd name="T7" fmla="*/ 2147483647 h 639"/>
              <a:gd name="T8" fmla="*/ 2147483647 w 395"/>
              <a:gd name="T9" fmla="*/ 0 h 639"/>
              <a:gd name="T10" fmla="*/ 2147483647 w 395"/>
              <a:gd name="T11" fmla="*/ 2147483647 h 639"/>
              <a:gd name="T12" fmla="*/ 2147483647 w 395"/>
              <a:gd name="T13" fmla="*/ 2147483647 h 639"/>
              <a:gd name="T14" fmla="*/ 2147483647 w 395"/>
              <a:gd name="T15" fmla="*/ 2147483647 h 639"/>
              <a:gd name="T16" fmla="*/ 2147483647 w 395"/>
              <a:gd name="T17" fmla="*/ 2147483647 h 639"/>
              <a:gd name="T18" fmla="*/ 2147483647 w 395"/>
              <a:gd name="T19" fmla="*/ 2147483647 h 639"/>
              <a:gd name="T20" fmla="*/ 2147483647 w 395"/>
              <a:gd name="T21" fmla="*/ 2147483647 h 639"/>
              <a:gd name="T22" fmla="*/ 2147483647 w 395"/>
              <a:gd name="T23" fmla="*/ 2147483647 h 639"/>
              <a:gd name="T24" fmla="*/ 2147483647 w 395"/>
              <a:gd name="T25" fmla="*/ 2147483647 h 639"/>
              <a:gd name="T26" fmla="*/ 2147483647 w 395"/>
              <a:gd name="T27" fmla="*/ 2147483647 h 639"/>
              <a:gd name="T28" fmla="*/ 2147483647 w 395"/>
              <a:gd name="T29" fmla="*/ 2147483647 h 639"/>
              <a:gd name="T30" fmla="*/ 2147483647 w 395"/>
              <a:gd name="T31" fmla="*/ 2147483647 h 639"/>
              <a:gd name="T32" fmla="*/ 2147483647 w 395"/>
              <a:gd name="T33" fmla="*/ 2147483647 h 639"/>
              <a:gd name="T34" fmla="*/ 2147483647 w 395"/>
              <a:gd name="T35" fmla="*/ 2147483647 h 639"/>
              <a:gd name="T36" fmla="*/ 2147483647 w 395"/>
              <a:gd name="T37" fmla="*/ 2147483647 h 639"/>
              <a:gd name="T38" fmla="*/ 2147483647 w 395"/>
              <a:gd name="T39" fmla="*/ 2147483647 h 639"/>
              <a:gd name="T40" fmla="*/ 2147483647 w 395"/>
              <a:gd name="T41" fmla="*/ 2147483647 h 639"/>
              <a:gd name="T42" fmla="*/ 2147483647 w 395"/>
              <a:gd name="T43" fmla="*/ 2147483647 h 639"/>
              <a:gd name="T44" fmla="*/ 2147483647 w 395"/>
              <a:gd name="T45" fmla="*/ 2147483647 h 639"/>
              <a:gd name="T46" fmla="*/ 0 w 395"/>
              <a:gd name="T47" fmla="*/ 2147483647 h 6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5"/>
              <a:gd name="T73" fmla="*/ 0 h 639"/>
              <a:gd name="T74" fmla="*/ 395 w 395"/>
              <a:gd name="T75" fmla="*/ 639 h 6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5" h="639">
                <a:moveTo>
                  <a:pt x="0" y="262"/>
                </a:moveTo>
                <a:lnTo>
                  <a:pt x="9" y="225"/>
                </a:lnTo>
                <a:lnTo>
                  <a:pt x="129" y="55"/>
                </a:lnTo>
                <a:lnTo>
                  <a:pt x="202" y="30"/>
                </a:lnTo>
                <a:lnTo>
                  <a:pt x="234" y="0"/>
                </a:lnTo>
                <a:lnTo>
                  <a:pt x="282" y="19"/>
                </a:lnTo>
                <a:lnTo>
                  <a:pt x="282" y="49"/>
                </a:lnTo>
                <a:lnTo>
                  <a:pt x="242" y="152"/>
                </a:lnTo>
                <a:lnTo>
                  <a:pt x="290" y="146"/>
                </a:lnTo>
                <a:lnTo>
                  <a:pt x="314" y="213"/>
                </a:lnTo>
                <a:lnTo>
                  <a:pt x="395" y="232"/>
                </a:lnTo>
                <a:lnTo>
                  <a:pt x="355" y="268"/>
                </a:lnTo>
                <a:lnTo>
                  <a:pt x="258" y="305"/>
                </a:lnTo>
                <a:lnTo>
                  <a:pt x="242" y="353"/>
                </a:lnTo>
                <a:lnTo>
                  <a:pt x="290" y="426"/>
                </a:lnTo>
                <a:lnTo>
                  <a:pt x="265" y="475"/>
                </a:lnTo>
                <a:lnTo>
                  <a:pt x="322" y="578"/>
                </a:lnTo>
                <a:lnTo>
                  <a:pt x="282" y="639"/>
                </a:lnTo>
                <a:lnTo>
                  <a:pt x="242" y="414"/>
                </a:lnTo>
                <a:lnTo>
                  <a:pt x="194" y="383"/>
                </a:lnTo>
                <a:lnTo>
                  <a:pt x="137" y="445"/>
                </a:lnTo>
                <a:lnTo>
                  <a:pt x="80" y="426"/>
                </a:lnTo>
                <a:lnTo>
                  <a:pt x="97" y="353"/>
                </a:lnTo>
                <a:lnTo>
                  <a:pt x="0" y="26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83" name="Freeform 494"/>
          <p:cNvSpPr>
            <a:spLocks/>
          </p:cNvSpPr>
          <p:nvPr/>
        </p:nvSpPr>
        <p:spPr bwMode="auto">
          <a:xfrm>
            <a:off x="4902200" y="4579939"/>
            <a:ext cx="44451" cy="44450"/>
          </a:xfrm>
          <a:custGeom>
            <a:avLst/>
            <a:gdLst>
              <a:gd name="T0" fmla="*/ 0 w 82"/>
              <a:gd name="T1" fmla="*/ 2147483647 h 67"/>
              <a:gd name="T2" fmla="*/ 2147483647 w 82"/>
              <a:gd name="T3" fmla="*/ 2147483647 h 67"/>
              <a:gd name="T4" fmla="*/ 2147483647 w 82"/>
              <a:gd name="T5" fmla="*/ 2147483647 h 67"/>
              <a:gd name="T6" fmla="*/ 2147483647 w 82"/>
              <a:gd name="T7" fmla="*/ 2147483647 h 67"/>
              <a:gd name="T8" fmla="*/ 2147483647 w 82"/>
              <a:gd name="T9" fmla="*/ 0 h 67"/>
              <a:gd name="T10" fmla="*/ 0 w 82"/>
              <a:gd name="T11" fmla="*/ 2147483647 h 67"/>
              <a:gd name="T12" fmla="*/ 0 60000 65536"/>
              <a:gd name="T13" fmla="*/ 0 60000 65536"/>
              <a:gd name="T14" fmla="*/ 0 60000 65536"/>
              <a:gd name="T15" fmla="*/ 0 60000 65536"/>
              <a:gd name="T16" fmla="*/ 0 60000 65536"/>
              <a:gd name="T17" fmla="*/ 0 60000 65536"/>
              <a:gd name="T18" fmla="*/ 0 w 82"/>
              <a:gd name="T19" fmla="*/ 0 h 67"/>
              <a:gd name="T20" fmla="*/ 82 w 82"/>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2" h="67">
                <a:moveTo>
                  <a:pt x="0" y="12"/>
                </a:moveTo>
                <a:lnTo>
                  <a:pt x="17" y="36"/>
                </a:lnTo>
                <a:lnTo>
                  <a:pt x="25" y="67"/>
                </a:lnTo>
                <a:lnTo>
                  <a:pt x="82" y="30"/>
                </a:lnTo>
                <a:lnTo>
                  <a:pt x="73" y="0"/>
                </a:lnTo>
                <a:lnTo>
                  <a:pt x="0" y="1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4" name="Freeform 495"/>
          <p:cNvSpPr>
            <a:spLocks/>
          </p:cNvSpPr>
          <p:nvPr/>
        </p:nvSpPr>
        <p:spPr bwMode="auto">
          <a:xfrm>
            <a:off x="6661151" y="4178301"/>
            <a:ext cx="111125" cy="100013"/>
          </a:xfrm>
          <a:custGeom>
            <a:avLst/>
            <a:gdLst>
              <a:gd name="T0" fmla="*/ 0 w 210"/>
              <a:gd name="T1" fmla="*/ 2147483647 h 146"/>
              <a:gd name="T2" fmla="*/ 2147483647 w 210"/>
              <a:gd name="T3" fmla="*/ 2147483647 h 146"/>
              <a:gd name="T4" fmla="*/ 2147483647 w 210"/>
              <a:gd name="T5" fmla="*/ 2147483647 h 146"/>
              <a:gd name="T6" fmla="*/ 2147483647 w 210"/>
              <a:gd name="T7" fmla="*/ 2147483647 h 146"/>
              <a:gd name="T8" fmla="*/ 2147483647 w 210"/>
              <a:gd name="T9" fmla="*/ 2147483647 h 146"/>
              <a:gd name="T10" fmla="*/ 2147483647 w 210"/>
              <a:gd name="T11" fmla="*/ 0 h 146"/>
              <a:gd name="T12" fmla="*/ 2147483647 w 210"/>
              <a:gd name="T13" fmla="*/ 2147483647 h 146"/>
              <a:gd name="T14" fmla="*/ 2147483647 w 210"/>
              <a:gd name="T15" fmla="*/ 2147483647 h 146"/>
              <a:gd name="T16" fmla="*/ 0 w 210"/>
              <a:gd name="T17" fmla="*/ 214748364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46"/>
              <a:gd name="T29" fmla="*/ 210 w 210"/>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46">
                <a:moveTo>
                  <a:pt x="0" y="24"/>
                </a:moveTo>
                <a:lnTo>
                  <a:pt x="8" y="104"/>
                </a:lnTo>
                <a:lnTo>
                  <a:pt x="40" y="146"/>
                </a:lnTo>
                <a:lnTo>
                  <a:pt x="80" y="146"/>
                </a:lnTo>
                <a:lnTo>
                  <a:pt x="210" y="78"/>
                </a:lnTo>
                <a:lnTo>
                  <a:pt x="210" y="0"/>
                </a:lnTo>
                <a:lnTo>
                  <a:pt x="113" y="12"/>
                </a:lnTo>
                <a:lnTo>
                  <a:pt x="25" y="6"/>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485" name="Freeform 496"/>
          <p:cNvSpPr>
            <a:spLocks/>
          </p:cNvSpPr>
          <p:nvPr/>
        </p:nvSpPr>
        <p:spPr bwMode="auto">
          <a:xfrm>
            <a:off x="4408489" y="4224339"/>
            <a:ext cx="184151" cy="263525"/>
          </a:xfrm>
          <a:custGeom>
            <a:avLst/>
            <a:gdLst>
              <a:gd name="T0" fmla="*/ 0 w 347"/>
              <a:gd name="T1" fmla="*/ 2147483647 h 383"/>
              <a:gd name="T2" fmla="*/ 2147483647 w 347"/>
              <a:gd name="T3" fmla="*/ 2147483647 h 383"/>
              <a:gd name="T4" fmla="*/ 2147483647 w 347"/>
              <a:gd name="T5" fmla="*/ 2147483647 h 383"/>
              <a:gd name="T6" fmla="*/ 2147483647 w 347"/>
              <a:gd name="T7" fmla="*/ 2147483647 h 383"/>
              <a:gd name="T8" fmla="*/ 2147483647 w 347"/>
              <a:gd name="T9" fmla="*/ 2147483647 h 383"/>
              <a:gd name="T10" fmla="*/ 2147483647 w 347"/>
              <a:gd name="T11" fmla="*/ 2147483647 h 383"/>
              <a:gd name="T12" fmla="*/ 2147483647 w 347"/>
              <a:gd name="T13" fmla="*/ 0 h 383"/>
              <a:gd name="T14" fmla="*/ 2147483647 w 347"/>
              <a:gd name="T15" fmla="*/ 2147483647 h 383"/>
              <a:gd name="T16" fmla="*/ 2147483647 w 347"/>
              <a:gd name="T17" fmla="*/ 2147483647 h 383"/>
              <a:gd name="T18" fmla="*/ 2147483647 w 347"/>
              <a:gd name="T19" fmla="*/ 2147483647 h 383"/>
              <a:gd name="T20" fmla="*/ 2147483647 w 347"/>
              <a:gd name="T21" fmla="*/ 2147483647 h 383"/>
              <a:gd name="T22" fmla="*/ 2147483647 w 347"/>
              <a:gd name="T23" fmla="*/ 2147483647 h 383"/>
              <a:gd name="T24" fmla="*/ 2147483647 w 347"/>
              <a:gd name="T25" fmla="*/ 2147483647 h 383"/>
              <a:gd name="T26" fmla="*/ 2147483647 w 347"/>
              <a:gd name="T27" fmla="*/ 2147483647 h 383"/>
              <a:gd name="T28" fmla="*/ 2147483647 w 347"/>
              <a:gd name="T29" fmla="*/ 2147483647 h 383"/>
              <a:gd name="T30" fmla="*/ 2147483647 w 347"/>
              <a:gd name="T31" fmla="*/ 2147483647 h 383"/>
              <a:gd name="T32" fmla="*/ 2147483647 w 347"/>
              <a:gd name="T33" fmla="*/ 2147483647 h 383"/>
              <a:gd name="T34" fmla="*/ 0 w 347"/>
              <a:gd name="T35" fmla="*/ 2147483647 h 3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383"/>
              <a:gd name="T56" fmla="*/ 347 w 347"/>
              <a:gd name="T57" fmla="*/ 383 h 3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383">
                <a:moveTo>
                  <a:pt x="0" y="274"/>
                </a:moveTo>
                <a:lnTo>
                  <a:pt x="57" y="200"/>
                </a:lnTo>
                <a:lnTo>
                  <a:pt x="129" y="213"/>
                </a:lnTo>
                <a:lnTo>
                  <a:pt x="225" y="54"/>
                </a:lnTo>
                <a:lnTo>
                  <a:pt x="274" y="37"/>
                </a:lnTo>
                <a:lnTo>
                  <a:pt x="250" y="6"/>
                </a:lnTo>
                <a:lnTo>
                  <a:pt x="282" y="0"/>
                </a:lnTo>
                <a:lnTo>
                  <a:pt x="315" y="91"/>
                </a:lnTo>
                <a:lnTo>
                  <a:pt x="250" y="110"/>
                </a:lnTo>
                <a:lnTo>
                  <a:pt x="315" y="183"/>
                </a:lnTo>
                <a:lnTo>
                  <a:pt x="282" y="274"/>
                </a:lnTo>
                <a:lnTo>
                  <a:pt x="347" y="334"/>
                </a:lnTo>
                <a:lnTo>
                  <a:pt x="339" y="383"/>
                </a:lnTo>
                <a:lnTo>
                  <a:pt x="219" y="364"/>
                </a:lnTo>
                <a:lnTo>
                  <a:pt x="129" y="359"/>
                </a:lnTo>
                <a:lnTo>
                  <a:pt x="65" y="364"/>
                </a:lnTo>
                <a:lnTo>
                  <a:pt x="57" y="298"/>
                </a:lnTo>
                <a:lnTo>
                  <a:pt x="0" y="274"/>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86" name="Freeform 497"/>
          <p:cNvSpPr>
            <a:spLocks/>
          </p:cNvSpPr>
          <p:nvPr/>
        </p:nvSpPr>
        <p:spPr bwMode="auto">
          <a:xfrm>
            <a:off x="1204914" y="2335214"/>
            <a:ext cx="250825" cy="153987"/>
          </a:xfrm>
          <a:custGeom>
            <a:avLst/>
            <a:gdLst>
              <a:gd name="T0" fmla="*/ 0 w 475"/>
              <a:gd name="T1" fmla="*/ 2147483647 h 224"/>
              <a:gd name="T2" fmla="*/ 2147483647 w 475"/>
              <a:gd name="T3" fmla="*/ 2147483647 h 224"/>
              <a:gd name="T4" fmla="*/ 2147483647 w 475"/>
              <a:gd name="T5" fmla="*/ 2147483647 h 224"/>
              <a:gd name="T6" fmla="*/ 2147483647 w 475"/>
              <a:gd name="T7" fmla="*/ 2147483647 h 224"/>
              <a:gd name="T8" fmla="*/ 2147483647 w 475"/>
              <a:gd name="T9" fmla="*/ 0 h 224"/>
              <a:gd name="T10" fmla="*/ 2147483647 w 475"/>
              <a:gd name="T11" fmla="*/ 2147483647 h 224"/>
              <a:gd name="T12" fmla="*/ 2147483647 w 475"/>
              <a:gd name="T13" fmla="*/ 2147483647 h 224"/>
              <a:gd name="T14" fmla="*/ 2147483647 w 475"/>
              <a:gd name="T15" fmla="*/ 2147483647 h 224"/>
              <a:gd name="T16" fmla="*/ 2147483647 w 475"/>
              <a:gd name="T17" fmla="*/ 2147483647 h 224"/>
              <a:gd name="T18" fmla="*/ 2147483647 w 475"/>
              <a:gd name="T19" fmla="*/ 2147483647 h 224"/>
              <a:gd name="T20" fmla="*/ 2147483647 w 475"/>
              <a:gd name="T21" fmla="*/ 2147483647 h 224"/>
              <a:gd name="T22" fmla="*/ 2147483647 w 475"/>
              <a:gd name="T23" fmla="*/ 2147483647 h 224"/>
              <a:gd name="T24" fmla="*/ 0 w 475"/>
              <a:gd name="T25" fmla="*/ 2147483647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5"/>
              <a:gd name="T40" fmla="*/ 0 h 224"/>
              <a:gd name="T41" fmla="*/ 475 w 47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5" h="224">
                <a:moveTo>
                  <a:pt x="0" y="164"/>
                </a:moveTo>
                <a:lnTo>
                  <a:pt x="15" y="139"/>
                </a:lnTo>
                <a:lnTo>
                  <a:pt x="97" y="48"/>
                </a:lnTo>
                <a:lnTo>
                  <a:pt x="57" y="11"/>
                </a:lnTo>
                <a:lnTo>
                  <a:pt x="200" y="0"/>
                </a:lnTo>
                <a:lnTo>
                  <a:pt x="297" y="36"/>
                </a:lnTo>
                <a:lnTo>
                  <a:pt x="370" y="17"/>
                </a:lnTo>
                <a:lnTo>
                  <a:pt x="475" y="60"/>
                </a:lnTo>
                <a:lnTo>
                  <a:pt x="257" y="145"/>
                </a:lnTo>
                <a:lnTo>
                  <a:pt x="242" y="194"/>
                </a:lnTo>
                <a:lnTo>
                  <a:pt x="129" y="224"/>
                </a:lnTo>
                <a:lnTo>
                  <a:pt x="80" y="188"/>
                </a:lnTo>
                <a:lnTo>
                  <a:pt x="0" y="16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7" name="Freeform 498"/>
          <p:cNvSpPr>
            <a:spLocks/>
          </p:cNvSpPr>
          <p:nvPr/>
        </p:nvSpPr>
        <p:spPr bwMode="auto">
          <a:xfrm>
            <a:off x="1366839" y="2387601"/>
            <a:ext cx="433387" cy="211138"/>
          </a:xfrm>
          <a:custGeom>
            <a:avLst/>
            <a:gdLst>
              <a:gd name="T0" fmla="*/ 0 w 821"/>
              <a:gd name="T1" fmla="*/ 2147483647 h 305"/>
              <a:gd name="T2" fmla="*/ 2147483647 w 821"/>
              <a:gd name="T3" fmla="*/ 2147483647 h 305"/>
              <a:gd name="T4" fmla="*/ 2147483647 w 821"/>
              <a:gd name="T5" fmla="*/ 2147483647 h 305"/>
              <a:gd name="T6" fmla="*/ 2147483647 w 821"/>
              <a:gd name="T7" fmla="*/ 2147483647 h 305"/>
              <a:gd name="T8" fmla="*/ 2147483647 w 821"/>
              <a:gd name="T9" fmla="*/ 0 h 305"/>
              <a:gd name="T10" fmla="*/ 2147483647 w 821"/>
              <a:gd name="T11" fmla="*/ 2147483647 h 305"/>
              <a:gd name="T12" fmla="*/ 2147483647 w 821"/>
              <a:gd name="T13" fmla="*/ 2147483647 h 305"/>
              <a:gd name="T14" fmla="*/ 2147483647 w 821"/>
              <a:gd name="T15" fmla="*/ 2147483647 h 305"/>
              <a:gd name="T16" fmla="*/ 2147483647 w 821"/>
              <a:gd name="T17" fmla="*/ 2147483647 h 305"/>
              <a:gd name="T18" fmla="*/ 2147483647 w 821"/>
              <a:gd name="T19" fmla="*/ 2147483647 h 305"/>
              <a:gd name="T20" fmla="*/ 2147483647 w 821"/>
              <a:gd name="T21" fmla="*/ 2147483647 h 305"/>
              <a:gd name="T22" fmla="*/ 2147483647 w 821"/>
              <a:gd name="T23" fmla="*/ 2147483647 h 305"/>
              <a:gd name="T24" fmla="*/ 2147483647 w 821"/>
              <a:gd name="T25" fmla="*/ 2147483647 h 305"/>
              <a:gd name="T26" fmla="*/ 2147483647 w 821"/>
              <a:gd name="T27" fmla="*/ 2147483647 h 305"/>
              <a:gd name="T28" fmla="*/ 2147483647 w 821"/>
              <a:gd name="T29" fmla="*/ 2147483647 h 305"/>
              <a:gd name="T30" fmla="*/ 2147483647 w 821"/>
              <a:gd name="T31" fmla="*/ 0 h 305"/>
              <a:gd name="T32" fmla="*/ 2147483647 w 821"/>
              <a:gd name="T33" fmla="*/ 0 h 305"/>
              <a:gd name="T34" fmla="*/ 2147483647 w 821"/>
              <a:gd name="T35" fmla="*/ 2147483647 h 305"/>
              <a:gd name="T36" fmla="*/ 2147483647 w 821"/>
              <a:gd name="T37" fmla="*/ 2147483647 h 305"/>
              <a:gd name="T38" fmla="*/ 2147483647 w 821"/>
              <a:gd name="T39" fmla="*/ 2147483647 h 305"/>
              <a:gd name="T40" fmla="*/ 2147483647 w 821"/>
              <a:gd name="T41" fmla="*/ 2147483647 h 305"/>
              <a:gd name="T42" fmla="*/ 2147483647 w 821"/>
              <a:gd name="T43" fmla="*/ 2147483647 h 305"/>
              <a:gd name="T44" fmla="*/ 2147483647 w 821"/>
              <a:gd name="T45" fmla="*/ 2147483647 h 305"/>
              <a:gd name="T46" fmla="*/ 2147483647 w 821"/>
              <a:gd name="T47" fmla="*/ 2147483647 h 305"/>
              <a:gd name="T48" fmla="*/ 2147483647 w 821"/>
              <a:gd name="T49" fmla="*/ 2147483647 h 305"/>
              <a:gd name="T50" fmla="*/ 2147483647 w 821"/>
              <a:gd name="T51" fmla="*/ 2147483647 h 305"/>
              <a:gd name="T52" fmla="*/ 2147483647 w 821"/>
              <a:gd name="T53" fmla="*/ 2147483647 h 305"/>
              <a:gd name="T54" fmla="*/ 2147483647 w 821"/>
              <a:gd name="T55" fmla="*/ 2147483647 h 305"/>
              <a:gd name="T56" fmla="*/ 2147483647 w 821"/>
              <a:gd name="T57" fmla="*/ 2147483647 h 305"/>
              <a:gd name="T58" fmla="*/ 2147483647 w 821"/>
              <a:gd name="T59" fmla="*/ 2147483647 h 305"/>
              <a:gd name="T60" fmla="*/ 2147483647 w 821"/>
              <a:gd name="T61" fmla="*/ 2147483647 h 305"/>
              <a:gd name="T62" fmla="*/ 2147483647 w 821"/>
              <a:gd name="T63" fmla="*/ 2147483647 h 305"/>
              <a:gd name="T64" fmla="*/ 2147483647 w 821"/>
              <a:gd name="T65" fmla="*/ 2147483647 h 305"/>
              <a:gd name="T66" fmla="*/ 2147483647 w 821"/>
              <a:gd name="T67" fmla="*/ 2147483647 h 305"/>
              <a:gd name="T68" fmla="*/ 2147483647 w 821"/>
              <a:gd name="T69" fmla="*/ 2147483647 h 305"/>
              <a:gd name="T70" fmla="*/ 2147483647 w 821"/>
              <a:gd name="T71" fmla="*/ 2147483647 h 305"/>
              <a:gd name="T72" fmla="*/ 2147483647 w 821"/>
              <a:gd name="T73" fmla="*/ 2147483647 h 305"/>
              <a:gd name="T74" fmla="*/ 2147483647 w 821"/>
              <a:gd name="T75" fmla="*/ 2147483647 h 305"/>
              <a:gd name="T76" fmla="*/ 0 w 821"/>
              <a:gd name="T77" fmla="*/ 2147483647 h 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1"/>
              <a:gd name="T118" fmla="*/ 0 h 305"/>
              <a:gd name="T119" fmla="*/ 821 w 821"/>
              <a:gd name="T120" fmla="*/ 305 h 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1" h="305">
                <a:moveTo>
                  <a:pt x="0" y="92"/>
                </a:moveTo>
                <a:lnTo>
                  <a:pt x="49" y="73"/>
                </a:lnTo>
                <a:lnTo>
                  <a:pt x="33" y="55"/>
                </a:lnTo>
                <a:lnTo>
                  <a:pt x="122" y="19"/>
                </a:lnTo>
                <a:lnTo>
                  <a:pt x="202" y="0"/>
                </a:lnTo>
                <a:lnTo>
                  <a:pt x="225" y="31"/>
                </a:lnTo>
                <a:lnTo>
                  <a:pt x="202" y="49"/>
                </a:lnTo>
                <a:lnTo>
                  <a:pt x="273" y="25"/>
                </a:lnTo>
                <a:lnTo>
                  <a:pt x="347" y="43"/>
                </a:lnTo>
                <a:lnTo>
                  <a:pt x="322" y="67"/>
                </a:lnTo>
                <a:lnTo>
                  <a:pt x="410" y="49"/>
                </a:lnTo>
                <a:lnTo>
                  <a:pt x="395" y="25"/>
                </a:lnTo>
                <a:lnTo>
                  <a:pt x="427" y="31"/>
                </a:lnTo>
                <a:lnTo>
                  <a:pt x="507" y="110"/>
                </a:lnTo>
                <a:lnTo>
                  <a:pt x="532" y="92"/>
                </a:lnTo>
                <a:lnTo>
                  <a:pt x="500" y="0"/>
                </a:lnTo>
                <a:lnTo>
                  <a:pt x="555" y="0"/>
                </a:lnTo>
                <a:lnTo>
                  <a:pt x="620" y="36"/>
                </a:lnTo>
                <a:lnTo>
                  <a:pt x="660" y="146"/>
                </a:lnTo>
                <a:lnTo>
                  <a:pt x="821" y="208"/>
                </a:lnTo>
                <a:lnTo>
                  <a:pt x="821" y="232"/>
                </a:lnTo>
                <a:lnTo>
                  <a:pt x="773" y="219"/>
                </a:lnTo>
                <a:lnTo>
                  <a:pt x="716" y="238"/>
                </a:lnTo>
                <a:lnTo>
                  <a:pt x="796" y="262"/>
                </a:lnTo>
                <a:lnTo>
                  <a:pt x="733" y="286"/>
                </a:lnTo>
                <a:lnTo>
                  <a:pt x="628" y="275"/>
                </a:lnTo>
                <a:lnTo>
                  <a:pt x="563" y="243"/>
                </a:lnTo>
                <a:lnTo>
                  <a:pt x="435" y="299"/>
                </a:lnTo>
                <a:lnTo>
                  <a:pt x="267" y="305"/>
                </a:lnTo>
                <a:lnTo>
                  <a:pt x="225" y="256"/>
                </a:lnTo>
                <a:lnTo>
                  <a:pt x="145" y="249"/>
                </a:lnTo>
                <a:lnTo>
                  <a:pt x="82" y="213"/>
                </a:lnTo>
                <a:lnTo>
                  <a:pt x="315" y="183"/>
                </a:lnTo>
                <a:lnTo>
                  <a:pt x="73" y="171"/>
                </a:lnTo>
                <a:lnTo>
                  <a:pt x="40" y="146"/>
                </a:lnTo>
                <a:lnTo>
                  <a:pt x="162" y="116"/>
                </a:lnTo>
                <a:lnTo>
                  <a:pt x="49" y="128"/>
                </a:lnTo>
                <a:lnTo>
                  <a:pt x="57" y="110"/>
                </a:lnTo>
                <a:lnTo>
                  <a:pt x="0" y="9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8" name="Freeform 499"/>
          <p:cNvSpPr>
            <a:spLocks/>
          </p:cNvSpPr>
          <p:nvPr/>
        </p:nvSpPr>
        <p:spPr bwMode="auto">
          <a:xfrm>
            <a:off x="1893889" y="2212976"/>
            <a:ext cx="412751" cy="125413"/>
          </a:xfrm>
          <a:custGeom>
            <a:avLst/>
            <a:gdLst>
              <a:gd name="T0" fmla="*/ 0 w 780"/>
              <a:gd name="T1" fmla="*/ 2147483647 h 182"/>
              <a:gd name="T2" fmla="*/ 2147483647 w 780"/>
              <a:gd name="T3" fmla="*/ 0 h 182"/>
              <a:gd name="T4" fmla="*/ 2147483647 w 780"/>
              <a:gd name="T5" fmla="*/ 2147483647 h 182"/>
              <a:gd name="T6" fmla="*/ 2147483647 w 780"/>
              <a:gd name="T7" fmla="*/ 2147483647 h 182"/>
              <a:gd name="T8" fmla="*/ 2147483647 w 780"/>
              <a:gd name="T9" fmla="*/ 2147483647 h 182"/>
              <a:gd name="T10" fmla="*/ 2147483647 w 780"/>
              <a:gd name="T11" fmla="*/ 2147483647 h 182"/>
              <a:gd name="T12" fmla="*/ 2147483647 w 780"/>
              <a:gd name="T13" fmla="*/ 2147483647 h 182"/>
              <a:gd name="T14" fmla="*/ 2147483647 w 780"/>
              <a:gd name="T15" fmla="*/ 2147483647 h 182"/>
              <a:gd name="T16" fmla="*/ 2147483647 w 780"/>
              <a:gd name="T17" fmla="*/ 2147483647 h 182"/>
              <a:gd name="T18" fmla="*/ 2147483647 w 780"/>
              <a:gd name="T19" fmla="*/ 2147483647 h 182"/>
              <a:gd name="T20" fmla="*/ 2147483647 w 780"/>
              <a:gd name="T21" fmla="*/ 2147483647 h 182"/>
              <a:gd name="T22" fmla="*/ 2147483647 w 780"/>
              <a:gd name="T23" fmla="*/ 2147483647 h 182"/>
              <a:gd name="T24" fmla="*/ 2147483647 w 780"/>
              <a:gd name="T25" fmla="*/ 2147483647 h 182"/>
              <a:gd name="T26" fmla="*/ 2147483647 w 780"/>
              <a:gd name="T27" fmla="*/ 2147483647 h 182"/>
              <a:gd name="T28" fmla="*/ 2147483647 w 780"/>
              <a:gd name="T29" fmla="*/ 2147483647 h 182"/>
              <a:gd name="T30" fmla="*/ 2147483647 w 780"/>
              <a:gd name="T31" fmla="*/ 2147483647 h 182"/>
              <a:gd name="T32" fmla="*/ 2147483647 w 780"/>
              <a:gd name="T33" fmla="*/ 2147483647 h 182"/>
              <a:gd name="T34" fmla="*/ 2147483647 w 780"/>
              <a:gd name="T35" fmla="*/ 2147483647 h 182"/>
              <a:gd name="T36" fmla="*/ 2147483647 w 780"/>
              <a:gd name="T37" fmla="*/ 2147483647 h 182"/>
              <a:gd name="T38" fmla="*/ 2147483647 w 780"/>
              <a:gd name="T39" fmla="*/ 2147483647 h 182"/>
              <a:gd name="T40" fmla="*/ 2147483647 w 780"/>
              <a:gd name="T41" fmla="*/ 2147483647 h 182"/>
              <a:gd name="T42" fmla="*/ 2147483647 w 780"/>
              <a:gd name="T43" fmla="*/ 2147483647 h 182"/>
              <a:gd name="T44" fmla="*/ 2147483647 w 780"/>
              <a:gd name="T45" fmla="*/ 2147483647 h 182"/>
              <a:gd name="T46" fmla="*/ 2147483647 w 780"/>
              <a:gd name="T47" fmla="*/ 2147483647 h 182"/>
              <a:gd name="T48" fmla="*/ 2147483647 w 780"/>
              <a:gd name="T49" fmla="*/ 2147483647 h 182"/>
              <a:gd name="T50" fmla="*/ 2147483647 w 780"/>
              <a:gd name="T51" fmla="*/ 2147483647 h 182"/>
              <a:gd name="T52" fmla="*/ 2147483647 w 780"/>
              <a:gd name="T53" fmla="*/ 2147483647 h 182"/>
              <a:gd name="T54" fmla="*/ 2147483647 w 780"/>
              <a:gd name="T55" fmla="*/ 2147483647 h 182"/>
              <a:gd name="T56" fmla="*/ 2147483647 w 780"/>
              <a:gd name="T57" fmla="*/ 2147483647 h 182"/>
              <a:gd name="T58" fmla="*/ 2147483647 w 780"/>
              <a:gd name="T59" fmla="*/ 2147483647 h 182"/>
              <a:gd name="T60" fmla="*/ 2147483647 w 780"/>
              <a:gd name="T61" fmla="*/ 2147483647 h 182"/>
              <a:gd name="T62" fmla="*/ 0 w 780"/>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0"/>
              <a:gd name="T97" fmla="*/ 0 h 182"/>
              <a:gd name="T98" fmla="*/ 780 w 78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0" h="182">
                <a:moveTo>
                  <a:pt x="0" y="24"/>
                </a:moveTo>
                <a:lnTo>
                  <a:pt x="48" y="0"/>
                </a:lnTo>
                <a:lnTo>
                  <a:pt x="120" y="12"/>
                </a:lnTo>
                <a:lnTo>
                  <a:pt x="160" y="24"/>
                </a:lnTo>
                <a:lnTo>
                  <a:pt x="153" y="48"/>
                </a:lnTo>
                <a:lnTo>
                  <a:pt x="241" y="24"/>
                </a:lnTo>
                <a:lnTo>
                  <a:pt x="290" y="42"/>
                </a:lnTo>
                <a:lnTo>
                  <a:pt x="250" y="42"/>
                </a:lnTo>
                <a:lnTo>
                  <a:pt x="353" y="61"/>
                </a:lnTo>
                <a:lnTo>
                  <a:pt x="241" y="67"/>
                </a:lnTo>
                <a:lnTo>
                  <a:pt x="290" y="73"/>
                </a:lnTo>
                <a:lnTo>
                  <a:pt x="257" y="97"/>
                </a:lnTo>
                <a:lnTo>
                  <a:pt x="305" y="85"/>
                </a:lnTo>
                <a:lnTo>
                  <a:pt x="361" y="121"/>
                </a:lnTo>
                <a:lnTo>
                  <a:pt x="370" y="103"/>
                </a:lnTo>
                <a:lnTo>
                  <a:pt x="506" y="121"/>
                </a:lnTo>
                <a:lnTo>
                  <a:pt x="660" y="91"/>
                </a:lnTo>
                <a:lnTo>
                  <a:pt x="780" y="127"/>
                </a:lnTo>
                <a:lnTo>
                  <a:pt x="740" y="140"/>
                </a:lnTo>
                <a:lnTo>
                  <a:pt x="756" y="177"/>
                </a:lnTo>
                <a:lnTo>
                  <a:pt x="675" y="182"/>
                </a:lnTo>
                <a:lnTo>
                  <a:pt x="603" y="152"/>
                </a:lnTo>
                <a:lnTo>
                  <a:pt x="603" y="177"/>
                </a:lnTo>
                <a:lnTo>
                  <a:pt x="563" y="182"/>
                </a:lnTo>
                <a:lnTo>
                  <a:pt x="386" y="182"/>
                </a:lnTo>
                <a:lnTo>
                  <a:pt x="370" y="158"/>
                </a:lnTo>
                <a:lnTo>
                  <a:pt x="321" y="182"/>
                </a:lnTo>
                <a:lnTo>
                  <a:pt x="273" y="158"/>
                </a:lnTo>
                <a:lnTo>
                  <a:pt x="241" y="177"/>
                </a:lnTo>
                <a:lnTo>
                  <a:pt x="168" y="54"/>
                </a:lnTo>
                <a:lnTo>
                  <a:pt x="97" y="61"/>
                </a:lnTo>
                <a:lnTo>
                  <a:pt x="0" y="2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89" name="Freeform 500"/>
          <p:cNvSpPr>
            <a:spLocks/>
          </p:cNvSpPr>
          <p:nvPr/>
        </p:nvSpPr>
        <p:spPr bwMode="auto">
          <a:xfrm>
            <a:off x="2060575" y="2366964"/>
            <a:ext cx="681039" cy="481012"/>
          </a:xfrm>
          <a:custGeom>
            <a:avLst/>
            <a:gdLst>
              <a:gd name="T0" fmla="*/ 2147483647 w 1288"/>
              <a:gd name="T1" fmla="*/ 2147483647 h 699"/>
              <a:gd name="T2" fmla="*/ 2147483647 w 1288"/>
              <a:gd name="T3" fmla="*/ 0 h 699"/>
              <a:gd name="T4" fmla="*/ 2147483647 w 1288"/>
              <a:gd name="T5" fmla="*/ 2147483647 h 699"/>
              <a:gd name="T6" fmla="*/ 2147483647 w 1288"/>
              <a:gd name="T7" fmla="*/ 2147483647 h 699"/>
              <a:gd name="T8" fmla="*/ 2147483647 w 1288"/>
              <a:gd name="T9" fmla="*/ 2147483647 h 699"/>
              <a:gd name="T10" fmla="*/ 2147483647 w 1288"/>
              <a:gd name="T11" fmla="*/ 2147483647 h 699"/>
              <a:gd name="T12" fmla="*/ 2147483647 w 1288"/>
              <a:gd name="T13" fmla="*/ 2147483647 h 699"/>
              <a:gd name="T14" fmla="*/ 2147483647 w 1288"/>
              <a:gd name="T15" fmla="*/ 2147483647 h 699"/>
              <a:gd name="T16" fmla="*/ 2147483647 w 1288"/>
              <a:gd name="T17" fmla="*/ 2147483647 h 699"/>
              <a:gd name="T18" fmla="*/ 2147483647 w 1288"/>
              <a:gd name="T19" fmla="*/ 2147483647 h 699"/>
              <a:gd name="T20" fmla="*/ 2147483647 w 1288"/>
              <a:gd name="T21" fmla="*/ 2147483647 h 699"/>
              <a:gd name="T22" fmla="*/ 2147483647 w 1288"/>
              <a:gd name="T23" fmla="*/ 2147483647 h 699"/>
              <a:gd name="T24" fmla="*/ 2147483647 w 1288"/>
              <a:gd name="T25" fmla="*/ 2147483647 h 699"/>
              <a:gd name="T26" fmla="*/ 2147483647 w 1288"/>
              <a:gd name="T27" fmla="*/ 2147483647 h 699"/>
              <a:gd name="T28" fmla="*/ 2147483647 w 1288"/>
              <a:gd name="T29" fmla="*/ 2147483647 h 699"/>
              <a:gd name="T30" fmla="*/ 2147483647 w 1288"/>
              <a:gd name="T31" fmla="*/ 2147483647 h 699"/>
              <a:gd name="T32" fmla="*/ 2147483647 w 1288"/>
              <a:gd name="T33" fmla="*/ 2147483647 h 699"/>
              <a:gd name="T34" fmla="*/ 2147483647 w 1288"/>
              <a:gd name="T35" fmla="*/ 2147483647 h 699"/>
              <a:gd name="T36" fmla="*/ 2147483647 w 1288"/>
              <a:gd name="T37" fmla="*/ 2147483647 h 699"/>
              <a:gd name="T38" fmla="*/ 2147483647 w 1288"/>
              <a:gd name="T39" fmla="*/ 2147483647 h 699"/>
              <a:gd name="T40" fmla="*/ 2147483647 w 1288"/>
              <a:gd name="T41" fmla="*/ 2147483647 h 699"/>
              <a:gd name="T42" fmla="*/ 2147483647 w 1288"/>
              <a:gd name="T43" fmla="*/ 2147483647 h 699"/>
              <a:gd name="T44" fmla="*/ 2147483647 w 1288"/>
              <a:gd name="T45" fmla="*/ 2147483647 h 699"/>
              <a:gd name="T46" fmla="*/ 2147483647 w 1288"/>
              <a:gd name="T47" fmla="*/ 2147483647 h 699"/>
              <a:gd name="T48" fmla="*/ 2147483647 w 1288"/>
              <a:gd name="T49" fmla="*/ 2147483647 h 699"/>
              <a:gd name="T50" fmla="*/ 2147483647 w 1288"/>
              <a:gd name="T51" fmla="*/ 2147483647 h 699"/>
              <a:gd name="T52" fmla="*/ 2147483647 w 1288"/>
              <a:gd name="T53" fmla="*/ 2147483647 h 699"/>
              <a:gd name="T54" fmla="*/ 2147483647 w 1288"/>
              <a:gd name="T55" fmla="*/ 2147483647 h 699"/>
              <a:gd name="T56" fmla="*/ 2147483647 w 1288"/>
              <a:gd name="T57" fmla="*/ 2147483647 h 699"/>
              <a:gd name="T58" fmla="*/ 2147483647 w 1288"/>
              <a:gd name="T59" fmla="*/ 2147483647 h 699"/>
              <a:gd name="T60" fmla="*/ 2147483647 w 1288"/>
              <a:gd name="T61" fmla="*/ 2147483647 h 699"/>
              <a:gd name="T62" fmla="*/ 2147483647 w 1288"/>
              <a:gd name="T63" fmla="*/ 2147483647 h 699"/>
              <a:gd name="T64" fmla="*/ 2147483647 w 1288"/>
              <a:gd name="T65" fmla="*/ 2147483647 h 699"/>
              <a:gd name="T66" fmla="*/ 2147483647 w 1288"/>
              <a:gd name="T67" fmla="*/ 2147483647 h 699"/>
              <a:gd name="T68" fmla="*/ 2147483647 w 1288"/>
              <a:gd name="T69" fmla="*/ 2147483647 h 699"/>
              <a:gd name="T70" fmla="*/ 2147483647 w 1288"/>
              <a:gd name="T71" fmla="*/ 2147483647 h 699"/>
              <a:gd name="T72" fmla="*/ 2147483647 w 1288"/>
              <a:gd name="T73" fmla="*/ 2147483647 h 699"/>
              <a:gd name="T74" fmla="*/ 2147483647 w 1288"/>
              <a:gd name="T75" fmla="*/ 2147483647 h 699"/>
              <a:gd name="T76" fmla="*/ 2147483647 w 1288"/>
              <a:gd name="T77" fmla="*/ 2147483647 h 699"/>
              <a:gd name="T78" fmla="*/ 2147483647 w 1288"/>
              <a:gd name="T79" fmla="*/ 2147483647 h 699"/>
              <a:gd name="T80" fmla="*/ 2147483647 w 1288"/>
              <a:gd name="T81" fmla="*/ 2147483647 h 699"/>
              <a:gd name="T82" fmla="*/ 2147483647 w 1288"/>
              <a:gd name="T83" fmla="*/ 2147483647 h 699"/>
              <a:gd name="T84" fmla="*/ 2147483647 w 1288"/>
              <a:gd name="T85" fmla="*/ 2147483647 h 699"/>
              <a:gd name="T86" fmla="*/ 2147483647 w 1288"/>
              <a:gd name="T87" fmla="*/ 2147483647 h 699"/>
              <a:gd name="T88" fmla="*/ 2147483647 w 1288"/>
              <a:gd name="T89" fmla="*/ 2147483647 h 699"/>
              <a:gd name="T90" fmla="*/ 2147483647 w 1288"/>
              <a:gd name="T91" fmla="*/ 2147483647 h 699"/>
              <a:gd name="T92" fmla="*/ 2147483647 w 1288"/>
              <a:gd name="T93" fmla="*/ 2147483647 h 699"/>
              <a:gd name="T94" fmla="*/ 2147483647 w 1288"/>
              <a:gd name="T95" fmla="*/ 2147483647 h 699"/>
              <a:gd name="T96" fmla="*/ 2147483647 w 1288"/>
              <a:gd name="T97" fmla="*/ 2147483647 h 699"/>
              <a:gd name="T98" fmla="*/ 2147483647 w 1288"/>
              <a:gd name="T99" fmla="*/ 2147483647 h 699"/>
              <a:gd name="T100" fmla="*/ 2147483647 w 1288"/>
              <a:gd name="T101" fmla="*/ 2147483647 h 699"/>
              <a:gd name="T102" fmla="*/ 2147483647 w 1288"/>
              <a:gd name="T103" fmla="*/ 2147483647 h 699"/>
              <a:gd name="T104" fmla="*/ 0 w 1288"/>
              <a:gd name="T105" fmla="*/ 2147483647 h 6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8"/>
              <a:gd name="T160" fmla="*/ 0 h 699"/>
              <a:gd name="T161" fmla="*/ 1288 w 1288"/>
              <a:gd name="T162" fmla="*/ 699 h 6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8" h="699">
                <a:moveTo>
                  <a:pt x="0" y="158"/>
                </a:moveTo>
                <a:lnTo>
                  <a:pt x="8" y="79"/>
                </a:lnTo>
                <a:lnTo>
                  <a:pt x="65" y="25"/>
                </a:lnTo>
                <a:lnTo>
                  <a:pt x="153" y="0"/>
                </a:lnTo>
                <a:lnTo>
                  <a:pt x="225" y="6"/>
                </a:lnTo>
                <a:lnTo>
                  <a:pt x="153" y="79"/>
                </a:lnTo>
                <a:lnTo>
                  <a:pt x="170" y="122"/>
                </a:lnTo>
                <a:lnTo>
                  <a:pt x="225" y="165"/>
                </a:lnTo>
                <a:lnTo>
                  <a:pt x="153" y="182"/>
                </a:lnTo>
                <a:lnTo>
                  <a:pt x="233" y="176"/>
                </a:lnTo>
                <a:lnTo>
                  <a:pt x="233" y="146"/>
                </a:lnTo>
                <a:lnTo>
                  <a:pt x="185" y="116"/>
                </a:lnTo>
                <a:lnTo>
                  <a:pt x="233" y="91"/>
                </a:lnTo>
                <a:lnTo>
                  <a:pt x="193" y="61"/>
                </a:lnTo>
                <a:lnTo>
                  <a:pt x="273" y="73"/>
                </a:lnTo>
                <a:lnTo>
                  <a:pt x="202" y="55"/>
                </a:lnTo>
                <a:lnTo>
                  <a:pt x="282" y="55"/>
                </a:lnTo>
                <a:lnTo>
                  <a:pt x="225" y="30"/>
                </a:lnTo>
                <a:lnTo>
                  <a:pt x="290" y="30"/>
                </a:lnTo>
                <a:lnTo>
                  <a:pt x="330" y="6"/>
                </a:lnTo>
                <a:lnTo>
                  <a:pt x="387" y="6"/>
                </a:lnTo>
                <a:lnTo>
                  <a:pt x="387" y="42"/>
                </a:lnTo>
                <a:lnTo>
                  <a:pt x="427" y="55"/>
                </a:lnTo>
                <a:lnTo>
                  <a:pt x="410" y="122"/>
                </a:lnTo>
                <a:lnTo>
                  <a:pt x="458" y="85"/>
                </a:lnTo>
                <a:lnTo>
                  <a:pt x="491" y="103"/>
                </a:lnTo>
                <a:lnTo>
                  <a:pt x="555" y="73"/>
                </a:lnTo>
                <a:lnTo>
                  <a:pt x="668" y="85"/>
                </a:lnTo>
                <a:lnTo>
                  <a:pt x="708" y="122"/>
                </a:lnTo>
                <a:lnTo>
                  <a:pt x="676" y="140"/>
                </a:lnTo>
                <a:lnTo>
                  <a:pt x="748" y="133"/>
                </a:lnTo>
                <a:lnTo>
                  <a:pt x="716" y="152"/>
                </a:lnTo>
                <a:lnTo>
                  <a:pt x="765" y="165"/>
                </a:lnTo>
                <a:lnTo>
                  <a:pt x="796" y="140"/>
                </a:lnTo>
                <a:lnTo>
                  <a:pt x="836" y="152"/>
                </a:lnTo>
                <a:lnTo>
                  <a:pt x="845" y="170"/>
                </a:lnTo>
                <a:lnTo>
                  <a:pt x="813" y="176"/>
                </a:lnTo>
                <a:lnTo>
                  <a:pt x="876" y="176"/>
                </a:lnTo>
                <a:lnTo>
                  <a:pt x="870" y="201"/>
                </a:lnTo>
                <a:lnTo>
                  <a:pt x="910" y="189"/>
                </a:lnTo>
                <a:lnTo>
                  <a:pt x="885" y="206"/>
                </a:lnTo>
                <a:lnTo>
                  <a:pt x="973" y="206"/>
                </a:lnTo>
                <a:lnTo>
                  <a:pt x="925" y="238"/>
                </a:lnTo>
                <a:lnTo>
                  <a:pt x="966" y="238"/>
                </a:lnTo>
                <a:lnTo>
                  <a:pt x="950" y="249"/>
                </a:lnTo>
                <a:lnTo>
                  <a:pt x="990" y="231"/>
                </a:lnTo>
                <a:lnTo>
                  <a:pt x="1030" y="249"/>
                </a:lnTo>
                <a:lnTo>
                  <a:pt x="958" y="268"/>
                </a:lnTo>
                <a:lnTo>
                  <a:pt x="1061" y="286"/>
                </a:lnTo>
                <a:lnTo>
                  <a:pt x="966" y="292"/>
                </a:lnTo>
                <a:lnTo>
                  <a:pt x="1014" y="305"/>
                </a:lnTo>
                <a:lnTo>
                  <a:pt x="973" y="329"/>
                </a:lnTo>
                <a:lnTo>
                  <a:pt x="1086" y="365"/>
                </a:lnTo>
                <a:lnTo>
                  <a:pt x="1134" y="359"/>
                </a:lnTo>
                <a:lnTo>
                  <a:pt x="1166" y="414"/>
                </a:lnTo>
                <a:lnTo>
                  <a:pt x="1215" y="408"/>
                </a:lnTo>
                <a:lnTo>
                  <a:pt x="1206" y="426"/>
                </a:lnTo>
                <a:lnTo>
                  <a:pt x="1288" y="438"/>
                </a:lnTo>
                <a:lnTo>
                  <a:pt x="1279" y="462"/>
                </a:lnTo>
                <a:lnTo>
                  <a:pt x="1239" y="456"/>
                </a:lnTo>
                <a:lnTo>
                  <a:pt x="1263" y="475"/>
                </a:lnTo>
                <a:lnTo>
                  <a:pt x="1239" y="505"/>
                </a:lnTo>
                <a:lnTo>
                  <a:pt x="1199" y="486"/>
                </a:lnTo>
                <a:lnTo>
                  <a:pt x="1191" y="535"/>
                </a:lnTo>
                <a:lnTo>
                  <a:pt x="1046" y="450"/>
                </a:lnTo>
                <a:lnTo>
                  <a:pt x="990" y="456"/>
                </a:lnTo>
                <a:lnTo>
                  <a:pt x="1038" y="481"/>
                </a:lnTo>
                <a:lnTo>
                  <a:pt x="1006" y="505"/>
                </a:lnTo>
                <a:lnTo>
                  <a:pt x="1030" y="499"/>
                </a:lnTo>
                <a:lnTo>
                  <a:pt x="1054" y="542"/>
                </a:lnTo>
                <a:lnTo>
                  <a:pt x="1134" y="554"/>
                </a:lnTo>
                <a:lnTo>
                  <a:pt x="1126" y="578"/>
                </a:lnTo>
                <a:lnTo>
                  <a:pt x="1158" y="608"/>
                </a:lnTo>
                <a:lnTo>
                  <a:pt x="1143" y="663"/>
                </a:lnTo>
                <a:lnTo>
                  <a:pt x="950" y="602"/>
                </a:lnTo>
                <a:lnTo>
                  <a:pt x="1086" y="699"/>
                </a:lnTo>
                <a:lnTo>
                  <a:pt x="845" y="639"/>
                </a:lnTo>
                <a:lnTo>
                  <a:pt x="813" y="615"/>
                </a:lnTo>
                <a:lnTo>
                  <a:pt x="845" y="608"/>
                </a:lnTo>
                <a:lnTo>
                  <a:pt x="773" y="591"/>
                </a:lnTo>
                <a:lnTo>
                  <a:pt x="748" y="554"/>
                </a:lnTo>
                <a:lnTo>
                  <a:pt x="692" y="542"/>
                </a:lnTo>
                <a:lnTo>
                  <a:pt x="692" y="566"/>
                </a:lnTo>
                <a:lnTo>
                  <a:pt x="652" y="554"/>
                </a:lnTo>
                <a:lnTo>
                  <a:pt x="595" y="572"/>
                </a:lnTo>
                <a:lnTo>
                  <a:pt x="540" y="554"/>
                </a:lnTo>
                <a:lnTo>
                  <a:pt x="571" y="511"/>
                </a:lnTo>
                <a:lnTo>
                  <a:pt x="748" y="511"/>
                </a:lnTo>
                <a:lnTo>
                  <a:pt x="700" y="468"/>
                </a:lnTo>
                <a:lnTo>
                  <a:pt x="796" y="408"/>
                </a:lnTo>
                <a:lnTo>
                  <a:pt x="725" y="322"/>
                </a:lnTo>
                <a:lnTo>
                  <a:pt x="685" y="316"/>
                </a:lnTo>
                <a:lnTo>
                  <a:pt x="708" y="298"/>
                </a:lnTo>
                <a:lnTo>
                  <a:pt x="603" y="329"/>
                </a:lnTo>
                <a:lnTo>
                  <a:pt x="595" y="298"/>
                </a:lnTo>
                <a:lnTo>
                  <a:pt x="643" y="286"/>
                </a:lnTo>
                <a:lnTo>
                  <a:pt x="563" y="255"/>
                </a:lnTo>
                <a:lnTo>
                  <a:pt x="555" y="231"/>
                </a:lnTo>
                <a:lnTo>
                  <a:pt x="483" y="213"/>
                </a:lnTo>
                <a:lnTo>
                  <a:pt x="507" y="249"/>
                </a:lnTo>
                <a:lnTo>
                  <a:pt x="370" y="238"/>
                </a:lnTo>
                <a:lnTo>
                  <a:pt x="410" y="262"/>
                </a:lnTo>
                <a:lnTo>
                  <a:pt x="80" y="225"/>
                </a:lnTo>
                <a:lnTo>
                  <a:pt x="25" y="176"/>
                </a:lnTo>
                <a:lnTo>
                  <a:pt x="129" y="182"/>
                </a:lnTo>
                <a:lnTo>
                  <a:pt x="0" y="15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490" name="Freeform 501"/>
          <p:cNvSpPr>
            <a:spLocks/>
          </p:cNvSpPr>
          <p:nvPr/>
        </p:nvSpPr>
        <p:spPr bwMode="auto">
          <a:xfrm>
            <a:off x="4557714" y="4262438"/>
            <a:ext cx="307975" cy="192087"/>
          </a:xfrm>
          <a:custGeom>
            <a:avLst/>
            <a:gdLst>
              <a:gd name="T0" fmla="*/ 0 w 580"/>
              <a:gd name="T1" fmla="*/ 2147483647 h 280"/>
              <a:gd name="T2" fmla="*/ 2147483647 w 580"/>
              <a:gd name="T3" fmla="*/ 2147483647 h 280"/>
              <a:gd name="T4" fmla="*/ 2147483647 w 580"/>
              <a:gd name="T5" fmla="*/ 2147483647 h 280"/>
              <a:gd name="T6" fmla="*/ 2147483647 w 580"/>
              <a:gd name="T7" fmla="*/ 2147483647 h 280"/>
              <a:gd name="T8" fmla="*/ 2147483647 w 580"/>
              <a:gd name="T9" fmla="*/ 2147483647 h 280"/>
              <a:gd name="T10" fmla="*/ 2147483647 w 580"/>
              <a:gd name="T11" fmla="*/ 0 h 280"/>
              <a:gd name="T12" fmla="*/ 2147483647 w 580"/>
              <a:gd name="T13" fmla="*/ 2147483647 h 280"/>
              <a:gd name="T14" fmla="*/ 2147483647 w 580"/>
              <a:gd name="T15" fmla="*/ 2147483647 h 280"/>
              <a:gd name="T16" fmla="*/ 2147483647 w 580"/>
              <a:gd name="T17" fmla="*/ 2147483647 h 280"/>
              <a:gd name="T18" fmla="*/ 2147483647 w 580"/>
              <a:gd name="T19" fmla="*/ 2147483647 h 280"/>
              <a:gd name="T20" fmla="*/ 2147483647 w 580"/>
              <a:gd name="T21" fmla="*/ 2147483647 h 280"/>
              <a:gd name="T22" fmla="*/ 2147483647 w 580"/>
              <a:gd name="T23" fmla="*/ 2147483647 h 280"/>
              <a:gd name="T24" fmla="*/ 2147483647 w 580"/>
              <a:gd name="T25" fmla="*/ 2147483647 h 280"/>
              <a:gd name="T26" fmla="*/ 2147483647 w 580"/>
              <a:gd name="T27" fmla="*/ 2147483647 h 280"/>
              <a:gd name="T28" fmla="*/ 0 w 580"/>
              <a:gd name="T29" fmla="*/ 2147483647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0"/>
              <a:gd name="T46" fmla="*/ 0 h 280"/>
              <a:gd name="T47" fmla="*/ 580 w 580"/>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0" h="280">
                <a:moveTo>
                  <a:pt x="0" y="220"/>
                </a:moveTo>
                <a:lnTo>
                  <a:pt x="33" y="129"/>
                </a:lnTo>
                <a:lnTo>
                  <a:pt x="177" y="110"/>
                </a:lnTo>
                <a:lnTo>
                  <a:pt x="193" y="73"/>
                </a:lnTo>
                <a:lnTo>
                  <a:pt x="266" y="67"/>
                </a:lnTo>
                <a:lnTo>
                  <a:pt x="370" y="0"/>
                </a:lnTo>
                <a:lnTo>
                  <a:pt x="403" y="73"/>
                </a:lnTo>
                <a:lnTo>
                  <a:pt x="483" y="110"/>
                </a:lnTo>
                <a:lnTo>
                  <a:pt x="580" y="207"/>
                </a:lnTo>
                <a:lnTo>
                  <a:pt x="313" y="232"/>
                </a:lnTo>
                <a:lnTo>
                  <a:pt x="218" y="207"/>
                </a:lnTo>
                <a:lnTo>
                  <a:pt x="177" y="256"/>
                </a:lnTo>
                <a:lnTo>
                  <a:pt x="113" y="256"/>
                </a:lnTo>
                <a:lnTo>
                  <a:pt x="65" y="280"/>
                </a:lnTo>
                <a:lnTo>
                  <a:pt x="0" y="220"/>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91" name="Freeform 502"/>
          <p:cNvSpPr>
            <a:spLocks/>
          </p:cNvSpPr>
          <p:nvPr/>
        </p:nvSpPr>
        <p:spPr bwMode="auto">
          <a:xfrm>
            <a:off x="4527551" y="3968750"/>
            <a:ext cx="255588" cy="381000"/>
          </a:xfrm>
          <a:custGeom>
            <a:avLst/>
            <a:gdLst>
              <a:gd name="T0" fmla="*/ 0 w 483"/>
              <a:gd name="T1" fmla="*/ 2147483647 h 555"/>
              <a:gd name="T2" fmla="*/ 2147483647 w 483"/>
              <a:gd name="T3" fmla="*/ 2147483647 h 555"/>
              <a:gd name="T4" fmla="*/ 2147483647 w 483"/>
              <a:gd name="T5" fmla="*/ 2147483647 h 555"/>
              <a:gd name="T6" fmla="*/ 2147483647 w 483"/>
              <a:gd name="T7" fmla="*/ 2147483647 h 555"/>
              <a:gd name="T8" fmla="*/ 2147483647 w 483"/>
              <a:gd name="T9" fmla="*/ 2147483647 h 555"/>
              <a:gd name="T10" fmla="*/ 2147483647 w 483"/>
              <a:gd name="T11" fmla="*/ 2147483647 h 555"/>
              <a:gd name="T12" fmla="*/ 2147483647 w 483"/>
              <a:gd name="T13" fmla="*/ 2147483647 h 555"/>
              <a:gd name="T14" fmla="*/ 2147483647 w 483"/>
              <a:gd name="T15" fmla="*/ 2147483647 h 555"/>
              <a:gd name="T16" fmla="*/ 2147483647 w 483"/>
              <a:gd name="T17" fmla="*/ 2147483647 h 555"/>
              <a:gd name="T18" fmla="*/ 2147483647 w 483"/>
              <a:gd name="T19" fmla="*/ 2147483647 h 555"/>
              <a:gd name="T20" fmla="*/ 2147483647 w 483"/>
              <a:gd name="T21" fmla="*/ 2147483647 h 555"/>
              <a:gd name="T22" fmla="*/ 2147483647 w 483"/>
              <a:gd name="T23" fmla="*/ 2147483647 h 555"/>
              <a:gd name="T24" fmla="*/ 2147483647 w 483"/>
              <a:gd name="T25" fmla="*/ 2147483647 h 555"/>
              <a:gd name="T26" fmla="*/ 2147483647 w 483"/>
              <a:gd name="T27" fmla="*/ 2147483647 h 555"/>
              <a:gd name="T28" fmla="*/ 2147483647 w 483"/>
              <a:gd name="T29" fmla="*/ 0 h 555"/>
              <a:gd name="T30" fmla="*/ 2147483647 w 483"/>
              <a:gd name="T31" fmla="*/ 2147483647 h 555"/>
              <a:gd name="T32" fmla="*/ 2147483647 w 483"/>
              <a:gd name="T33" fmla="*/ 2147483647 h 555"/>
              <a:gd name="T34" fmla="*/ 2147483647 w 483"/>
              <a:gd name="T35" fmla="*/ 2147483647 h 555"/>
              <a:gd name="T36" fmla="*/ 2147483647 w 483"/>
              <a:gd name="T37" fmla="*/ 2147483647 h 555"/>
              <a:gd name="T38" fmla="*/ 0 w 483"/>
              <a:gd name="T39" fmla="*/ 2147483647 h 5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555"/>
              <a:gd name="T62" fmla="*/ 483 w 483"/>
              <a:gd name="T63" fmla="*/ 555 h 5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555">
                <a:moveTo>
                  <a:pt x="0" y="317"/>
                </a:moveTo>
                <a:lnTo>
                  <a:pt x="74" y="342"/>
                </a:lnTo>
                <a:lnTo>
                  <a:pt x="57" y="372"/>
                </a:lnTo>
                <a:lnTo>
                  <a:pt x="90" y="463"/>
                </a:lnTo>
                <a:lnTo>
                  <a:pt x="25" y="482"/>
                </a:lnTo>
                <a:lnTo>
                  <a:pt x="90" y="555"/>
                </a:lnTo>
                <a:lnTo>
                  <a:pt x="234" y="536"/>
                </a:lnTo>
                <a:lnTo>
                  <a:pt x="250" y="499"/>
                </a:lnTo>
                <a:lnTo>
                  <a:pt x="323" y="493"/>
                </a:lnTo>
                <a:lnTo>
                  <a:pt x="427" y="426"/>
                </a:lnTo>
                <a:lnTo>
                  <a:pt x="387" y="366"/>
                </a:lnTo>
                <a:lnTo>
                  <a:pt x="435" y="269"/>
                </a:lnTo>
                <a:lnTo>
                  <a:pt x="483" y="269"/>
                </a:lnTo>
                <a:lnTo>
                  <a:pt x="483" y="135"/>
                </a:lnTo>
                <a:lnTo>
                  <a:pt x="122" y="0"/>
                </a:lnTo>
                <a:lnTo>
                  <a:pt x="74" y="6"/>
                </a:lnTo>
                <a:lnTo>
                  <a:pt x="74" y="62"/>
                </a:lnTo>
                <a:lnTo>
                  <a:pt x="122" y="104"/>
                </a:lnTo>
                <a:lnTo>
                  <a:pt x="90" y="226"/>
                </a:lnTo>
                <a:lnTo>
                  <a:pt x="0" y="317"/>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92" name="Freeform 503"/>
          <p:cNvSpPr>
            <a:spLocks/>
          </p:cNvSpPr>
          <p:nvPr/>
        </p:nvSpPr>
        <p:spPr bwMode="auto">
          <a:xfrm>
            <a:off x="5967413" y="3132139"/>
            <a:ext cx="1458912" cy="911225"/>
          </a:xfrm>
          <a:custGeom>
            <a:avLst/>
            <a:gdLst>
              <a:gd name="T0" fmla="*/ 2147483647 w 2758"/>
              <a:gd name="T1" fmla="*/ 2147483647 h 1326"/>
              <a:gd name="T2" fmla="*/ 2147483647 w 2758"/>
              <a:gd name="T3" fmla="*/ 2147483647 h 1326"/>
              <a:gd name="T4" fmla="*/ 2147483647 w 2758"/>
              <a:gd name="T5" fmla="*/ 2147483647 h 1326"/>
              <a:gd name="T6" fmla="*/ 2147483647 w 2758"/>
              <a:gd name="T7" fmla="*/ 2147483647 h 1326"/>
              <a:gd name="T8" fmla="*/ 2147483647 w 2758"/>
              <a:gd name="T9" fmla="*/ 2147483647 h 1326"/>
              <a:gd name="T10" fmla="*/ 2147483647 w 2758"/>
              <a:gd name="T11" fmla="*/ 2147483647 h 1326"/>
              <a:gd name="T12" fmla="*/ 2147483647 w 2758"/>
              <a:gd name="T13" fmla="*/ 2147483647 h 1326"/>
              <a:gd name="T14" fmla="*/ 2147483647 w 2758"/>
              <a:gd name="T15" fmla="*/ 2147483647 h 1326"/>
              <a:gd name="T16" fmla="*/ 2147483647 w 2758"/>
              <a:gd name="T17" fmla="*/ 2147483647 h 1326"/>
              <a:gd name="T18" fmla="*/ 2147483647 w 2758"/>
              <a:gd name="T19" fmla="*/ 2147483647 h 1326"/>
              <a:gd name="T20" fmla="*/ 2147483647 w 2758"/>
              <a:gd name="T21" fmla="*/ 2147483647 h 1326"/>
              <a:gd name="T22" fmla="*/ 2147483647 w 2758"/>
              <a:gd name="T23" fmla="*/ 2147483647 h 1326"/>
              <a:gd name="T24" fmla="*/ 2147483647 w 2758"/>
              <a:gd name="T25" fmla="*/ 2147483647 h 1326"/>
              <a:gd name="T26" fmla="*/ 2147483647 w 2758"/>
              <a:gd name="T27" fmla="*/ 2147483647 h 1326"/>
              <a:gd name="T28" fmla="*/ 2147483647 w 2758"/>
              <a:gd name="T29" fmla="*/ 2147483647 h 1326"/>
              <a:gd name="T30" fmla="*/ 2147483647 w 2758"/>
              <a:gd name="T31" fmla="*/ 2147483647 h 1326"/>
              <a:gd name="T32" fmla="*/ 2147483647 w 2758"/>
              <a:gd name="T33" fmla="*/ 2147483647 h 1326"/>
              <a:gd name="T34" fmla="*/ 2147483647 w 2758"/>
              <a:gd name="T35" fmla="*/ 2147483647 h 1326"/>
              <a:gd name="T36" fmla="*/ 2147483647 w 2758"/>
              <a:gd name="T37" fmla="*/ 2147483647 h 1326"/>
              <a:gd name="T38" fmla="*/ 2147483647 w 2758"/>
              <a:gd name="T39" fmla="*/ 2147483647 h 1326"/>
              <a:gd name="T40" fmla="*/ 2147483647 w 2758"/>
              <a:gd name="T41" fmla="*/ 2147483647 h 1326"/>
              <a:gd name="T42" fmla="*/ 2147483647 w 2758"/>
              <a:gd name="T43" fmla="*/ 2147483647 h 1326"/>
              <a:gd name="T44" fmla="*/ 2147483647 w 2758"/>
              <a:gd name="T45" fmla="*/ 2147483647 h 1326"/>
              <a:gd name="T46" fmla="*/ 2147483647 w 2758"/>
              <a:gd name="T47" fmla="*/ 2147483647 h 1326"/>
              <a:gd name="T48" fmla="*/ 2147483647 w 2758"/>
              <a:gd name="T49" fmla="*/ 2147483647 h 1326"/>
              <a:gd name="T50" fmla="*/ 2147483647 w 2758"/>
              <a:gd name="T51" fmla="*/ 2147483647 h 1326"/>
              <a:gd name="T52" fmla="*/ 2147483647 w 2758"/>
              <a:gd name="T53" fmla="*/ 2147483647 h 1326"/>
              <a:gd name="T54" fmla="*/ 2147483647 w 2758"/>
              <a:gd name="T55" fmla="*/ 2147483647 h 1326"/>
              <a:gd name="T56" fmla="*/ 2147483647 w 2758"/>
              <a:gd name="T57" fmla="*/ 2147483647 h 1326"/>
              <a:gd name="T58" fmla="*/ 2147483647 w 2758"/>
              <a:gd name="T59" fmla="*/ 2147483647 h 1326"/>
              <a:gd name="T60" fmla="*/ 2147483647 w 2758"/>
              <a:gd name="T61" fmla="*/ 2147483647 h 1326"/>
              <a:gd name="T62" fmla="*/ 2147483647 w 2758"/>
              <a:gd name="T63" fmla="*/ 2147483647 h 1326"/>
              <a:gd name="T64" fmla="*/ 2147483647 w 2758"/>
              <a:gd name="T65" fmla="*/ 2147483647 h 1326"/>
              <a:gd name="T66" fmla="*/ 2147483647 w 2758"/>
              <a:gd name="T67" fmla="*/ 2147483647 h 1326"/>
              <a:gd name="T68" fmla="*/ 2147483647 w 2758"/>
              <a:gd name="T69" fmla="*/ 2147483647 h 1326"/>
              <a:gd name="T70" fmla="*/ 2147483647 w 2758"/>
              <a:gd name="T71" fmla="*/ 2147483647 h 1326"/>
              <a:gd name="T72" fmla="*/ 2147483647 w 2758"/>
              <a:gd name="T73" fmla="*/ 2147483647 h 1326"/>
              <a:gd name="T74" fmla="*/ 2147483647 w 2758"/>
              <a:gd name="T75" fmla="*/ 2147483647 h 1326"/>
              <a:gd name="T76" fmla="*/ 2147483647 w 2758"/>
              <a:gd name="T77" fmla="*/ 2147483647 h 1326"/>
              <a:gd name="T78" fmla="*/ 2147483647 w 2758"/>
              <a:gd name="T79" fmla="*/ 2147483647 h 1326"/>
              <a:gd name="T80" fmla="*/ 2147483647 w 2758"/>
              <a:gd name="T81" fmla="*/ 2147483647 h 1326"/>
              <a:gd name="T82" fmla="*/ 2147483647 w 2758"/>
              <a:gd name="T83" fmla="*/ 2147483647 h 1326"/>
              <a:gd name="T84" fmla="*/ 2147483647 w 2758"/>
              <a:gd name="T85" fmla="*/ 2147483647 h 1326"/>
              <a:gd name="T86" fmla="*/ 2147483647 w 2758"/>
              <a:gd name="T87" fmla="*/ 2147483647 h 1326"/>
              <a:gd name="T88" fmla="*/ 2147483647 w 2758"/>
              <a:gd name="T89" fmla="*/ 2147483647 h 1326"/>
              <a:gd name="T90" fmla="*/ 2147483647 w 2758"/>
              <a:gd name="T91" fmla="*/ 2147483647 h 1326"/>
              <a:gd name="T92" fmla="*/ 2147483647 w 2758"/>
              <a:gd name="T93" fmla="*/ 2147483647 h 1326"/>
              <a:gd name="T94" fmla="*/ 2147483647 w 2758"/>
              <a:gd name="T95" fmla="*/ 2147483647 h 1326"/>
              <a:gd name="T96" fmla="*/ 2147483647 w 2758"/>
              <a:gd name="T97" fmla="*/ 2147483647 h 1326"/>
              <a:gd name="T98" fmla="*/ 2147483647 w 2758"/>
              <a:gd name="T99" fmla="*/ 2147483647 h 1326"/>
              <a:gd name="T100" fmla="*/ 2147483647 w 2758"/>
              <a:gd name="T101" fmla="*/ 2147483647 h 1326"/>
              <a:gd name="T102" fmla="*/ 0 w 2758"/>
              <a:gd name="T103" fmla="*/ 2147483647 h 1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58"/>
              <a:gd name="T157" fmla="*/ 0 h 1326"/>
              <a:gd name="T158" fmla="*/ 2758 w 2758"/>
              <a:gd name="T159" fmla="*/ 1326 h 1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58" h="1326">
                <a:moveTo>
                  <a:pt x="0" y="626"/>
                </a:moveTo>
                <a:lnTo>
                  <a:pt x="16" y="583"/>
                </a:lnTo>
                <a:lnTo>
                  <a:pt x="121" y="572"/>
                </a:lnTo>
                <a:lnTo>
                  <a:pt x="290" y="499"/>
                </a:lnTo>
                <a:lnTo>
                  <a:pt x="315" y="444"/>
                </a:lnTo>
                <a:lnTo>
                  <a:pt x="281" y="383"/>
                </a:lnTo>
                <a:lnTo>
                  <a:pt x="395" y="364"/>
                </a:lnTo>
                <a:lnTo>
                  <a:pt x="418" y="280"/>
                </a:lnTo>
                <a:lnTo>
                  <a:pt x="539" y="291"/>
                </a:lnTo>
                <a:lnTo>
                  <a:pt x="548" y="231"/>
                </a:lnTo>
                <a:lnTo>
                  <a:pt x="636" y="206"/>
                </a:lnTo>
                <a:lnTo>
                  <a:pt x="676" y="249"/>
                </a:lnTo>
                <a:lnTo>
                  <a:pt x="748" y="267"/>
                </a:lnTo>
                <a:lnTo>
                  <a:pt x="773" y="364"/>
                </a:lnTo>
                <a:lnTo>
                  <a:pt x="973" y="407"/>
                </a:lnTo>
                <a:lnTo>
                  <a:pt x="1062" y="474"/>
                </a:lnTo>
                <a:lnTo>
                  <a:pt x="1223" y="462"/>
                </a:lnTo>
                <a:lnTo>
                  <a:pt x="1399" y="517"/>
                </a:lnTo>
                <a:lnTo>
                  <a:pt x="1649" y="474"/>
                </a:lnTo>
                <a:lnTo>
                  <a:pt x="1721" y="426"/>
                </a:lnTo>
                <a:lnTo>
                  <a:pt x="1729" y="383"/>
                </a:lnTo>
                <a:lnTo>
                  <a:pt x="1802" y="389"/>
                </a:lnTo>
                <a:lnTo>
                  <a:pt x="1947" y="310"/>
                </a:lnTo>
                <a:lnTo>
                  <a:pt x="2067" y="304"/>
                </a:lnTo>
                <a:lnTo>
                  <a:pt x="2002" y="243"/>
                </a:lnTo>
                <a:lnTo>
                  <a:pt x="1890" y="261"/>
                </a:lnTo>
                <a:lnTo>
                  <a:pt x="1890" y="200"/>
                </a:lnTo>
                <a:lnTo>
                  <a:pt x="1930" y="157"/>
                </a:lnTo>
                <a:lnTo>
                  <a:pt x="1987" y="176"/>
                </a:lnTo>
                <a:lnTo>
                  <a:pt x="2059" y="157"/>
                </a:lnTo>
                <a:lnTo>
                  <a:pt x="2115" y="73"/>
                </a:lnTo>
                <a:lnTo>
                  <a:pt x="2091" y="43"/>
                </a:lnTo>
                <a:lnTo>
                  <a:pt x="2244" y="0"/>
                </a:lnTo>
                <a:lnTo>
                  <a:pt x="2340" y="30"/>
                </a:lnTo>
                <a:lnTo>
                  <a:pt x="2429" y="176"/>
                </a:lnTo>
                <a:lnTo>
                  <a:pt x="2565" y="213"/>
                </a:lnTo>
                <a:lnTo>
                  <a:pt x="2590" y="261"/>
                </a:lnTo>
                <a:lnTo>
                  <a:pt x="2758" y="231"/>
                </a:lnTo>
                <a:lnTo>
                  <a:pt x="2678" y="370"/>
                </a:lnTo>
                <a:lnTo>
                  <a:pt x="2582" y="395"/>
                </a:lnTo>
                <a:lnTo>
                  <a:pt x="2598" y="444"/>
                </a:lnTo>
                <a:lnTo>
                  <a:pt x="2565" y="480"/>
                </a:lnTo>
                <a:lnTo>
                  <a:pt x="2550" y="462"/>
                </a:lnTo>
                <a:lnTo>
                  <a:pt x="2462" y="504"/>
                </a:lnTo>
                <a:lnTo>
                  <a:pt x="2462" y="523"/>
                </a:lnTo>
                <a:lnTo>
                  <a:pt x="2405" y="523"/>
                </a:lnTo>
                <a:lnTo>
                  <a:pt x="2292" y="590"/>
                </a:lnTo>
                <a:lnTo>
                  <a:pt x="2147" y="633"/>
                </a:lnTo>
                <a:lnTo>
                  <a:pt x="2195" y="566"/>
                </a:lnTo>
                <a:lnTo>
                  <a:pt x="2172" y="541"/>
                </a:lnTo>
                <a:lnTo>
                  <a:pt x="1987" y="620"/>
                </a:lnTo>
                <a:lnTo>
                  <a:pt x="1979" y="644"/>
                </a:lnTo>
                <a:lnTo>
                  <a:pt x="2051" y="693"/>
                </a:lnTo>
                <a:lnTo>
                  <a:pt x="2124" y="675"/>
                </a:lnTo>
                <a:lnTo>
                  <a:pt x="2204" y="687"/>
                </a:lnTo>
                <a:lnTo>
                  <a:pt x="2099" y="730"/>
                </a:lnTo>
                <a:lnTo>
                  <a:pt x="2059" y="785"/>
                </a:lnTo>
                <a:lnTo>
                  <a:pt x="2180" y="906"/>
                </a:lnTo>
                <a:lnTo>
                  <a:pt x="2099" y="894"/>
                </a:lnTo>
                <a:lnTo>
                  <a:pt x="2180" y="936"/>
                </a:lnTo>
                <a:lnTo>
                  <a:pt x="2099" y="967"/>
                </a:lnTo>
                <a:lnTo>
                  <a:pt x="2180" y="973"/>
                </a:lnTo>
                <a:lnTo>
                  <a:pt x="2035" y="1162"/>
                </a:lnTo>
                <a:lnTo>
                  <a:pt x="1930" y="1229"/>
                </a:lnTo>
                <a:lnTo>
                  <a:pt x="1826" y="1241"/>
                </a:lnTo>
                <a:lnTo>
                  <a:pt x="1817" y="1241"/>
                </a:lnTo>
                <a:lnTo>
                  <a:pt x="1802" y="1235"/>
                </a:lnTo>
                <a:lnTo>
                  <a:pt x="1769" y="1259"/>
                </a:lnTo>
                <a:lnTo>
                  <a:pt x="1649" y="1283"/>
                </a:lnTo>
                <a:lnTo>
                  <a:pt x="1641" y="1326"/>
                </a:lnTo>
                <a:lnTo>
                  <a:pt x="1624" y="1272"/>
                </a:lnTo>
                <a:lnTo>
                  <a:pt x="1552" y="1278"/>
                </a:lnTo>
                <a:lnTo>
                  <a:pt x="1424" y="1222"/>
                </a:lnTo>
                <a:lnTo>
                  <a:pt x="1279" y="1247"/>
                </a:lnTo>
                <a:lnTo>
                  <a:pt x="1263" y="1247"/>
                </a:lnTo>
                <a:lnTo>
                  <a:pt x="1263" y="1283"/>
                </a:lnTo>
                <a:lnTo>
                  <a:pt x="1239" y="1272"/>
                </a:lnTo>
                <a:lnTo>
                  <a:pt x="1158" y="1253"/>
                </a:lnTo>
                <a:lnTo>
                  <a:pt x="1134" y="1186"/>
                </a:lnTo>
                <a:lnTo>
                  <a:pt x="1086" y="1192"/>
                </a:lnTo>
                <a:lnTo>
                  <a:pt x="1126" y="1089"/>
                </a:lnTo>
                <a:lnTo>
                  <a:pt x="1126" y="1059"/>
                </a:lnTo>
                <a:lnTo>
                  <a:pt x="1078" y="1040"/>
                </a:lnTo>
                <a:lnTo>
                  <a:pt x="1021" y="1028"/>
                </a:lnTo>
                <a:lnTo>
                  <a:pt x="1006" y="985"/>
                </a:lnTo>
                <a:lnTo>
                  <a:pt x="821" y="1052"/>
                </a:lnTo>
                <a:lnTo>
                  <a:pt x="733" y="1033"/>
                </a:lnTo>
                <a:lnTo>
                  <a:pt x="684" y="1070"/>
                </a:lnTo>
                <a:lnTo>
                  <a:pt x="676" y="1040"/>
                </a:lnTo>
                <a:lnTo>
                  <a:pt x="651" y="1052"/>
                </a:lnTo>
                <a:lnTo>
                  <a:pt x="548" y="1052"/>
                </a:lnTo>
                <a:lnTo>
                  <a:pt x="475" y="998"/>
                </a:lnTo>
                <a:lnTo>
                  <a:pt x="338" y="961"/>
                </a:lnTo>
                <a:lnTo>
                  <a:pt x="241" y="936"/>
                </a:lnTo>
                <a:lnTo>
                  <a:pt x="218" y="876"/>
                </a:lnTo>
                <a:lnTo>
                  <a:pt x="266" y="870"/>
                </a:lnTo>
                <a:lnTo>
                  <a:pt x="241" y="815"/>
                </a:lnTo>
                <a:lnTo>
                  <a:pt x="298" y="760"/>
                </a:lnTo>
                <a:lnTo>
                  <a:pt x="258" y="736"/>
                </a:lnTo>
                <a:lnTo>
                  <a:pt x="177" y="766"/>
                </a:lnTo>
                <a:lnTo>
                  <a:pt x="40" y="699"/>
                </a:lnTo>
                <a:lnTo>
                  <a:pt x="48" y="693"/>
                </a:lnTo>
                <a:lnTo>
                  <a:pt x="48" y="644"/>
                </a:lnTo>
                <a:lnTo>
                  <a:pt x="0" y="626"/>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93" name="Freeform 504"/>
          <p:cNvSpPr>
            <a:spLocks/>
          </p:cNvSpPr>
          <p:nvPr/>
        </p:nvSpPr>
        <p:spPr bwMode="auto">
          <a:xfrm>
            <a:off x="6805613" y="4049713"/>
            <a:ext cx="50800" cy="44450"/>
          </a:xfrm>
          <a:custGeom>
            <a:avLst/>
            <a:gdLst>
              <a:gd name="T0" fmla="*/ 0 w 97"/>
              <a:gd name="T1" fmla="*/ 2147483647 h 67"/>
              <a:gd name="T2" fmla="*/ 2147483647 w 97"/>
              <a:gd name="T3" fmla="*/ 0 h 67"/>
              <a:gd name="T4" fmla="*/ 2147483647 w 97"/>
              <a:gd name="T5" fmla="*/ 2147483647 h 67"/>
              <a:gd name="T6" fmla="*/ 2147483647 w 97"/>
              <a:gd name="T7" fmla="*/ 2147483647 h 67"/>
              <a:gd name="T8" fmla="*/ 0 w 97"/>
              <a:gd name="T9" fmla="*/ 2147483647 h 67"/>
              <a:gd name="T10" fmla="*/ 0 60000 65536"/>
              <a:gd name="T11" fmla="*/ 0 60000 65536"/>
              <a:gd name="T12" fmla="*/ 0 60000 65536"/>
              <a:gd name="T13" fmla="*/ 0 60000 65536"/>
              <a:gd name="T14" fmla="*/ 0 60000 65536"/>
              <a:gd name="T15" fmla="*/ 0 w 97"/>
              <a:gd name="T16" fmla="*/ 0 h 67"/>
              <a:gd name="T17" fmla="*/ 97 w 97"/>
              <a:gd name="T18" fmla="*/ 67 h 67"/>
            </a:gdLst>
            <a:ahLst/>
            <a:cxnLst>
              <a:cxn ang="T10">
                <a:pos x="T0" y="T1"/>
              </a:cxn>
              <a:cxn ang="T11">
                <a:pos x="T2" y="T3"/>
              </a:cxn>
              <a:cxn ang="T12">
                <a:pos x="T4" y="T5"/>
              </a:cxn>
              <a:cxn ang="T13">
                <a:pos x="T6" y="T7"/>
              </a:cxn>
              <a:cxn ang="T14">
                <a:pos x="T8" y="T9"/>
              </a:cxn>
            </a:cxnLst>
            <a:rect l="T15" t="T16" r="T17" b="T18"/>
            <a:pathLst>
              <a:path w="97" h="67">
                <a:moveTo>
                  <a:pt x="0" y="43"/>
                </a:moveTo>
                <a:lnTo>
                  <a:pt x="33" y="0"/>
                </a:lnTo>
                <a:lnTo>
                  <a:pt x="97" y="13"/>
                </a:lnTo>
                <a:lnTo>
                  <a:pt x="40" y="67"/>
                </a:lnTo>
                <a:lnTo>
                  <a:pt x="0" y="43"/>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94" name="Freeform 505"/>
          <p:cNvSpPr>
            <a:spLocks/>
          </p:cNvSpPr>
          <p:nvPr/>
        </p:nvSpPr>
        <p:spPr bwMode="auto">
          <a:xfrm>
            <a:off x="7073902" y="3922713"/>
            <a:ext cx="42863" cy="76200"/>
          </a:xfrm>
          <a:custGeom>
            <a:avLst/>
            <a:gdLst>
              <a:gd name="T0" fmla="*/ 0 w 81"/>
              <a:gd name="T1" fmla="*/ 2147483647 h 110"/>
              <a:gd name="T2" fmla="*/ 2147483647 w 81"/>
              <a:gd name="T3" fmla="*/ 2147483647 h 110"/>
              <a:gd name="T4" fmla="*/ 2147483647 w 81"/>
              <a:gd name="T5" fmla="*/ 0 h 110"/>
              <a:gd name="T6" fmla="*/ 2147483647 w 81"/>
              <a:gd name="T7" fmla="*/ 2147483647 h 110"/>
              <a:gd name="T8" fmla="*/ 0 w 81"/>
              <a:gd name="T9" fmla="*/ 2147483647 h 110"/>
              <a:gd name="T10" fmla="*/ 0 60000 65536"/>
              <a:gd name="T11" fmla="*/ 0 60000 65536"/>
              <a:gd name="T12" fmla="*/ 0 60000 65536"/>
              <a:gd name="T13" fmla="*/ 0 60000 65536"/>
              <a:gd name="T14" fmla="*/ 0 60000 65536"/>
              <a:gd name="T15" fmla="*/ 0 w 81"/>
              <a:gd name="T16" fmla="*/ 0 h 110"/>
              <a:gd name="T17" fmla="*/ 81 w 81"/>
              <a:gd name="T18" fmla="*/ 110 h 110"/>
            </a:gdLst>
            <a:ahLst/>
            <a:cxnLst>
              <a:cxn ang="T10">
                <a:pos x="T0" y="T1"/>
              </a:cxn>
              <a:cxn ang="T11">
                <a:pos x="T2" y="T3"/>
              </a:cxn>
              <a:cxn ang="T12">
                <a:pos x="T4" y="T5"/>
              </a:cxn>
              <a:cxn ang="T13">
                <a:pos x="T6" y="T7"/>
              </a:cxn>
              <a:cxn ang="T14">
                <a:pos x="T8" y="T9"/>
              </a:cxn>
            </a:cxnLst>
            <a:rect l="T15" t="T16" r="T17" b="T18"/>
            <a:pathLst>
              <a:path w="81" h="110">
                <a:moveTo>
                  <a:pt x="0" y="43"/>
                </a:moveTo>
                <a:lnTo>
                  <a:pt x="33" y="110"/>
                </a:lnTo>
                <a:lnTo>
                  <a:pt x="81" y="0"/>
                </a:lnTo>
                <a:lnTo>
                  <a:pt x="41" y="7"/>
                </a:lnTo>
                <a:lnTo>
                  <a:pt x="0" y="43"/>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495" name="Freeform 506"/>
          <p:cNvSpPr>
            <a:spLocks/>
          </p:cNvSpPr>
          <p:nvPr/>
        </p:nvSpPr>
        <p:spPr bwMode="auto">
          <a:xfrm>
            <a:off x="4473575" y="4438651"/>
            <a:ext cx="177800" cy="200025"/>
          </a:xfrm>
          <a:custGeom>
            <a:avLst/>
            <a:gdLst>
              <a:gd name="T0" fmla="*/ 0 w 337"/>
              <a:gd name="T1" fmla="*/ 2147483647 h 292"/>
              <a:gd name="T2" fmla="*/ 2147483647 w 337"/>
              <a:gd name="T3" fmla="*/ 2147483647 h 292"/>
              <a:gd name="T4" fmla="*/ 2147483647 w 337"/>
              <a:gd name="T5" fmla="*/ 2147483647 h 292"/>
              <a:gd name="T6" fmla="*/ 2147483647 w 337"/>
              <a:gd name="T7" fmla="*/ 2147483647 h 292"/>
              <a:gd name="T8" fmla="*/ 2147483647 w 337"/>
              <a:gd name="T9" fmla="*/ 2147483647 h 292"/>
              <a:gd name="T10" fmla="*/ 2147483647 w 337"/>
              <a:gd name="T11" fmla="*/ 2147483647 h 292"/>
              <a:gd name="T12" fmla="*/ 2147483647 w 337"/>
              <a:gd name="T13" fmla="*/ 2147483647 h 292"/>
              <a:gd name="T14" fmla="*/ 2147483647 w 337"/>
              <a:gd name="T15" fmla="*/ 0 h 292"/>
              <a:gd name="T16" fmla="*/ 2147483647 w 337"/>
              <a:gd name="T17" fmla="*/ 0 h 292"/>
              <a:gd name="T18" fmla="*/ 2147483647 w 337"/>
              <a:gd name="T19" fmla="*/ 2147483647 h 292"/>
              <a:gd name="T20" fmla="*/ 2147483647 w 337"/>
              <a:gd name="T21" fmla="*/ 2147483647 h 292"/>
              <a:gd name="T22" fmla="*/ 2147483647 w 337"/>
              <a:gd name="T23" fmla="*/ 2147483647 h 292"/>
              <a:gd name="T24" fmla="*/ 2147483647 w 337"/>
              <a:gd name="T25" fmla="*/ 2147483647 h 292"/>
              <a:gd name="T26" fmla="*/ 2147483647 w 337"/>
              <a:gd name="T27" fmla="*/ 2147483647 h 292"/>
              <a:gd name="T28" fmla="*/ 2147483647 w 337"/>
              <a:gd name="T29" fmla="*/ 2147483647 h 292"/>
              <a:gd name="T30" fmla="*/ 2147483647 w 337"/>
              <a:gd name="T31" fmla="*/ 2147483647 h 292"/>
              <a:gd name="T32" fmla="*/ 0 w 337"/>
              <a:gd name="T33" fmla="*/ 2147483647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7"/>
              <a:gd name="T52" fmla="*/ 0 h 292"/>
              <a:gd name="T53" fmla="*/ 337 w 337"/>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7" h="292">
                <a:moveTo>
                  <a:pt x="0" y="262"/>
                </a:moveTo>
                <a:lnTo>
                  <a:pt x="48" y="292"/>
                </a:lnTo>
                <a:lnTo>
                  <a:pt x="88" y="286"/>
                </a:lnTo>
                <a:lnTo>
                  <a:pt x="160" y="286"/>
                </a:lnTo>
                <a:lnTo>
                  <a:pt x="217" y="256"/>
                </a:lnTo>
                <a:lnTo>
                  <a:pt x="233" y="195"/>
                </a:lnTo>
                <a:lnTo>
                  <a:pt x="297" y="153"/>
                </a:lnTo>
                <a:lnTo>
                  <a:pt x="337" y="0"/>
                </a:lnTo>
                <a:lnTo>
                  <a:pt x="273" y="0"/>
                </a:lnTo>
                <a:lnTo>
                  <a:pt x="225" y="24"/>
                </a:lnTo>
                <a:lnTo>
                  <a:pt x="217" y="73"/>
                </a:lnTo>
                <a:lnTo>
                  <a:pt x="97" y="54"/>
                </a:lnTo>
                <a:lnTo>
                  <a:pt x="88" y="86"/>
                </a:lnTo>
                <a:lnTo>
                  <a:pt x="152" y="86"/>
                </a:lnTo>
                <a:lnTo>
                  <a:pt x="128" y="201"/>
                </a:lnTo>
                <a:lnTo>
                  <a:pt x="72" y="189"/>
                </a:lnTo>
                <a:lnTo>
                  <a:pt x="0" y="262"/>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96" name="Freeform 507"/>
          <p:cNvSpPr>
            <a:spLocks/>
          </p:cNvSpPr>
          <p:nvPr/>
        </p:nvSpPr>
        <p:spPr bwMode="auto">
          <a:xfrm>
            <a:off x="4502151" y="4403726"/>
            <a:ext cx="455613" cy="434975"/>
          </a:xfrm>
          <a:custGeom>
            <a:avLst/>
            <a:gdLst>
              <a:gd name="T0" fmla="*/ 0 w 861"/>
              <a:gd name="T1" fmla="*/ 2147483647 h 634"/>
              <a:gd name="T2" fmla="*/ 0 w 861"/>
              <a:gd name="T3" fmla="*/ 2147483647 h 634"/>
              <a:gd name="T4" fmla="*/ 2147483647 w 861"/>
              <a:gd name="T5" fmla="*/ 2147483647 h 634"/>
              <a:gd name="T6" fmla="*/ 2147483647 w 861"/>
              <a:gd name="T7" fmla="*/ 2147483647 h 634"/>
              <a:gd name="T8" fmla="*/ 2147483647 w 861"/>
              <a:gd name="T9" fmla="*/ 2147483647 h 634"/>
              <a:gd name="T10" fmla="*/ 2147483647 w 861"/>
              <a:gd name="T11" fmla="*/ 2147483647 h 634"/>
              <a:gd name="T12" fmla="*/ 2147483647 w 861"/>
              <a:gd name="T13" fmla="*/ 2147483647 h 634"/>
              <a:gd name="T14" fmla="*/ 2147483647 w 861"/>
              <a:gd name="T15" fmla="*/ 2147483647 h 634"/>
              <a:gd name="T16" fmla="*/ 2147483647 w 861"/>
              <a:gd name="T17" fmla="*/ 2147483647 h 634"/>
              <a:gd name="T18" fmla="*/ 2147483647 w 861"/>
              <a:gd name="T19" fmla="*/ 2147483647 h 634"/>
              <a:gd name="T20" fmla="*/ 2147483647 w 861"/>
              <a:gd name="T21" fmla="*/ 2147483647 h 634"/>
              <a:gd name="T22" fmla="*/ 2147483647 w 861"/>
              <a:gd name="T23" fmla="*/ 2147483647 h 634"/>
              <a:gd name="T24" fmla="*/ 2147483647 w 861"/>
              <a:gd name="T25" fmla="*/ 2147483647 h 634"/>
              <a:gd name="T26" fmla="*/ 2147483647 w 861"/>
              <a:gd name="T27" fmla="*/ 2147483647 h 634"/>
              <a:gd name="T28" fmla="*/ 2147483647 w 861"/>
              <a:gd name="T29" fmla="*/ 2147483647 h 634"/>
              <a:gd name="T30" fmla="*/ 2147483647 w 861"/>
              <a:gd name="T31" fmla="*/ 2147483647 h 634"/>
              <a:gd name="T32" fmla="*/ 2147483647 w 861"/>
              <a:gd name="T33" fmla="*/ 2147483647 h 634"/>
              <a:gd name="T34" fmla="*/ 2147483647 w 861"/>
              <a:gd name="T35" fmla="*/ 2147483647 h 634"/>
              <a:gd name="T36" fmla="*/ 2147483647 w 861"/>
              <a:gd name="T37" fmla="*/ 2147483647 h 634"/>
              <a:gd name="T38" fmla="*/ 2147483647 w 861"/>
              <a:gd name="T39" fmla="*/ 2147483647 h 634"/>
              <a:gd name="T40" fmla="*/ 2147483647 w 861"/>
              <a:gd name="T41" fmla="*/ 2147483647 h 634"/>
              <a:gd name="T42" fmla="*/ 2147483647 w 861"/>
              <a:gd name="T43" fmla="*/ 2147483647 h 634"/>
              <a:gd name="T44" fmla="*/ 2147483647 w 861"/>
              <a:gd name="T45" fmla="*/ 0 h 634"/>
              <a:gd name="T46" fmla="*/ 2147483647 w 861"/>
              <a:gd name="T47" fmla="*/ 2147483647 h 634"/>
              <a:gd name="T48" fmla="*/ 2147483647 w 861"/>
              <a:gd name="T49" fmla="*/ 0 h 634"/>
              <a:gd name="T50" fmla="*/ 2147483647 w 861"/>
              <a:gd name="T51" fmla="*/ 2147483647 h 634"/>
              <a:gd name="T52" fmla="*/ 2147483647 w 861"/>
              <a:gd name="T53" fmla="*/ 2147483647 h 634"/>
              <a:gd name="T54" fmla="*/ 2147483647 w 861"/>
              <a:gd name="T55" fmla="*/ 2147483647 h 634"/>
              <a:gd name="T56" fmla="*/ 2147483647 w 861"/>
              <a:gd name="T57" fmla="*/ 2147483647 h 634"/>
              <a:gd name="T58" fmla="*/ 2147483647 w 861"/>
              <a:gd name="T59" fmla="*/ 2147483647 h 634"/>
              <a:gd name="T60" fmla="*/ 2147483647 w 861"/>
              <a:gd name="T61" fmla="*/ 2147483647 h 634"/>
              <a:gd name="T62" fmla="*/ 0 w 861"/>
              <a:gd name="T63" fmla="*/ 2147483647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1"/>
              <a:gd name="T97" fmla="*/ 0 h 634"/>
              <a:gd name="T98" fmla="*/ 861 w 861"/>
              <a:gd name="T99" fmla="*/ 634 h 6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1" h="634">
                <a:moveTo>
                  <a:pt x="0" y="378"/>
                </a:moveTo>
                <a:lnTo>
                  <a:pt x="0" y="389"/>
                </a:lnTo>
                <a:lnTo>
                  <a:pt x="178" y="372"/>
                </a:lnTo>
                <a:lnTo>
                  <a:pt x="250" y="457"/>
                </a:lnTo>
                <a:lnTo>
                  <a:pt x="315" y="451"/>
                </a:lnTo>
                <a:lnTo>
                  <a:pt x="323" y="415"/>
                </a:lnTo>
                <a:lnTo>
                  <a:pt x="386" y="408"/>
                </a:lnTo>
                <a:lnTo>
                  <a:pt x="427" y="426"/>
                </a:lnTo>
                <a:lnTo>
                  <a:pt x="435" y="554"/>
                </a:lnTo>
                <a:lnTo>
                  <a:pt x="531" y="548"/>
                </a:lnTo>
                <a:lnTo>
                  <a:pt x="781" y="634"/>
                </a:lnTo>
                <a:lnTo>
                  <a:pt x="781" y="591"/>
                </a:lnTo>
                <a:lnTo>
                  <a:pt x="733" y="578"/>
                </a:lnTo>
                <a:lnTo>
                  <a:pt x="741" y="488"/>
                </a:lnTo>
                <a:lnTo>
                  <a:pt x="829" y="457"/>
                </a:lnTo>
                <a:lnTo>
                  <a:pt x="773" y="396"/>
                </a:lnTo>
                <a:lnTo>
                  <a:pt x="773" y="292"/>
                </a:lnTo>
                <a:lnTo>
                  <a:pt x="756" y="268"/>
                </a:lnTo>
                <a:lnTo>
                  <a:pt x="789" y="219"/>
                </a:lnTo>
                <a:lnTo>
                  <a:pt x="829" y="135"/>
                </a:lnTo>
                <a:lnTo>
                  <a:pt x="861" y="98"/>
                </a:lnTo>
                <a:lnTo>
                  <a:pt x="845" y="49"/>
                </a:lnTo>
                <a:lnTo>
                  <a:pt x="685" y="0"/>
                </a:lnTo>
                <a:lnTo>
                  <a:pt x="418" y="25"/>
                </a:lnTo>
                <a:lnTo>
                  <a:pt x="323" y="0"/>
                </a:lnTo>
                <a:lnTo>
                  <a:pt x="282" y="49"/>
                </a:lnTo>
                <a:lnTo>
                  <a:pt x="242" y="202"/>
                </a:lnTo>
                <a:lnTo>
                  <a:pt x="178" y="244"/>
                </a:lnTo>
                <a:lnTo>
                  <a:pt x="162" y="305"/>
                </a:lnTo>
                <a:lnTo>
                  <a:pt x="105" y="335"/>
                </a:lnTo>
                <a:lnTo>
                  <a:pt x="33" y="335"/>
                </a:lnTo>
                <a:lnTo>
                  <a:pt x="0" y="378"/>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97" name="Freeform 508"/>
          <p:cNvSpPr>
            <a:spLocks/>
          </p:cNvSpPr>
          <p:nvPr/>
        </p:nvSpPr>
        <p:spPr bwMode="auto">
          <a:xfrm>
            <a:off x="4230689" y="4232276"/>
            <a:ext cx="63500" cy="142875"/>
          </a:xfrm>
          <a:custGeom>
            <a:avLst/>
            <a:gdLst>
              <a:gd name="T0" fmla="*/ 0 w 122"/>
              <a:gd name="T1" fmla="*/ 2147483647 h 208"/>
              <a:gd name="T2" fmla="*/ 2147483647 w 122"/>
              <a:gd name="T3" fmla="*/ 2147483647 h 208"/>
              <a:gd name="T4" fmla="*/ 2147483647 w 122"/>
              <a:gd name="T5" fmla="*/ 2147483647 h 208"/>
              <a:gd name="T6" fmla="*/ 2147483647 w 122"/>
              <a:gd name="T7" fmla="*/ 2147483647 h 208"/>
              <a:gd name="T8" fmla="*/ 2147483647 w 122"/>
              <a:gd name="T9" fmla="*/ 0 h 208"/>
              <a:gd name="T10" fmla="*/ 2147483647 w 122"/>
              <a:gd name="T11" fmla="*/ 2147483647 h 208"/>
              <a:gd name="T12" fmla="*/ 0 w 122"/>
              <a:gd name="T13" fmla="*/ 2147483647 h 208"/>
              <a:gd name="T14" fmla="*/ 0 60000 65536"/>
              <a:gd name="T15" fmla="*/ 0 60000 65536"/>
              <a:gd name="T16" fmla="*/ 0 60000 65536"/>
              <a:gd name="T17" fmla="*/ 0 60000 65536"/>
              <a:gd name="T18" fmla="*/ 0 60000 65536"/>
              <a:gd name="T19" fmla="*/ 0 60000 65536"/>
              <a:gd name="T20" fmla="*/ 0 60000 65536"/>
              <a:gd name="T21" fmla="*/ 0 w 122"/>
              <a:gd name="T22" fmla="*/ 0 h 208"/>
              <a:gd name="T23" fmla="*/ 122 w 122"/>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08">
                <a:moveTo>
                  <a:pt x="0" y="43"/>
                </a:moveTo>
                <a:lnTo>
                  <a:pt x="49" y="208"/>
                </a:lnTo>
                <a:lnTo>
                  <a:pt x="82" y="208"/>
                </a:lnTo>
                <a:lnTo>
                  <a:pt x="122" y="19"/>
                </a:lnTo>
                <a:lnTo>
                  <a:pt x="90" y="0"/>
                </a:lnTo>
                <a:lnTo>
                  <a:pt x="65" y="13"/>
                </a:lnTo>
                <a:lnTo>
                  <a:pt x="0" y="43"/>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498" name="Freeform 509"/>
          <p:cNvSpPr>
            <a:spLocks/>
          </p:cNvSpPr>
          <p:nvPr/>
        </p:nvSpPr>
        <p:spPr bwMode="auto">
          <a:xfrm>
            <a:off x="4438651" y="4470401"/>
            <a:ext cx="38100" cy="30163"/>
          </a:xfrm>
          <a:custGeom>
            <a:avLst/>
            <a:gdLst>
              <a:gd name="T0" fmla="*/ 0 w 72"/>
              <a:gd name="T1" fmla="*/ 2147483647 h 42"/>
              <a:gd name="T2" fmla="*/ 2147483647 w 72"/>
              <a:gd name="T3" fmla="*/ 2147483647 h 42"/>
              <a:gd name="T4" fmla="*/ 2147483647 w 72"/>
              <a:gd name="T5" fmla="*/ 0 h 42"/>
              <a:gd name="T6" fmla="*/ 2147483647 w 72"/>
              <a:gd name="T7" fmla="*/ 2147483647 h 42"/>
              <a:gd name="T8" fmla="*/ 0 w 72"/>
              <a:gd name="T9" fmla="*/ 2147483647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42"/>
                </a:moveTo>
                <a:lnTo>
                  <a:pt x="8" y="5"/>
                </a:lnTo>
                <a:lnTo>
                  <a:pt x="72" y="0"/>
                </a:lnTo>
                <a:lnTo>
                  <a:pt x="72" y="37"/>
                </a:lnTo>
                <a:lnTo>
                  <a:pt x="0" y="42"/>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499" name="Freeform 510"/>
          <p:cNvSpPr>
            <a:spLocks/>
          </p:cNvSpPr>
          <p:nvPr/>
        </p:nvSpPr>
        <p:spPr bwMode="auto">
          <a:xfrm>
            <a:off x="4992689" y="4098925"/>
            <a:ext cx="361951" cy="342900"/>
          </a:xfrm>
          <a:custGeom>
            <a:avLst/>
            <a:gdLst>
              <a:gd name="T0" fmla="*/ 0 w 683"/>
              <a:gd name="T1" fmla="*/ 2147483647 h 499"/>
              <a:gd name="T2" fmla="*/ 2147483647 w 683"/>
              <a:gd name="T3" fmla="*/ 2147483647 h 499"/>
              <a:gd name="T4" fmla="*/ 2147483647 w 683"/>
              <a:gd name="T5" fmla="*/ 2147483647 h 499"/>
              <a:gd name="T6" fmla="*/ 2147483647 w 683"/>
              <a:gd name="T7" fmla="*/ 2147483647 h 499"/>
              <a:gd name="T8" fmla="*/ 2147483647 w 683"/>
              <a:gd name="T9" fmla="*/ 2147483647 h 499"/>
              <a:gd name="T10" fmla="*/ 2147483647 w 683"/>
              <a:gd name="T11" fmla="*/ 0 h 499"/>
              <a:gd name="T12" fmla="*/ 2147483647 w 683"/>
              <a:gd name="T13" fmla="*/ 2147483647 h 499"/>
              <a:gd name="T14" fmla="*/ 2147483647 w 683"/>
              <a:gd name="T15" fmla="*/ 2147483647 h 499"/>
              <a:gd name="T16" fmla="*/ 2147483647 w 683"/>
              <a:gd name="T17" fmla="*/ 2147483647 h 499"/>
              <a:gd name="T18" fmla="*/ 2147483647 w 683"/>
              <a:gd name="T19" fmla="*/ 2147483647 h 499"/>
              <a:gd name="T20" fmla="*/ 2147483647 w 683"/>
              <a:gd name="T21" fmla="*/ 2147483647 h 499"/>
              <a:gd name="T22" fmla="*/ 2147483647 w 683"/>
              <a:gd name="T23" fmla="*/ 2147483647 h 499"/>
              <a:gd name="T24" fmla="*/ 2147483647 w 683"/>
              <a:gd name="T25" fmla="*/ 2147483647 h 499"/>
              <a:gd name="T26" fmla="*/ 2147483647 w 683"/>
              <a:gd name="T27" fmla="*/ 2147483647 h 499"/>
              <a:gd name="T28" fmla="*/ 2147483647 w 683"/>
              <a:gd name="T29" fmla="*/ 2147483647 h 499"/>
              <a:gd name="T30" fmla="*/ 2147483647 w 683"/>
              <a:gd name="T31" fmla="*/ 2147483647 h 499"/>
              <a:gd name="T32" fmla="*/ 2147483647 w 683"/>
              <a:gd name="T33" fmla="*/ 2147483647 h 499"/>
              <a:gd name="T34" fmla="*/ 0 w 683"/>
              <a:gd name="T35" fmla="*/ 2147483647 h 4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3"/>
              <a:gd name="T55" fmla="*/ 0 h 499"/>
              <a:gd name="T56" fmla="*/ 683 w 683"/>
              <a:gd name="T57" fmla="*/ 499 h 4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3" h="499">
                <a:moveTo>
                  <a:pt x="0" y="353"/>
                </a:moveTo>
                <a:lnTo>
                  <a:pt x="64" y="323"/>
                </a:lnTo>
                <a:lnTo>
                  <a:pt x="64" y="262"/>
                </a:lnTo>
                <a:lnTo>
                  <a:pt x="152" y="177"/>
                </a:lnTo>
                <a:lnTo>
                  <a:pt x="193" y="31"/>
                </a:lnTo>
                <a:lnTo>
                  <a:pt x="257" y="0"/>
                </a:lnTo>
                <a:lnTo>
                  <a:pt x="313" y="97"/>
                </a:lnTo>
                <a:lnTo>
                  <a:pt x="458" y="183"/>
                </a:lnTo>
                <a:lnTo>
                  <a:pt x="410" y="231"/>
                </a:lnTo>
                <a:lnTo>
                  <a:pt x="450" y="244"/>
                </a:lnTo>
                <a:lnTo>
                  <a:pt x="506" y="304"/>
                </a:lnTo>
                <a:lnTo>
                  <a:pt x="683" y="347"/>
                </a:lnTo>
                <a:lnTo>
                  <a:pt x="555" y="450"/>
                </a:lnTo>
                <a:lnTo>
                  <a:pt x="410" y="487"/>
                </a:lnTo>
                <a:lnTo>
                  <a:pt x="282" y="499"/>
                </a:lnTo>
                <a:lnTo>
                  <a:pt x="145" y="463"/>
                </a:lnTo>
                <a:lnTo>
                  <a:pt x="88" y="390"/>
                </a:lnTo>
                <a:lnTo>
                  <a:pt x="0" y="353"/>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0" name="Freeform 511"/>
          <p:cNvSpPr>
            <a:spLocks/>
          </p:cNvSpPr>
          <p:nvPr/>
        </p:nvSpPr>
        <p:spPr bwMode="auto">
          <a:xfrm>
            <a:off x="4418014" y="4470400"/>
            <a:ext cx="136525" cy="147638"/>
          </a:xfrm>
          <a:custGeom>
            <a:avLst/>
            <a:gdLst>
              <a:gd name="T0" fmla="*/ 0 w 257"/>
              <a:gd name="T1" fmla="*/ 2147483647 h 213"/>
              <a:gd name="T2" fmla="*/ 2147483647 w 257"/>
              <a:gd name="T3" fmla="*/ 2147483647 h 213"/>
              <a:gd name="T4" fmla="*/ 2147483647 w 257"/>
              <a:gd name="T5" fmla="*/ 2147483647 h 213"/>
              <a:gd name="T6" fmla="*/ 2147483647 w 257"/>
              <a:gd name="T7" fmla="*/ 2147483647 h 213"/>
              <a:gd name="T8" fmla="*/ 2147483647 w 257"/>
              <a:gd name="T9" fmla="*/ 2147483647 h 213"/>
              <a:gd name="T10" fmla="*/ 2147483647 w 257"/>
              <a:gd name="T11" fmla="*/ 0 h 213"/>
              <a:gd name="T12" fmla="*/ 2147483647 w 257"/>
              <a:gd name="T13" fmla="*/ 2147483647 h 213"/>
              <a:gd name="T14" fmla="*/ 2147483647 w 257"/>
              <a:gd name="T15" fmla="*/ 2147483647 h 213"/>
              <a:gd name="T16" fmla="*/ 2147483647 w 257"/>
              <a:gd name="T17" fmla="*/ 2147483647 h 213"/>
              <a:gd name="T18" fmla="*/ 2147483647 w 257"/>
              <a:gd name="T19" fmla="*/ 2147483647 h 213"/>
              <a:gd name="T20" fmla="*/ 2147483647 w 257"/>
              <a:gd name="T21" fmla="*/ 2147483647 h 213"/>
              <a:gd name="T22" fmla="*/ 2147483647 w 257"/>
              <a:gd name="T23" fmla="*/ 2147483647 h 213"/>
              <a:gd name="T24" fmla="*/ 0 w 257"/>
              <a:gd name="T25" fmla="*/ 2147483647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213"/>
              <a:gd name="T41" fmla="*/ 257 w 257"/>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213">
                <a:moveTo>
                  <a:pt x="0" y="104"/>
                </a:moveTo>
                <a:lnTo>
                  <a:pt x="23" y="67"/>
                </a:lnTo>
                <a:lnTo>
                  <a:pt x="48" y="67"/>
                </a:lnTo>
                <a:lnTo>
                  <a:pt x="40" y="42"/>
                </a:lnTo>
                <a:lnTo>
                  <a:pt x="112" y="37"/>
                </a:lnTo>
                <a:lnTo>
                  <a:pt x="112" y="0"/>
                </a:lnTo>
                <a:lnTo>
                  <a:pt x="202" y="5"/>
                </a:lnTo>
                <a:lnTo>
                  <a:pt x="193" y="37"/>
                </a:lnTo>
                <a:lnTo>
                  <a:pt x="257" y="37"/>
                </a:lnTo>
                <a:lnTo>
                  <a:pt x="233" y="152"/>
                </a:lnTo>
                <a:lnTo>
                  <a:pt x="177" y="140"/>
                </a:lnTo>
                <a:lnTo>
                  <a:pt x="105" y="213"/>
                </a:lnTo>
                <a:lnTo>
                  <a:pt x="0" y="104"/>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501" name="Freeform 512"/>
          <p:cNvSpPr>
            <a:spLocks/>
          </p:cNvSpPr>
          <p:nvPr/>
        </p:nvSpPr>
        <p:spPr bwMode="auto">
          <a:xfrm>
            <a:off x="3808414" y="4198939"/>
            <a:ext cx="73025" cy="15875"/>
          </a:xfrm>
          <a:custGeom>
            <a:avLst/>
            <a:gdLst>
              <a:gd name="T0" fmla="*/ 0 w 138"/>
              <a:gd name="T1" fmla="*/ 2147483647 h 24"/>
              <a:gd name="T2" fmla="*/ 2147483647 w 138"/>
              <a:gd name="T3" fmla="*/ 0 h 24"/>
              <a:gd name="T4" fmla="*/ 2147483647 w 138"/>
              <a:gd name="T5" fmla="*/ 2147483647 h 24"/>
              <a:gd name="T6" fmla="*/ 0 w 138"/>
              <a:gd name="T7" fmla="*/ 2147483647 h 24"/>
              <a:gd name="T8" fmla="*/ 0 60000 65536"/>
              <a:gd name="T9" fmla="*/ 0 60000 65536"/>
              <a:gd name="T10" fmla="*/ 0 60000 65536"/>
              <a:gd name="T11" fmla="*/ 0 60000 65536"/>
              <a:gd name="T12" fmla="*/ 0 w 138"/>
              <a:gd name="T13" fmla="*/ 0 h 24"/>
              <a:gd name="T14" fmla="*/ 138 w 138"/>
              <a:gd name="T15" fmla="*/ 24 h 24"/>
            </a:gdLst>
            <a:ahLst/>
            <a:cxnLst>
              <a:cxn ang="T8">
                <a:pos x="T0" y="T1"/>
              </a:cxn>
              <a:cxn ang="T9">
                <a:pos x="T2" y="T3"/>
              </a:cxn>
              <a:cxn ang="T10">
                <a:pos x="T4" y="T5"/>
              </a:cxn>
              <a:cxn ang="T11">
                <a:pos x="T6" y="T7"/>
              </a:cxn>
            </a:cxnLst>
            <a:rect l="T12" t="T13" r="T14" b="T15"/>
            <a:pathLst>
              <a:path w="138" h="24">
                <a:moveTo>
                  <a:pt x="0" y="24"/>
                </a:moveTo>
                <a:lnTo>
                  <a:pt x="8" y="0"/>
                </a:lnTo>
                <a:lnTo>
                  <a:pt x="138" y="7"/>
                </a:lnTo>
                <a:lnTo>
                  <a:pt x="0" y="2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02" name="Freeform 513"/>
          <p:cNvSpPr>
            <a:spLocks/>
          </p:cNvSpPr>
          <p:nvPr/>
        </p:nvSpPr>
        <p:spPr bwMode="auto">
          <a:xfrm>
            <a:off x="4137025" y="4256089"/>
            <a:ext cx="106363" cy="160337"/>
          </a:xfrm>
          <a:custGeom>
            <a:avLst/>
            <a:gdLst>
              <a:gd name="T0" fmla="*/ 0 w 201"/>
              <a:gd name="T1" fmla="*/ 2147483647 h 232"/>
              <a:gd name="T2" fmla="*/ 2147483647 w 201"/>
              <a:gd name="T3" fmla="*/ 2147483647 h 232"/>
              <a:gd name="T4" fmla="*/ 2147483647 w 201"/>
              <a:gd name="T5" fmla="*/ 2147483647 h 232"/>
              <a:gd name="T6" fmla="*/ 2147483647 w 201"/>
              <a:gd name="T7" fmla="*/ 0 h 232"/>
              <a:gd name="T8" fmla="*/ 2147483647 w 201"/>
              <a:gd name="T9" fmla="*/ 2147483647 h 232"/>
              <a:gd name="T10" fmla="*/ 2147483647 w 201"/>
              <a:gd name="T11" fmla="*/ 2147483647 h 232"/>
              <a:gd name="T12" fmla="*/ 0 w 201"/>
              <a:gd name="T13" fmla="*/ 2147483647 h 232"/>
              <a:gd name="T14" fmla="*/ 0 60000 65536"/>
              <a:gd name="T15" fmla="*/ 0 60000 65536"/>
              <a:gd name="T16" fmla="*/ 0 60000 65536"/>
              <a:gd name="T17" fmla="*/ 0 60000 65536"/>
              <a:gd name="T18" fmla="*/ 0 60000 65536"/>
              <a:gd name="T19" fmla="*/ 0 60000 65536"/>
              <a:gd name="T20" fmla="*/ 0 60000 65536"/>
              <a:gd name="T21" fmla="*/ 0 w 201"/>
              <a:gd name="T22" fmla="*/ 0 h 232"/>
              <a:gd name="T23" fmla="*/ 201 w 20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32">
                <a:moveTo>
                  <a:pt x="0" y="219"/>
                </a:moveTo>
                <a:lnTo>
                  <a:pt x="16" y="62"/>
                </a:lnTo>
                <a:lnTo>
                  <a:pt x="8" y="6"/>
                </a:lnTo>
                <a:lnTo>
                  <a:pt x="128" y="0"/>
                </a:lnTo>
                <a:lnTo>
                  <a:pt x="201" y="176"/>
                </a:lnTo>
                <a:lnTo>
                  <a:pt x="48" y="232"/>
                </a:lnTo>
                <a:lnTo>
                  <a:pt x="0" y="21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03" name="Freeform 514"/>
          <p:cNvSpPr>
            <a:spLocks/>
          </p:cNvSpPr>
          <p:nvPr/>
        </p:nvSpPr>
        <p:spPr bwMode="auto">
          <a:xfrm>
            <a:off x="3848100" y="4224338"/>
            <a:ext cx="177800" cy="125412"/>
          </a:xfrm>
          <a:custGeom>
            <a:avLst/>
            <a:gdLst>
              <a:gd name="T0" fmla="*/ 0 w 338"/>
              <a:gd name="T1" fmla="*/ 2147483647 h 183"/>
              <a:gd name="T2" fmla="*/ 2147483647 w 338"/>
              <a:gd name="T3" fmla="*/ 2147483647 h 183"/>
              <a:gd name="T4" fmla="*/ 2147483647 w 338"/>
              <a:gd name="T5" fmla="*/ 0 h 183"/>
              <a:gd name="T6" fmla="*/ 2147483647 w 338"/>
              <a:gd name="T7" fmla="*/ 2147483647 h 183"/>
              <a:gd name="T8" fmla="*/ 2147483647 w 338"/>
              <a:gd name="T9" fmla="*/ 2147483647 h 183"/>
              <a:gd name="T10" fmla="*/ 2147483647 w 338"/>
              <a:gd name="T11" fmla="*/ 2147483647 h 183"/>
              <a:gd name="T12" fmla="*/ 2147483647 w 338"/>
              <a:gd name="T13" fmla="*/ 2147483647 h 183"/>
              <a:gd name="T14" fmla="*/ 2147483647 w 338"/>
              <a:gd name="T15" fmla="*/ 2147483647 h 183"/>
              <a:gd name="T16" fmla="*/ 2147483647 w 338"/>
              <a:gd name="T17" fmla="*/ 2147483647 h 183"/>
              <a:gd name="T18" fmla="*/ 2147483647 w 338"/>
              <a:gd name="T19" fmla="*/ 2147483647 h 183"/>
              <a:gd name="T20" fmla="*/ 2147483647 w 338"/>
              <a:gd name="T21" fmla="*/ 2147483647 h 183"/>
              <a:gd name="T22" fmla="*/ 2147483647 w 338"/>
              <a:gd name="T23" fmla="*/ 2147483647 h 183"/>
              <a:gd name="T24" fmla="*/ 2147483647 w 338"/>
              <a:gd name="T25" fmla="*/ 2147483647 h 183"/>
              <a:gd name="T26" fmla="*/ 2147483647 w 338"/>
              <a:gd name="T27" fmla="*/ 2147483647 h 183"/>
              <a:gd name="T28" fmla="*/ 2147483647 w 338"/>
              <a:gd name="T29" fmla="*/ 2147483647 h 183"/>
              <a:gd name="T30" fmla="*/ 0 w 338"/>
              <a:gd name="T31" fmla="*/ 2147483647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8"/>
              <a:gd name="T49" fmla="*/ 0 h 183"/>
              <a:gd name="T50" fmla="*/ 338 w 338"/>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8" h="183">
                <a:moveTo>
                  <a:pt x="0" y="54"/>
                </a:moveTo>
                <a:lnTo>
                  <a:pt x="65" y="37"/>
                </a:lnTo>
                <a:lnTo>
                  <a:pt x="65" y="0"/>
                </a:lnTo>
                <a:lnTo>
                  <a:pt x="177" y="11"/>
                </a:lnTo>
                <a:lnTo>
                  <a:pt x="202" y="24"/>
                </a:lnTo>
                <a:lnTo>
                  <a:pt x="282" y="6"/>
                </a:lnTo>
                <a:lnTo>
                  <a:pt x="322" y="85"/>
                </a:lnTo>
                <a:lnTo>
                  <a:pt x="338" y="146"/>
                </a:lnTo>
                <a:lnTo>
                  <a:pt x="314" y="146"/>
                </a:lnTo>
                <a:lnTo>
                  <a:pt x="305" y="183"/>
                </a:lnTo>
                <a:lnTo>
                  <a:pt x="257" y="183"/>
                </a:lnTo>
                <a:lnTo>
                  <a:pt x="257" y="146"/>
                </a:lnTo>
                <a:lnTo>
                  <a:pt x="217" y="146"/>
                </a:lnTo>
                <a:lnTo>
                  <a:pt x="177" y="97"/>
                </a:lnTo>
                <a:lnTo>
                  <a:pt x="89" y="121"/>
                </a:lnTo>
                <a:lnTo>
                  <a:pt x="0" y="5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04" name="Freeform 515"/>
          <p:cNvSpPr>
            <a:spLocks/>
          </p:cNvSpPr>
          <p:nvPr/>
        </p:nvSpPr>
        <p:spPr bwMode="auto">
          <a:xfrm>
            <a:off x="6486526" y="4391026"/>
            <a:ext cx="255588" cy="271463"/>
          </a:xfrm>
          <a:custGeom>
            <a:avLst/>
            <a:gdLst>
              <a:gd name="T0" fmla="*/ 0 w 483"/>
              <a:gd name="T1" fmla="*/ 0 h 396"/>
              <a:gd name="T2" fmla="*/ 2147483647 w 483"/>
              <a:gd name="T3" fmla="*/ 2147483647 h 396"/>
              <a:gd name="T4" fmla="*/ 2147483647 w 483"/>
              <a:gd name="T5" fmla="*/ 2147483647 h 396"/>
              <a:gd name="T6" fmla="*/ 2147483647 w 483"/>
              <a:gd name="T7" fmla="*/ 2147483647 h 396"/>
              <a:gd name="T8" fmla="*/ 2147483647 w 483"/>
              <a:gd name="T9" fmla="*/ 2147483647 h 396"/>
              <a:gd name="T10" fmla="*/ 2147483647 w 483"/>
              <a:gd name="T11" fmla="*/ 2147483647 h 396"/>
              <a:gd name="T12" fmla="*/ 2147483647 w 483"/>
              <a:gd name="T13" fmla="*/ 2147483647 h 396"/>
              <a:gd name="T14" fmla="*/ 2147483647 w 483"/>
              <a:gd name="T15" fmla="*/ 2147483647 h 396"/>
              <a:gd name="T16" fmla="*/ 2147483647 w 483"/>
              <a:gd name="T17" fmla="*/ 2147483647 h 396"/>
              <a:gd name="T18" fmla="*/ 2147483647 w 483"/>
              <a:gd name="T19" fmla="*/ 2147483647 h 396"/>
              <a:gd name="T20" fmla="*/ 2147483647 w 483"/>
              <a:gd name="T21" fmla="*/ 2147483647 h 396"/>
              <a:gd name="T22" fmla="*/ 2147483647 w 483"/>
              <a:gd name="T23" fmla="*/ 2147483647 h 396"/>
              <a:gd name="T24" fmla="*/ 0 w 483"/>
              <a:gd name="T25" fmla="*/ 0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3"/>
              <a:gd name="T40" fmla="*/ 0 h 396"/>
              <a:gd name="T41" fmla="*/ 483 w 483"/>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3" h="396">
                <a:moveTo>
                  <a:pt x="0" y="0"/>
                </a:moveTo>
                <a:lnTo>
                  <a:pt x="105" y="18"/>
                </a:lnTo>
                <a:lnTo>
                  <a:pt x="242" y="121"/>
                </a:lnTo>
                <a:lnTo>
                  <a:pt x="355" y="158"/>
                </a:lnTo>
                <a:lnTo>
                  <a:pt x="338" y="183"/>
                </a:lnTo>
                <a:lnTo>
                  <a:pt x="378" y="177"/>
                </a:lnTo>
                <a:lnTo>
                  <a:pt x="370" y="220"/>
                </a:lnTo>
                <a:lnTo>
                  <a:pt x="483" y="299"/>
                </a:lnTo>
                <a:lnTo>
                  <a:pt x="475" y="390"/>
                </a:lnTo>
                <a:lnTo>
                  <a:pt x="418" y="396"/>
                </a:lnTo>
                <a:lnTo>
                  <a:pt x="330" y="334"/>
                </a:lnTo>
                <a:lnTo>
                  <a:pt x="153" y="134"/>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5" name="Freeform 516"/>
          <p:cNvSpPr>
            <a:spLocks/>
          </p:cNvSpPr>
          <p:nvPr/>
        </p:nvSpPr>
        <p:spPr bwMode="auto">
          <a:xfrm>
            <a:off x="6727826" y="4662488"/>
            <a:ext cx="214313" cy="68262"/>
          </a:xfrm>
          <a:custGeom>
            <a:avLst/>
            <a:gdLst>
              <a:gd name="T0" fmla="*/ 0 w 403"/>
              <a:gd name="T1" fmla="*/ 2147483647 h 97"/>
              <a:gd name="T2" fmla="*/ 2147483647 w 403"/>
              <a:gd name="T3" fmla="*/ 0 h 97"/>
              <a:gd name="T4" fmla="*/ 2147483647 w 403"/>
              <a:gd name="T5" fmla="*/ 2147483647 h 97"/>
              <a:gd name="T6" fmla="*/ 2147483647 w 403"/>
              <a:gd name="T7" fmla="*/ 2147483647 h 97"/>
              <a:gd name="T8" fmla="*/ 2147483647 w 403"/>
              <a:gd name="T9" fmla="*/ 2147483647 h 97"/>
              <a:gd name="T10" fmla="*/ 2147483647 w 403"/>
              <a:gd name="T11" fmla="*/ 2147483647 h 97"/>
              <a:gd name="T12" fmla="*/ 2147483647 w 403"/>
              <a:gd name="T13" fmla="*/ 2147483647 h 97"/>
              <a:gd name="T14" fmla="*/ 0 w 403"/>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97"/>
              <a:gd name="T26" fmla="*/ 403 w 403"/>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97">
                <a:moveTo>
                  <a:pt x="0" y="24"/>
                </a:moveTo>
                <a:lnTo>
                  <a:pt x="25" y="0"/>
                </a:lnTo>
                <a:lnTo>
                  <a:pt x="307" y="30"/>
                </a:lnTo>
                <a:lnTo>
                  <a:pt x="330" y="54"/>
                </a:lnTo>
                <a:lnTo>
                  <a:pt x="403" y="67"/>
                </a:lnTo>
                <a:lnTo>
                  <a:pt x="403" y="97"/>
                </a:lnTo>
                <a:lnTo>
                  <a:pt x="65" y="48"/>
                </a:lnTo>
                <a:lnTo>
                  <a:pt x="0" y="2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6" name="Freeform 517"/>
          <p:cNvSpPr>
            <a:spLocks/>
          </p:cNvSpPr>
          <p:nvPr/>
        </p:nvSpPr>
        <p:spPr bwMode="auto">
          <a:xfrm>
            <a:off x="6808788" y="4421189"/>
            <a:ext cx="239712" cy="200025"/>
          </a:xfrm>
          <a:custGeom>
            <a:avLst/>
            <a:gdLst>
              <a:gd name="T0" fmla="*/ 0 w 452"/>
              <a:gd name="T1" fmla="*/ 2147483647 h 291"/>
              <a:gd name="T2" fmla="*/ 2147483647 w 452"/>
              <a:gd name="T3" fmla="*/ 2147483647 h 291"/>
              <a:gd name="T4" fmla="*/ 2147483647 w 452"/>
              <a:gd name="T5" fmla="*/ 2147483647 h 291"/>
              <a:gd name="T6" fmla="*/ 2147483647 w 452"/>
              <a:gd name="T7" fmla="*/ 2147483647 h 291"/>
              <a:gd name="T8" fmla="*/ 2147483647 w 452"/>
              <a:gd name="T9" fmla="*/ 2147483647 h 291"/>
              <a:gd name="T10" fmla="*/ 2147483647 w 452"/>
              <a:gd name="T11" fmla="*/ 0 h 291"/>
              <a:gd name="T12" fmla="*/ 2147483647 w 452"/>
              <a:gd name="T13" fmla="*/ 2147483647 h 291"/>
              <a:gd name="T14" fmla="*/ 2147483647 w 452"/>
              <a:gd name="T15" fmla="*/ 2147483647 h 291"/>
              <a:gd name="T16" fmla="*/ 2147483647 w 452"/>
              <a:gd name="T17" fmla="*/ 2147483647 h 291"/>
              <a:gd name="T18" fmla="*/ 2147483647 w 452"/>
              <a:gd name="T19" fmla="*/ 2147483647 h 291"/>
              <a:gd name="T20" fmla="*/ 2147483647 w 452"/>
              <a:gd name="T21" fmla="*/ 2147483647 h 291"/>
              <a:gd name="T22" fmla="*/ 2147483647 w 452"/>
              <a:gd name="T23" fmla="*/ 2147483647 h 291"/>
              <a:gd name="T24" fmla="*/ 2147483647 w 452"/>
              <a:gd name="T25" fmla="*/ 2147483647 h 291"/>
              <a:gd name="T26" fmla="*/ 2147483647 w 452"/>
              <a:gd name="T27" fmla="*/ 2147483647 h 291"/>
              <a:gd name="T28" fmla="*/ 2147483647 w 452"/>
              <a:gd name="T29" fmla="*/ 2147483647 h 291"/>
              <a:gd name="T30" fmla="*/ 2147483647 w 452"/>
              <a:gd name="T31" fmla="*/ 2147483647 h 291"/>
              <a:gd name="T32" fmla="*/ 2147483647 w 452"/>
              <a:gd name="T33" fmla="*/ 2147483647 h 291"/>
              <a:gd name="T34" fmla="*/ 0 w 452"/>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2"/>
              <a:gd name="T55" fmla="*/ 0 h 291"/>
              <a:gd name="T56" fmla="*/ 452 w 45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2" h="291">
                <a:moveTo>
                  <a:pt x="0" y="134"/>
                </a:moveTo>
                <a:lnTo>
                  <a:pt x="32" y="91"/>
                </a:lnTo>
                <a:lnTo>
                  <a:pt x="74" y="115"/>
                </a:lnTo>
                <a:lnTo>
                  <a:pt x="210" y="110"/>
                </a:lnTo>
                <a:lnTo>
                  <a:pt x="250" y="97"/>
                </a:lnTo>
                <a:lnTo>
                  <a:pt x="314" y="0"/>
                </a:lnTo>
                <a:lnTo>
                  <a:pt x="387" y="6"/>
                </a:lnTo>
                <a:lnTo>
                  <a:pt x="370" y="30"/>
                </a:lnTo>
                <a:lnTo>
                  <a:pt x="452" y="115"/>
                </a:lnTo>
                <a:lnTo>
                  <a:pt x="410" y="110"/>
                </a:lnTo>
                <a:lnTo>
                  <a:pt x="330" y="207"/>
                </a:lnTo>
                <a:lnTo>
                  <a:pt x="322" y="274"/>
                </a:lnTo>
                <a:lnTo>
                  <a:pt x="265" y="291"/>
                </a:lnTo>
                <a:lnTo>
                  <a:pt x="177" y="256"/>
                </a:lnTo>
                <a:lnTo>
                  <a:pt x="129" y="267"/>
                </a:lnTo>
                <a:lnTo>
                  <a:pt x="129" y="250"/>
                </a:lnTo>
                <a:lnTo>
                  <a:pt x="57" y="250"/>
                </a:lnTo>
                <a:lnTo>
                  <a:pt x="0" y="134"/>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7" name="Freeform 518"/>
          <p:cNvSpPr>
            <a:spLocks/>
          </p:cNvSpPr>
          <p:nvPr/>
        </p:nvSpPr>
        <p:spPr bwMode="auto">
          <a:xfrm>
            <a:off x="7048502" y="4483100"/>
            <a:ext cx="144463" cy="171450"/>
          </a:xfrm>
          <a:custGeom>
            <a:avLst/>
            <a:gdLst>
              <a:gd name="T0" fmla="*/ 0 w 273"/>
              <a:gd name="T1" fmla="*/ 2147483647 h 249"/>
              <a:gd name="T2" fmla="*/ 2147483647 w 273"/>
              <a:gd name="T3" fmla="*/ 2147483647 h 249"/>
              <a:gd name="T4" fmla="*/ 2147483647 w 273"/>
              <a:gd name="T5" fmla="*/ 2147483647 h 249"/>
              <a:gd name="T6" fmla="*/ 2147483647 w 273"/>
              <a:gd name="T7" fmla="*/ 2147483647 h 249"/>
              <a:gd name="T8" fmla="*/ 2147483647 w 273"/>
              <a:gd name="T9" fmla="*/ 2147483647 h 249"/>
              <a:gd name="T10" fmla="*/ 2147483647 w 273"/>
              <a:gd name="T11" fmla="*/ 2147483647 h 249"/>
              <a:gd name="T12" fmla="*/ 2147483647 w 273"/>
              <a:gd name="T13" fmla="*/ 2147483647 h 249"/>
              <a:gd name="T14" fmla="*/ 2147483647 w 273"/>
              <a:gd name="T15" fmla="*/ 2147483647 h 249"/>
              <a:gd name="T16" fmla="*/ 2147483647 w 273"/>
              <a:gd name="T17" fmla="*/ 2147483647 h 249"/>
              <a:gd name="T18" fmla="*/ 2147483647 w 273"/>
              <a:gd name="T19" fmla="*/ 2147483647 h 249"/>
              <a:gd name="T20" fmla="*/ 2147483647 w 273"/>
              <a:gd name="T21" fmla="*/ 2147483647 h 249"/>
              <a:gd name="T22" fmla="*/ 2147483647 w 273"/>
              <a:gd name="T23" fmla="*/ 2147483647 h 249"/>
              <a:gd name="T24" fmla="*/ 2147483647 w 273"/>
              <a:gd name="T25" fmla="*/ 2147483647 h 249"/>
              <a:gd name="T26" fmla="*/ 2147483647 w 273"/>
              <a:gd name="T27" fmla="*/ 2147483647 h 249"/>
              <a:gd name="T28" fmla="*/ 2147483647 w 273"/>
              <a:gd name="T29" fmla="*/ 0 h 249"/>
              <a:gd name="T30" fmla="*/ 2147483647 w 273"/>
              <a:gd name="T31" fmla="*/ 2147483647 h 249"/>
              <a:gd name="T32" fmla="*/ 2147483647 w 273"/>
              <a:gd name="T33" fmla="*/ 2147483647 h 249"/>
              <a:gd name="T34" fmla="*/ 2147483647 w 273"/>
              <a:gd name="T35" fmla="*/ 2147483647 h 249"/>
              <a:gd name="T36" fmla="*/ 0 w 273"/>
              <a:gd name="T37" fmla="*/ 2147483647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49"/>
              <a:gd name="T59" fmla="*/ 273 w 273"/>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49">
                <a:moveTo>
                  <a:pt x="0" y="152"/>
                </a:moveTo>
                <a:lnTo>
                  <a:pt x="31" y="195"/>
                </a:lnTo>
                <a:lnTo>
                  <a:pt x="23" y="243"/>
                </a:lnTo>
                <a:lnTo>
                  <a:pt x="63" y="249"/>
                </a:lnTo>
                <a:lnTo>
                  <a:pt x="63" y="159"/>
                </a:lnTo>
                <a:lnTo>
                  <a:pt x="88" y="152"/>
                </a:lnTo>
                <a:lnTo>
                  <a:pt x="88" y="183"/>
                </a:lnTo>
                <a:lnTo>
                  <a:pt x="120" y="219"/>
                </a:lnTo>
                <a:lnTo>
                  <a:pt x="176" y="207"/>
                </a:lnTo>
                <a:lnTo>
                  <a:pt x="111" y="122"/>
                </a:lnTo>
                <a:lnTo>
                  <a:pt x="200" y="86"/>
                </a:lnTo>
                <a:lnTo>
                  <a:pt x="71" y="103"/>
                </a:lnTo>
                <a:lnTo>
                  <a:pt x="55" y="49"/>
                </a:lnTo>
                <a:lnTo>
                  <a:pt x="240" y="43"/>
                </a:lnTo>
                <a:lnTo>
                  <a:pt x="273" y="0"/>
                </a:lnTo>
                <a:lnTo>
                  <a:pt x="225" y="24"/>
                </a:lnTo>
                <a:lnTo>
                  <a:pt x="88" y="12"/>
                </a:lnTo>
                <a:lnTo>
                  <a:pt x="47" y="30"/>
                </a:lnTo>
                <a:lnTo>
                  <a:pt x="0" y="15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8" name="Freeform 519"/>
          <p:cNvSpPr>
            <a:spLocks/>
          </p:cNvSpPr>
          <p:nvPr/>
        </p:nvSpPr>
        <p:spPr bwMode="auto">
          <a:xfrm>
            <a:off x="7332663" y="4532314"/>
            <a:ext cx="247651" cy="206375"/>
          </a:xfrm>
          <a:custGeom>
            <a:avLst/>
            <a:gdLst>
              <a:gd name="T0" fmla="*/ 0 w 466"/>
              <a:gd name="T1" fmla="*/ 2147483647 h 299"/>
              <a:gd name="T2" fmla="*/ 2147483647 w 466"/>
              <a:gd name="T3" fmla="*/ 2147483647 h 299"/>
              <a:gd name="T4" fmla="*/ 2147483647 w 466"/>
              <a:gd name="T5" fmla="*/ 2147483647 h 299"/>
              <a:gd name="T6" fmla="*/ 2147483647 w 466"/>
              <a:gd name="T7" fmla="*/ 2147483647 h 299"/>
              <a:gd name="T8" fmla="*/ 2147483647 w 466"/>
              <a:gd name="T9" fmla="*/ 2147483647 h 299"/>
              <a:gd name="T10" fmla="*/ 2147483647 w 466"/>
              <a:gd name="T11" fmla="*/ 2147483647 h 299"/>
              <a:gd name="T12" fmla="*/ 2147483647 w 466"/>
              <a:gd name="T13" fmla="*/ 2147483647 h 299"/>
              <a:gd name="T14" fmla="*/ 2147483647 w 466"/>
              <a:gd name="T15" fmla="*/ 2147483647 h 299"/>
              <a:gd name="T16" fmla="*/ 2147483647 w 466"/>
              <a:gd name="T17" fmla="*/ 2147483647 h 299"/>
              <a:gd name="T18" fmla="*/ 2147483647 w 466"/>
              <a:gd name="T19" fmla="*/ 2147483647 h 299"/>
              <a:gd name="T20" fmla="*/ 2147483647 w 466"/>
              <a:gd name="T21" fmla="*/ 2147483647 h 299"/>
              <a:gd name="T22" fmla="*/ 2147483647 w 466"/>
              <a:gd name="T23" fmla="*/ 2147483647 h 299"/>
              <a:gd name="T24" fmla="*/ 2147483647 w 466"/>
              <a:gd name="T25" fmla="*/ 2147483647 h 299"/>
              <a:gd name="T26" fmla="*/ 2147483647 w 466"/>
              <a:gd name="T27" fmla="*/ 2147483647 h 299"/>
              <a:gd name="T28" fmla="*/ 2147483647 w 466"/>
              <a:gd name="T29" fmla="*/ 2147483647 h 299"/>
              <a:gd name="T30" fmla="*/ 2147483647 w 466"/>
              <a:gd name="T31" fmla="*/ 2147483647 h 299"/>
              <a:gd name="T32" fmla="*/ 2147483647 w 466"/>
              <a:gd name="T33" fmla="*/ 2147483647 h 299"/>
              <a:gd name="T34" fmla="*/ 2147483647 w 466"/>
              <a:gd name="T35" fmla="*/ 2147483647 h 299"/>
              <a:gd name="T36" fmla="*/ 2147483647 w 466"/>
              <a:gd name="T37" fmla="*/ 0 h 299"/>
              <a:gd name="T38" fmla="*/ 0 w 466"/>
              <a:gd name="T39" fmla="*/ 2147483647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6"/>
              <a:gd name="T61" fmla="*/ 0 h 299"/>
              <a:gd name="T62" fmla="*/ 466 w 466"/>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6" h="299">
                <a:moveTo>
                  <a:pt x="0" y="37"/>
                </a:moveTo>
                <a:lnTo>
                  <a:pt x="65" y="61"/>
                </a:lnTo>
                <a:lnTo>
                  <a:pt x="128" y="55"/>
                </a:lnTo>
                <a:lnTo>
                  <a:pt x="48" y="86"/>
                </a:lnTo>
                <a:lnTo>
                  <a:pt x="88" y="122"/>
                </a:lnTo>
                <a:lnTo>
                  <a:pt x="128" y="92"/>
                </a:lnTo>
                <a:lnTo>
                  <a:pt x="161" y="122"/>
                </a:lnTo>
                <a:lnTo>
                  <a:pt x="330" y="176"/>
                </a:lnTo>
                <a:lnTo>
                  <a:pt x="361" y="243"/>
                </a:lnTo>
                <a:lnTo>
                  <a:pt x="338" y="237"/>
                </a:lnTo>
                <a:lnTo>
                  <a:pt x="313" y="274"/>
                </a:lnTo>
                <a:lnTo>
                  <a:pt x="410" y="262"/>
                </a:lnTo>
                <a:lnTo>
                  <a:pt x="466" y="299"/>
                </a:lnTo>
                <a:lnTo>
                  <a:pt x="458" y="79"/>
                </a:lnTo>
                <a:lnTo>
                  <a:pt x="313" y="37"/>
                </a:lnTo>
                <a:lnTo>
                  <a:pt x="193" y="103"/>
                </a:lnTo>
                <a:lnTo>
                  <a:pt x="145" y="67"/>
                </a:lnTo>
                <a:lnTo>
                  <a:pt x="136" y="13"/>
                </a:lnTo>
                <a:lnTo>
                  <a:pt x="72" y="0"/>
                </a:lnTo>
                <a:lnTo>
                  <a:pt x="0" y="3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09" name="Freeform 520"/>
          <p:cNvSpPr>
            <a:spLocks/>
          </p:cNvSpPr>
          <p:nvPr/>
        </p:nvSpPr>
        <p:spPr bwMode="auto">
          <a:xfrm>
            <a:off x="5276852" y="3817938"/>
            <a:ext cx="47625" cy="19050"/>
          </a:xfrm>
          <a:custGeom>
            <a:avLst/>
            <a:gdLst>
              <a:gd name="T0" fmla="*/ 0 w 89"/>
              <a:gd name="T1" fmla="*/ 0 h 24"/>
              <a:gd name="T2" fmla="*/ 2147483647 w 89"/>
              <a:gd name="T3" fmla="*/ 2147483647 h 24"/>
              <a:gd name="T4" fmla="*/ 2147483647 w 89"/>
              <a:gd name="T5" fmla="*/ 0 h 24"/>
              <a:gd name="T6" fmla="*/ 0 w 89"/>
              <a:gd name="T7" fmla="*/ 0 h 24"/>
              <a:gd name="T8" fmla="*/ 0 60000 65536"/>
              <a:gd name="T9" fmla="*/ 0 60000 65536"/>
              <a:gd name="T10" fmla="*/ 0 60000 65536"/>
              <a:gd name="T11" fmla="*/ 0 60000 65536"/>
              <a:gd name="T12" fmla="*/ 0 w 89"/>
              <a:gd name="T13" fmla="*/ 0 h 24"/>
              <a:gd name="T14" fmla="*/ 89 w 89"/>
              <a:gd name="T15" fmla="*/ 24 h 24"/>
            </a:gdLst>
            <a:ahLst/>
            <a:cxnLst>
              <a:cxn ang="T8">
                <a:pos x="T0" y="T1"/>
              </a:cxn>
              <a:cxn ang="T9">
                <a:pos x="T2" y="T3"/>
              </a:cxn>
              <a:cxn ang="T10">
                <a:pos x="T4" y="T5"/>
              </a:cxn>
              <a:cxn ang="T11">
                <a:pos x="T6" y="T7"/>
              </a:cxn>
            </a:cxnLst>
            <a:rect l="T12" t="T13" r="T14" b="T15"/>
            <a:pathLst>
              <a:path w="89" h="24">
                <a:moveTo>
                  <a:pt x="0" y="0"/>
                </a:moveTo>
                <a:lnTo>
                  <a:pt x="40" y="24"/>
                </a:lnTo>
                <a:lnTo>
                  <a:pt x="89" y="0"/>
                </a:lnTo>
                <a:lnTo>
                  <a:pt x="0" y="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10" name="Freeform 521"/>
          <p:cNvSpPr>
            <a:spLocks/>
          </p:cNvSpPr>
          <p:nvPr/>
        </p:nvSpPr>
        <p:spPr bwMode="auto">
          <a:xfrm>
            <a:off x="4005263" y="4275138"/>
            <a:ext cx="139700" cy="146050"/>
          </a:xfrm>
          <a:custGeom>
            <a:avLst/>
            <a:gdLst>
              <a:gd name="T0" fmla="*/ 0 w 265"/>
              <a:gd name="T1" fmla="*/ 2147483647 h 213"/>
              <a:gd name="T2" fmla="*/ 2147483647 w 265"/>
              <a:gd name="T3" fmla="*/ 2147483647 h 213"/>
              <a:gd name="T4" fmla="*/ 2147483647 w 265"/>
              <a:gd name="T5" fmla="*/ 2147483647 h 213"/>
              <a:gd name="T6" fmla="*/ 2147483647 w 265"/>
              <a:gd name="T7" fmla="*/ 2147483647 h 213"/>
              <a:gd name="T8" fmla="*/ 2147483647 w 265"/>
              <a:gd name="T9" fmla="*/ 2147483647 h 213"/>
              <a:gd name="T10" fmla="*/ 2147483647 w 265"/>
              <a:gd name="T11" fmla="*/ 0 h 213"/>
              <a:gd name="T12" fmla="*/ 2147483647 w 265"/>
              <a:gd name="T13" fmla="*/ 2147483647 h 213"/>
              <a:gd name="T14" fmla="*/ 2147483647 w 265"/>
              <a:gd name="T15" fmla="*/ 2147483647 h 213"/>
              <a:gd name="T16" fmla="*/ 2147483647 w 265"/>
              <a:gd name="T17" fmla="*/ 2147483647 h 213"/>
              <a:gd name="T18" fmla="*/ 2147483647 w 265"/>
              <a:gd name="T19" fmla="*/ 2147483647 h 213"/>
              <a:gd name="T20" fmla="*/ 2147483647 w 265"/>
              <a:gd name="T21" fmla="*/ 2147483647 h 213"/>
              <a:gd name="T22" fmla="*/ 2147483647 w 265"/>
              <a:gd name="T23" fmla="*/ 2147483647 h 213"/>
              <a:gd name="T24" fmla="*/ 0 w 265"/>
              <a:gd name="T25" fmla="*/ 2147483647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213"/>
              <a:gd name="T41" fmla="*/ 265 w 26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213">
                <a:moveTo>
                  <a:pt x="0" y="140"/>
                </a:moveTo>
                <a:lnTo>
                  <a:pt x="7" y="110"/>
                </a:lnTo>
                <a:lnTo>
                  <a:pt x="16" y="73"/>
                </a:lnTo>
                <a:lnTo>
                  <a:pt x="40" y="73"/>
                </a:lnTo>
                <a:lnTo>
                  <a:pt x="24" y="12"/>
                </a:lnTo>
                <a:lnTo>
                  <a:pt x="104" y="0"/>
                </a:lnTo>
                <a:lnTo>
                  <a:pt x="152" y="12"/>
                </a:lnTo>
                <a:lnTo>
                  <a:pt x="169" y="30"/>
                </a:lnTo>
                <a:lnTo>
                  <a:pt x="265" y="37"/>
                </a:lnTo>
                <a:lnTo>
                  <a:pt x="249" y="194"/>
                </a:lnTo>
                <a:lnTo>
                  <a:pt x="49" y="213"/>
                </a:lnTo>
                <a:lnTo>
                  <a:pt x="49" y="158"/>
                </a:lnTo>
                <a:lnTo>
                  <a:pt x="0" y="140"/>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11" name="Freeform 522"/>
          <p:cNvSpPr>
            <a:spLocks/>
          </p:cNvSpPr>
          <p:nvPr/>
        </p:nvSpPr>
        <p:spPr bwMode="auto">
          <a:xfrm>
            <a:off x="5038725" y="3713164"/>
            <a:ext cx="106363" cy="104775"/>
          </a:xfrm>
          <a:custGeom>
            <a:avLst/>
            <a:gdLst>
              <a:gd name="T0" fmla="*/ 0 w 200"/>
              <a:gd name="T1" fmla="*/ 2147483647 h 152"/>
              <a:gd name="T2" fmla="*/ 0 w 200"/>
              <a:gd name="T3" fmla="*/ 2147483647 h 152"/>
              <a:gd name="T4" fmla="*/ 2147483647 w 200"/>
              <a:gd name="T5" fmla="*/ 2147483647 h 152"/>
              <a:gd name="T6" fmla="*/ 2147483647 w 200"/>
              <a:gd name="T7" fmla="*/ 2147483647 h 152"/>
              <a:gd name="T8" fmla="*/ 2147483647 w 200"/>
              <a:gd name="T9" fmla="*/ 0 h 152"/>
              <a:gd name="T10" fmla="*/ 2147483647 w 200"/>
              <a:gd name="T11" fmla="*/ 2147483647 h 152"/>
              <a:gd name="T12" fmla="*/ 2147483647 w 200"/>
              <a:gd name="T13" fmla="*/ 2147483647 h 152"/>
              <a:gd name="T14" fmla="*/ 2147483647 w 200"/>
              <a:gd name="T15" fmla="*/ 2147483647 h 152"/>
              <a:gd name="T16" fmla="*/ 2147483647 w 200"/>
              <a:gd name="T17" fmla="*/ 2147483647 h 152"/>
              <a:gd name="T18" fmla="*/ 2147483647 w 200"/>
              <a:gd name="T19" fmla="*/ 2147483647 h 152"/>
              <a:gd name="T20" fmla="*/ 2147483647 w 200"/>
              <a:gd name="T21" fmla="*/ 2147483647 h 152"/>
              <a:gd name="T22" fmla="*/ 2147483647 w 200"/>
              <a:gd name="T23" fmla="*/ 2147483647 h 152"/>
              <a:gd name="T24" fmla="*/ 0 w 200"/>
              <a:gd name="T25" fmla="*/ 2147483647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152"/>
              <a:gd name="T41" fmla="*/ 200 w 200"/>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152">
                <a:moveTo>
                  <a:pt x="0" y="66"/>
                </a:moveTo>
                <a:lnTo>
                  <a:pt x="0" y="36"/>
                </a:lnTo>
                <a:lnTo>
                  <a:pt x="24" y="24"/>
                </a:lnTo>
                <a:lnTo>
                  <a:pt x="80" y="36"/>
                </a:lnTo>
                <a:lnTo>
                  <a:pt x="177" y="0"/>
                </a:lnTo>
                <a:lnTo>
                  <a:pt x="200" y="42"/>
                </a:lnTo>
                <a:lnTo>
                  <a:pt x="97" y="60"/>
                </a:lnTo>
                <a:lnTo>
                  <a:pt x="145" y="103"/>
                </a:lnTo>
                <a:lnTo>
                  <a:pt x="120" y="121"/>
                </a:lnTo>
                <a:lnTo>
                  <a:pt x="64" y="152"/>
                </a:lnTo>
                <a:lnTo>
                  <a:pt x="9" y="146"/>
                </a:lnTo>
                <a:lnTo>
                  <a:pt x="24" y="66"/>
                </a:lnTo>
                <a:lnTo>
                  <a:pt x="0" y="66"/>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12" name="Freeform 523"/>
          <p:cNvSpPr>
            <a:spLocks/>
          </p:cNvSpPr>
          <p:nvPr/>
        </p:nvSpPr>
        <p:spPr bwMode="auto">
          <a:xfrm>
            <a:off x="5021263" y="4416426"/>
            <a:ext cx="188912" cy="212725"/>
          </a:xfrm>
          <a:custGeom>
            <a:avLst/>
            <a:gdLst>
              <a:gd name="T0" fmla="*/ 0 w 355"/>
              <a:gd name="T1" fmla="*/ 2147483647 h 310"/>
              <a:gd name="T2" fmla="*/ 2147483647 w 355"/>
              <a:gd name="T3" fmla="*/ 2147483647 h 310"/>
              <a:gd name="T4" fmla="*/ 0 w 355"/>
              <a:gd name="T5" fmla="*/ 2147483647 h 310"/>
              <a:gd name="T6" fmla="*/ 2147483647 w 355"/>
              <a:gd name="T7" fmla="*/ 2147483647 h 310"/>
              <a:gd name="T8" fmla="*/ 2147483647 w 355"/>
              <a:gd name="T9" fmla="*/ 2147483647 h 310"/>
              <a:gd name="T10" fmla="*/ 2147483647 w 355"/>
              <a:gd name="T11" fmla="*/ 2147483647 h 310"/>
              <a:gd name="T12" fmla="*/ 2147483647 w 355"/>
              <a:gd name="T13" fmla="*/ 2147483647 h 310"/>
              <a:gd name="T14" fmla="*/ 2147483647 w 355"/>
              <a:gd name="T15" fmla="*/ 2147483647 h 310"/>
              <a:gd name="T16" fmla="*/ 2147483647 w 355"/>
              <a:gd name="T17" fmla="*/ 2147483647 h 310"/>
              <a:gd name="T18" fmla="*/ 2147483647 w 355"/>
              <a:gd name="T19" fmla="*/ 2147483647 h 310"/>
              <a:gd name="T20" fmla="*/ 2147483647 w 355"/>
              <a:gd name="T21" fmla="*/ 2147483647 h 310"/>
              <a:gd name="T22" fmla="*/ 2147483647 w 355"/>
              <a:gd name="T23" fmla="*/ 0 h 310"/>
              <a:gd name="T24" fmla="*/ 0 w 355"/>
              <a:gd name="T25" fmla="*/ 2147483647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
              <a:gd name="T40" fmla="*/ 0 h 310"/>
              <a:gd name="T41" fmla="*/ 355 w 355"/>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 h="310">
                <a:moveTo>
                  <a:pt x="0" y="18"/>
                </a:moveTo>
                <a:lnTo>
                  <a:pt x="42" y="84"/>
                </a:lnTo>
                <a:lnTo>
                  <a:pt x="0" y="146"/>
                </a:lnTo>
                <a:lnTo>
                  <a:pt x="33" y="164"/>
                </a:lnTo>
                <a:lnTo>
                  <a:pt x="9" y="189"/>
                </a:lnTo>
                <a:lnTo>
                  <a:pt x="242" y="310"/>
                </a:lnTo>
                <a:lnTo>
                  <a:pt x="338" y="213"/>
                </a:lnTo>
                <a:lnTo>
                  <a:pt x="323" y="189"/>
                </a:lnTo>
                <a:lnTo>
                  <a:pt x="323" y="54"/>
                </a:lnTo>
                <a:lnTo>
                  <a:pt x="355" y="24"/>
                </a:lnTo>
                <a:lnTo>
                  <a:pt x="227" y="36"/>
                </a:lnTo>
                <a:lnTo>
                  <a:pt x="90" y="0"/>
                </a:lnTo>
                <a:lnTo>
                  <a:pt x="0" y="18"/>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13" name="Freeform 524"/>
          <p:cNvSpPr>
            <a:spLocks/>
          </p:cNvSpPr>
          <p:nvPr/>
        </p:nvSpPr>
        <p:spPr bwMode="auto">
          <a:xfrm>
            <a:off x="7180265" y="3451226"/>
            <a:ext cx="149225" cy="146050"/>
          </a:xfrm>
          <a:custGeom>
            <a:avLst/>
            <a:gdLst>
              <a:gd name="T0" fmla="*/ 0 w 282"/>
              <a:gd name="T1" fmla="*/ 2147483647 h 213"/>
              <a:gd name="T2" fmla="*/ 2147483647 w 282"/>
              <a:gd name="T3" fmla="*/ 2147483647 h 213"/>
              <a:gd name="T4" fmla="*/ 2147483647 w 282"/>
              <a:gd name="T5" fmla="*/ 2147483647 h 213"/>
              <a:gd name="T6" fmla="*/ 2147483647 w 282"/>
              <a:gd name="T7" fmla="*/ 2147483647 h 213"/>
              <a:gd name="T8" fmla="*/ 2147483647 w 282"/>
              <a:gd name="T9" fmla="*/ 2147483647 h 213"/>
              <a:gd name="T10" fmla="*/ 2147483647 w 282"/>
              <a:gd name="T11" fmla="*/ 2147483647 h 213"/>
              <a:gd name="T12" fmla="*/ 2147483647 w 282"/>
              <a:gd name="T13" fmla="*/ 2147483647 h 213"/>
              <a:gd name="T14" fmla="*/ 2147483647 w 282"/>
              <a:gd name="T15" fmla="*/ 2147483647 h 213"/>
              <a:gd name="T16" fmla="*/ 2147483647 w 282"/>
              <a:gd name="T17" fmla="*/ 2147483647 h 213"/>
              <a:gd name="T18" fmla="*/ 2147483647 w 282"/>
              <a:gd name="T19" fmla="*/ 0 h 213"/>
              <a:gd name="T20" fmla="*/ 2147483647 w 282"/>
              <a:gd name="T21" fmla="*/ 2147483647 h 213"/>
              <a:gd name="T22" fmla="*/ 2147483647 w 282"/>
              <a:gd name="T23" fmla="*/ 2147483647 h 213"/>
              <a:gd name="T24" fmla="*/ 2147483647 w 282"/>
              <a:gd name="T25" fmla="*/ 2147483647 h 213"/>
              <a:gd name="T26" fmla="*/ 0 w 282"/>
              <a:gd name="T27" fmla="*/ 2147483647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213"/>
              <a:gd name="T44" fmla="*/ 282 w 282"/>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213">
                <a:moveTo>
                  <a:pt x="0" y="128"/>
                </a:moveTo>
                <a:lnTo>
                  <a:pt x="48" y="140"/>
                </a:lnTo>
                <a:lnTo>
                  <a:pt x="17" y="201"/>
                </a:lnTo>
                <a:lnTo>
                  <a:pt x="97" y="213"/>
                </a:lnTo>
                <a:lnTo>
                  <a:pt x="177" y="177"/>
                </a:lnTo>
                <a:lnTo>
                  <a:pt x="137" y="128"/>
                </a:lnTo>
                <a:lnTo>
                  <a:pt x="241" y="85"/>
                </a:lnTo>
                <a:lnTo>
                  <a:pt x="282" y="24"/>
                </a:lnTo>
                <a:lnTo>
                  <a:pt x="273" y="18"/>
                </a:lnTo>
                <a:lnTo>
                  <a:pt x="258" y="0"/>
                </a:lnTo>
                <a:lnTo>
                  <a:pt x="170" y="42"/>
                </a:lnTo>
                <a:lnTo>
                  <a:pt x="170" y="61"/>
                </a:lnTo>
                <a:lnTo>
                  <a:pt x="113" y="61"/>
                </a:lnTo>
                <a:lnTo>
                  <a:pt x="0" y="128"/>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14" name="Freeform 525"/>
          <p:cNvSpPr>
            <a:spLocks/>
          </p:cNvSpPr>
          <p:nvPr/>
        </p:nvSpPr>
        <p:spPr bwMode="auto">
          <a:xfrm>
            <a:off x="7218365" y="3571876"/>
            <a:ext cx="84137" cy="112713"/>
          </a:xfrm>
          <a:custGeom>
            <a:avLst/>
            <a:gdLst>
              <a:gd name="T0" fmla="*/ 0 w 160"/>
              <a:gd name="T1" fmla="*/ 2147483647 h 164"/>
              <a:gd name="T2" fmla="*/ 2147483647 w 160"/>
              <a:gd name="T3" fmla="*/ 2147483647 h 164"/>
              <a:gd name="T4" fmla="*/ 2147483647 w 160"/>
              <a:gd name="T5" fmla="*/ 0 h 164"/>
              <a:gd name="T6" fmla="*/ 2147483647 w 160"/>
              <a:gd name="T7" fmla="*/ 2147483647 h 164"/>
              <a:gd name="T8" fmla="*/ 2147483647 w 160"/>
              <a:gd name="T9" fmla="*/ 2147483647 h 164"/>
              <a:gd name="T10" fmla="*/ 0 w 160"/>
              <a:gd name="T11" fmla="*/ 2147483647 h 164"/>
              <a:gd name="T12" fmla="*/ 0 60000 65536"/>
              <a:gd name="T13" fmla="*/ 0 60000 65536"/>
              <a:gd name="T14" fmla="*/ 0 60000 65536"/>
              <a:gd name="T15" fmla="*/ 0 60000 65536"/>
              <a:gd name="T16" fmla="*/ 0 60000 65536"/>
              <a:gd name="T17" fmla="*/ 0 60000 65536"/>
              <a:gd name="T18" fmla="*/ 0 w 160"/>
              <a:gd name="T19" fmla="*/ 0 h 164"/>
              <a:gd name="T20" fmla="*/ 160 w 160"/>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60" h="164">
                <a:moveTo>
                  <a:pt x="0" y="164"/>
                </a:moveTo>
                <a:lnTo>
                  <a:pt x="24" y="36"/>
                </a:lnTo>
                <a:lnTo>
                  <a:pt x="104" y="0"/>
                </a:lnTo>
                <a:lnTo>
                  <a:pt x="160" y="97"/>
                </a:lnTo>
                <a:lnTo>
                  <a:pt x="97" y="146"/>
                </a:lnTo>
                <a:lnTo>
                  <a:pt x="0" y="164"/>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15" name="Freeform 526"/>
          <p:cNvSpPr>
            <a:spLocks/>
          </p:cNvSpPr>
          <p:nvPr/>
        </p:nvSpPr>
        <p:spPr bwMode="auto">
          <a:xfrm>
            <a:off x="5324475" y="3797301"/>
            <a:ext cx="38100" cy="42863"/>
          </a:xfrm>
          <a:custGeom>
            <a:avLst/>
            <a:gdLst>
              <a:gd name="T0" fmla="*/ 0 w 73"/>
              <a:gd name="T1" fmla="*/ 2147483647 h 61"/>
              <a:gd name="T2" fmla="*/ 2147483647 w 73"/>
              <a:gd name="T3" fmla="*/ 0 h 61"/>
              <a:gd name="T4" fmla="*/ 2147483647 w 73"/>
              <a:gd name="T5" fmla="*/ 2147483647 h 61"/>
              <a:gd name="T6" fmla="*/ 0 w 73"/>
              <a:gd name="T7" fmla="*/ 2147483647 h 61"/>
              <a:gd name="T8" fmla="*/ 0 60000 65536"/>
              <a:gd name="T9" fmla="*/ 0 60000 65536"/>
              <a:gd name="T10" fmla="*/ 0 60000 65536"/>
              <a:gd name="T11" fmla="*/ 0 60000 65536"/>
              <a:gd name="T12" fmla="*/ 0 w 73"/>
              <a:gd name="T13" fmla="*/ 0 h 61"/>
              <a:gd name="T14" fmla="*/ 73 w 73"/>
              <a:gd name="T15" fmla="*/ 61 h 61"/>
            </a:gdLst>
            <a:ahLst/>
            <a:cxnLst>
              <a:cxn ang="T8">
                <a:pos x="T0" y="T1"/>
              </a:cxn>
              <a:cxn ang="T9">
                <a:pos x="T2" y="T3"/>
              </a:cxn>
              <a:cxn ang="T10">
                <a:pos x="T4" y="T5"/>
              </a:cxn>
              <a:cxn ang="T11">
                <a:pos x="T6" y="T7"/>
              </a:cxn>
            </a:cxnLst>
            <a:rect l="T12" t="T13" r="T14" b="T15"/>
            <a:pathLst>
              <a:path w="73" h="61">
                <a:moveTo>
                  <a:pt x="0" y="31"/>
                </a:moveTo>
                <a:lnTo>
                  <a:pt x="56" y="0"/>
                </a:lnTo>
                <a:lnTo>
                  <a:pt x="73" y="61"/>
                </a:lnTo>
                <a:lnTo>
                  <a:pt x="0" y="31"/>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16" name="Freeform 527"/>
          <p:cNvSpPr>
            <a:spLocks/>
          </p:cNvSpPr>
          <p:nvPr/>
        </p:nvSpPr>
        <p:spPr bwMode="auto">
          <a:xfrm>
            <a:off x="6600825" y="3989389"/>
            <a:ext cx="171451" cy="196850"/>
          </a:xfrm>
          <a:custGeom>
            <a:avLst/>
            <a:gdLst>
              <a:gd name="T0" fmla="*/ 0 w 322"/>
              <a:gd name="T1" fmla="*/ 2147483647 h 286"/>
              <a:gd name="T2" fmla="*/ 2147483647 w 322"/>
              <a:gd name="T3" fmla="*/ 2147483647 h 286"/>
              <a:gd name="T4" fmla="*/ 2147483647 w 322"/>
              <a:gd name="T5" fmla="*/ 2147483647 h 286"/>
              <a:gd name="T6" fmla="*/ 2147483647 w 322"/>
              <a:gd name="T7" fmla="*/ 2147483647 h 286"/>
              <a:gd name="T8" fmla="*/ 2147483647 w 322"/>
              <a:gd name="T9" fmla="*/ 2147483647 h 286"/>
              <a:gd name="T10" fmla="*/ 2147483647 w 322"/>
              <a:gd name="T11" fmla="*/ 2147483647 h 286"/>
              <a:gd name="T12" fmla="*/ 2147483647 w 322"/>
              <a:gd name="T13" fmla="*/ 2147483647 h 286"/>
              <a:gd name="T14" fmla="*/ 2147483647 w 322"/>
              <a:gd name="T15" fmla="*/ 2147483647 h 286"/>
              <a:gd name="T16" fmla="*/ 2147483647 w 322"/>
              <a:gd name="T17" fmla="*/ 2147483647 h 286"/>
              <a:gd name="T18" fmla="*/ 2147483647 w 322"/>
              <a:gd name="T19" fmla="*/ 2147483647 h 286"/>
              <a:gd name="T20" fmla="*/ 2147483647 w 322"/>
              <a:gd name="T21" fmla="*/ 2147483647 h 286"/>
              <a:gd name="T22" fmla="*/ 2147483647 w 322"/>
              <a:gd name="T23" fmla="*/ 2147483647 h 286"/>
              <a:gd name="T24" fmla="*/ 2147483647 w 322"/>
              <a:gd name="T25" fmla="*/ 0 h 286"/>
              <a:gd name="T26" fmla="*/ 2147483647 w 322"/>
              <a:gd name="T27" fmla="*/ 0 h 286"/>
              <a:gd name="T28" fmla="*/ 2147483647 w 322"/>
              <a:gd name="T29" fmla="*/ 2147483647 h 286"/>
              <a:gd name="T30" fmla="*/ 2147483647 w 322"/>
              <a:gd name="T31" fmla="*/ 2147483647 h 286"/>
              <a:gd name="T32" fmla="*/ 0 w 322"/>
              <a:gd name="T33" fmla="*/ 2147483647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
              <a:gd name="T52" fmla="*/ 0 h 286"/>
              <a:gd name="T53" fmla="*/ 322 w 322"/>
              <a:gd name="T54" fmla="*/ 286 h 2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 h="286">
                <a:moveTo>
                  <a:pt x="0" y="61"/>
                </a:moveTo>
                <a:lnTo>
                  <a:pt x="40" y="98"/>
                </a:lnTo>
                <a:lnTo>
                  <a:pt x="32" y="171"/>
                </a:lnTo>
                <a:lnTo>
                  <a:pt x="144" y="146"/>
                </a:lnTo>
                <a:lnTo>
                  <a:pt x="192" y="171"/>
                </a:lnTo>
                <a:lnTo>
                  <a:pt x="240" y="244"/>
                </a:lnTo>
                <a:lnTo>
                  <a:pt x="225" y="286"/>
                </a:lnTo>
                <a:lnTo>
                  <a:pt x="322" y="274"/>
                </a:lnTo>
                <a:lnTo>
                  <a:pt x="273" y="182"/>
                </a:lnTo>
                <a:lnTo>
                  <a:pt x="168" y="109"/>
                </a:lnTo>
                <a:lnTo>
                  <a:pt x="192" y="73"/>
                </a:lnTo>
                <a:lnTo>
                  <a:pt x="137" y="55"/>
                </a:lnTo>
                <a:lnTo>
                  <a:pt x="80" y="0"/>
                </a:lnTo>
                <a:lnTo>
                  <a:pt x="64" y="0"/>
                </a:lnTo>
                <a:lnTo>
                  <a:pt x="64" y="36"/>
                </a:lnTo>
                <a:lnTo>
                  <a:pt x="40" y="25"/>
                </a:lnTo>
                <a:lnTo>
                  <a:pt x="0" y="6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17" name="Freeform 528"/>
          <p:cNvSpPr>
            <a:spLocks/>
          </p:cNvSpPr>
          <p:nvPr/>
        </p:nvSpPr>
        <p:spPr bwMode="auto">
          <a:xfrm>
            <a:off x="3937002" y="4325938"/>
            <a:ext cx="93663" cy="95250"/>
          </a:xfrm>
          <a:custGeom>
            <a:avLst/>
            <a:gdLst>
              <a:gd name="T0" fmla="*/ 0 w 178"/>
              <a:gd name="T1" fmla="*/ 2147483647 h 140"/>
              <a:gd name="T2" fmla="*/ 2147483647 w 178"/>
              <a:gd name="T3" fmla="*/ 0 h 140"/>
              <a:gd name="T4" fmla="*/ 2147483647 w 178"/>
              <a:gd name="T5" fmla="*/ 0 h 140"/>
              <a:gd name="T6" fmla="*/ 2147483647 w 178"/>
              <a:gd name="T7" fmla="*/ 2147483647 h 140"/>
              <a:gd name="T8" fmla="*/ 2147483647 w 178"/>
              <a:gd name="T9" fmla="*/ 2147483647 h 140"/>
              <a:gd name="T10" fmla="*/ 2147483647 w 178"/>
              <a:gd name="T11" fmla="*/ 2147483647 h 140"/>
              <a:gd name="T12" fmla="*/ 2147483647 w 178"/>
              <a:gd name="T13" fmla="*/ 2147483647 h 140"/>
              <a:gd name="T14" fmla="*/ 2147483647 w 178"/>
              <a:gd name="T15" fmla="*/ 2147483647 h 140"/>
              <a:gd name="T16" fmla="*/ 0 w 178"/>
              <a:gd name="T17" fmla="*/ 214748364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140"/>
              <a:gd name="T29" fmla="*/ 178 w 178"/>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140">
                <a:moveTo>
                  <a:pt x="0" y="48"/>
                </a:moveTo>
                <a:lnTo>
                  <a:pt x="48" y="0"/>
                </a:lnTo>
                <a:lnTo>
                  <a:pt x="88" y="0"/>
                </a:lnTo>
                <a:lnTo>
                  <a:pt x="88" y="37"/>
                </a:lnTo>
                <a:lnTo>
                  <a:pt x="136" y="37"/>
                </a:lnTo>
                <a:lnTo>
                  <a:pt x="129" y="67"/>
                </a:lnTo>
                <a:lnTo>
                  <a:pt x="178" y="85"/>
                </a:lnTo>
                <a:lnTo>
                  <a:pt x="178" y="140"/>
                </a:lnTo>
                <a:lnTo>
                  <a:pt x="0" y="48"/>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18" name="Freeform 529"/>
          <p:cNvSpPr>
            <a:spLocks/>
          </p:cNvSpPr>
          <p:nvPr/>
        </p:nvSpPr>
        <p:spPr bwMode="auto">
          <a:xfrm>
            <a:off x="5235577" y="4810125"/>
            <a:ext cx="174625" cy="325438"/>
          </a:xfrm>
          <a:custGeom>
            <a:avLst/>
            <a:gdLst>
              <a:gd name="T0" fmla="*/ 0 w 330"/>
              <a:gd name="T1" fmla="*/ 2147483647 h 474"/>
              <a:gd name="T2" fmla="*/ 2147483647 w 330"/>
              <a:gd name="T3" fmla="*/ 2147483647 h 474"/>
              <a:gd name="T4" fmla="*/ 2147483647 w 330"/>
              <a:gd name="T5" fmla="*/ 2147483647 h 474"/>
              <a:gd name="T6" fmla="*/ 2147483647 w 330"/>
              <a:gd name="T7" fmla="*/ 2147483647 h 474"/>
              <a:gd name="T8" fmla="*/ 2147483647 w 330"/>
              <a:gd name="T9" fmla="*/ 2147483647 h 474"/>
              <a:gd name="T10" fmla="*/ 2147483647 w 330"/>
              <a:gd name="T11" fmla="*/ 2147483647 h 474"/>
              <a:gd name="T12" fmla="*/ 2147483647 w 330"/>
              <a:gd name="T13" fmla="*/ 0 h 474"/>
              <a:gd name="T14" fmla="*/ 2147483647 w 330"/>
              <a:gd name="T15" fmla="*/ 2147483647 h 474"/>
              <a:gd name="T16" fmla="*/ 2147483647 w 330"/>
              <a:gd name="T17" fmla="*/ 2147483647 h 474"/>
              <a:gd name="T18" fmla="*/ 2147483647 w 330"/>
              <a:gd name="T19" fmla="*/ 2147483647 h 474"/>
              <a:gd name="T20" fmla="*/ 2147483647 w 330"/>
              <a:gd name="T21" fmla="*/ 2147483647 h 474"/>
              <a:gd name="T22" fmla="*/ 2147483647 w 330"/>
              <a:gd name="T23" fmla="*/ 2147483647 h 474"/>
              <a:gd name="T24" fmla="*/ 2147483647 w 330"/>
              <a:gd name="T25" fmla="*/ 2147483647 h 474"/>
              <a:gd name="T26" fmla="*/ 0 w 330"/>
              <a:gd name="T27" fmla="*/ 2147483647 h 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0"/>
              <a:gd name="T43" fmla="*/ 0 h 474"/>
              <a:gd name="T44" fmla="*/ 330 w 330"/>
              <a:gd name="T45" fmla="*/ 474 h 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0" h="474">
                <a:moveTo>
                  <a:pt x="0" y="340"/>
                </a:moveTo>
                <a:lnTo>
                  <a:pt x="40" y="438"/>
                </a:lnTo>
                <a:lnTo>
                  <a:pt x="97" y="474"/>
                </a:lnTo>
                <a:lnTo>
                  <a:pt x="193" y="438"/>
                </a:lnTo>
                <a:lnTo>
                  <a:pt x="305" y="115"/>
                </a:lnTo>
                <a:lnTo>
                  <a:pt x="330" y="127"/>
                </a:lnTo>
                <a:lnTo>
                  <a:pt x="265" y="0"/>
                </a:lnTo>
                <a:lnTo>
                  <a:pt x="217" y="54"/>
                </a:lnTo>
                <a:lnTo>
                  <a:pt x="217" y="85"/>
                </a:lnTo>
                <a:lnTo>
                  <a:pt x="145" y="127"/>
                </a:lnTo>
                <a:lnTo>
                  <a:pt x="64" y="146"/>
                </a:lnTo>
                <a:lnTo>
                  <a:pt x="40" y="188"/>
                </a:lnTo>
                <a:lnTo>
                  <a:pt x="64" y="267"/>
                </a:lnTo>
                <a:lnTo>
                  <a:pt x="0" y="34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19" name="Freeform 530"/>
          <p:cNvSpPr>
            <a:spLocks/>
          </p:cNvSpPr>
          <p:nvPr/>
        </p:nvSpPr>
        <p:spPr bwMode="auto">
          <a:xfrm>
            <a:off x="4987925" y="4741864"/>
            <a:ext cx="80963" cy="185737"/>
          </a:xfrm>
          <a:custGeom>
            <a:avLst/>
            <a:gdLst>
              <a:gd name="T0" fmla="*/ 0 w 153"/>
              <a:gd name="T1" fmla="*/ 2147483647 h 268"/>
              <a:gd name="T2" fmla="*/ 2147483647 w 153"/>
              <a:gd name="T3" fmla="*/ 2147483647 h 268"/>
              <a:gd name="T4" fmla="*/ 2147483647 w 153"/>
              <a:gd name="T5" fmla="*/ 2147483647 h 268"/>
              <a:gd name="T6" fmla="*/ 2147483647 w 153"/>
              <a:gd name="T7" fmla="*/ 2147483647 h 268"/>
              <a:gd name="T8" fmla="*/ 2147483647 w 153"/>
              <a:gd name="T9" fmla="*/ 2147483647 h 268"/>
              <a:gd name="T10" fmla="*/ 2147483647 w 153"/>
              <a:gd name="T11" fmla="*/ 2147483647 h 268"/>
              <a:gd name="T12" fmla="*/ 2147483647 w 153"/>
              <a:gd name="T13" fmla="*/ 2147483647 h 268"/>
              <a:gd name="T14" fmla="*/ 2147483647 w 153"/>
              <a:gd name="T15" fmla="*/ 2147483647 h 268"/>
              <a:gd name="T16" fmla="*/ 2147483647 w 153"/>
              <a:gd name="T17" fmla="*/ 2147483647 h 268"/>
              <a:gd name="T18" fmla="*/ 2147483647 w 153"/>
              <a:gd name="T19" fmla="*/ 2147483647 h 268"/>
              <a:gd name="T20" fmla="*/ 2147483647 w 153"/>
              <a:gd name="T21" fmla="*/ 2147483647 h 268"/>
              <a:gd name="T22" fmla="*/ 2147483647 w 153"/>
              <a:gd name="T23" fmla="*/ 0 h 268"/>
              <a:gd name="T24" fmla="*/ 2147483647 w 153"/>
              <a:gd name="T25" fmla="*/ 2147483647 h 268"/>
              <a:gd name="T26" fmla="*/ 0 w 153"/>
              <a:gd name="T27" fmla="*/ 2147483647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268"/>
              <a:gd name="T44" fmla="*/ 153 w 153"/>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268">
                <a:moveTo>
                  <a:pt x="0" y="152"/>
                </a:moveTo>
                <a:lnTo>
                  <a:pt x="23" y="165"/>
                </a:lnTo>
                <a:lnTo>
                  <a:pt x="80" y="183"/>
                </a:lnTo>
                <a:lnTo>
                  <a:pt x="72" y="232"/>
                </a:lnTo>
                <a:lnTo>
                  <a:pt x="120" y="268"/>
                </a:lnTo>
                <a:lnTo>
                  <a:pt x="153" y="195"/>
                </a:lnTo>
                <a:lnTo>
                  <a:pt x="96" y="146"/>
                </a:lnTo>
                <a:lnTo>
                  <a:pt x="112" y="176"/>
                </a:lnTo>
                <a:lnTo>
                  <a:pt x="88" y="171"/>
                </a:lnTo>
                <a:lnTo>
                  <a:pt x="63" y="104"/>
                </a:lnTo>
                <a:lnTo>
                  <a:pt x="63" y="12"/>
                </a:lnTo>
                <a:lnTo>
                  <a:pt x="8" y="0"/>
                </a:lnTo>
                <a:lnTo>
                  <a:pt x="48" y="49"/>
                </a:lnTo>
                <a:lnTo>
                  <a:pt x="0" y="15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0" name="Freeform 531"/>
          <p:cNvSpPr>
            <a:spLocks/>
          </p:cNvSpPr>
          <p:nvPr/>
        </p:nvSpPr>
        <p:spPr bwMode="auto">
          <a:xfrm>
            <a:off x="6605589" y="4370389"/>
            <a:ext cx="84137" cy="117475"/>
          </a:xfrm>
          <a:custGeom>
            <a:avLst/>
            <a:gdLst>
              <a:gd name="T0" fmla="*/ 0 w 161"/>
              <a:gd name="T1" fmla="*/ 0 h 170"/>
              <a:gd name="T2" fmla="*/ 2147483647 w 161"/>
              <a:gd name="T3" fmla="*/ 0 h 170"/>
              <a:gd name="T4" fmla="*/ 2147483647 w 161"/>
              <a:gd name="T5" fmla="*/ 2147483647 h 170"/>
              <a:gd name="T6" fmla="*/ 2147483647 w 161"/>
              <a:gd name="T7" fmla="*/ 2147483647 h 170"/>
              <a:gd name="T8" fmla="*/ 2147483647 w 161"/>
              <a:gd name="T9" fmla="*/ 2147483647 h 170"/>
              <a:gd name="T10" fmla="*/ 2147483647 w 161"/>
              <a:gd name="T11" fmla="*/ 2147483647 h 170"/>
              <a:gd name="T12" fmla="*/ 2147483647 w 161"/>
              <a:gd name="T13" fmla="*/ 2147483647 h 170"/>
              <a:gd name="T14" fmla="*/ 0 w 161"/>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70"/>
              <a:gd name="T26" fmla="*/ 161 w 161"/>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70">
                <a:moveTo>
                  <a:pt x="0" y="0"/>
                </a:moveTo>
                <a:lnTo>
                  <a:pt x="25" y="0"/>
                </a:lnTo>
                <a:lnTo>
                  <a:pt x="41" y="24"/>
                </a:lnTo>
                <a:lnTo>
                  <a:pt x="81" y="11"/>
                </a:lnTo>
                <a:lnTo>
                  <a:pt x="137" y="54"/>
                </a:lnTo>
                <a:lnTo>
                  <a:pt x="161" y="170"/>
                </a:lnTo>
                <a:lnTo>
                  <a:pt x="48" y="121"/>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1" name="Freeform 532"/>
          <p:cNvSpPr>
            <a:spLocks/>
          </p:cNvSpPr>
          <p:nvPr/>
        </p:nvSpPr>
        <p:spPr bwMode="auto">
          <a:xfrm>
            <a:off x="6826251" y="4362451"/>
            <a:ext cx="230188" cy="138113"/>
          </a:xfrm>
          <a:custGeom>
            <a:avLst/>
            <a:gdLst>
              <a:gd name="T0" fmla="*/ 0 w 435"/>
              <a:gd name="T1" fmla="*/ 2147483647 h 201"/>
              <a:gd name="T2" fmla="*/ 2147483647 w 435"/>
              <a:gd name="T3" fmla="*/ 2147483647 h 201"/>
              <a:gd name="T4" fmla="*/ 2147483647 w 435"/>
              <a:gd name="T5" fmla="*/ 2147483647 h 201"/>
              <a:gd name="T6" fmla="*/ 2147483647 w 435"/>
              <a:gd name="T7" fmla="*/ 2147483647 h 201"/>
              <a:gd name="T8" fmla="*/ 2147483647 w 435"/>
              <a:gd name="T9" fmla="*/ 2147483647 h 201"/>
              <a:gd name="T10" fmla="*/ 2147483647 w 435"/>
              <a:gd name="T11" fmla="*/ 2147483647 h 201"/>
              <a:gd name="T12" fmla="*/ 2147483647 w 435"/>
              <a:gd name="T13" fmla="*/ 2147483647 h 201"/>
              <a:gd name="T14" fmla="*/ 2147483647 w 435"/>
              <a:gd name="T15" fmla="*/ 2147483647 h 201"/>
              <a:gd name="T16" fmla="*/ 2147483647 w 435"/>
              <a:gd name="T17" fmla="*/ 0 h 201"/>
              <a:gd name="T18" fmla="*/ 2147483647 w 435"/>
              <a:gd name="T19" fmla="*/ 2147483647 h 201"/>
              <a:gd name="T20" fmla="*/ 2147483647 w 435"/>
              <a:gd name="T21" fmla="*/ 2147483647 h 201"/>
              <a:gd name="T22" fmla="*/ 2147483647 w 435"/>
              <a:gd name="T23" fmla="*/ 2147483647 h 201"/>
              <a:gd name="T24" fmla="*/ 2147483647 w 435"/>
              <a:gd name="T25" fmla="*/ 2147483647 h 201"/>
              <a:gd name="T26" fmla="*/ 2147483647 w 435"/>
              <a:gd name="T27" fmla="*/ 2147483647 h 201"/>
              <a:gd name="T28" fmla="*/ 2147483647 w 435"/>
              <a:gd name="T29" fmla="*/ 2147483647 h 201"/>
              <a:gd name="T30" fmla="*/ 0 w 435"/>
              <a:gd name="T31" fmla="*/ 2147483647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5"/>
              <a:gd name="T49" fmla="*/ 0 h 201"/>
              <a:gd name="T50" fmla="*/ 435 w 435"/>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5" h="201">
                <a:moveTo>
                  <a:pt x="0" y="177"/>
                </a:moveTo>
                <a:lnTo>
                  <a:pt x="42" y="201"/>
                </a:lnTo>
                <a:lnTo>
                  <a:pt x="178" y="196"/>
                </a:lnTo>
                <a:lnTo>
                  <a:pt x="218" y="183"/>
                </a:lnTo>
                <a:lnTo>
                  <a:pt x="282" y="86"/>
                </a:lnTo>
                <a:lnTo>
                  <a:pt x="355" y="92"/>
                </a:lnTo>
                <a:lnTo>
                  <a:pt x="435" y="61"/>
                </a:lnTo>
                <a:lnTo>
                  <a:pt x="355" y="31"/>
                </a:lnTo>
                <a:lnTo>
                  <a:pt x="338" y="0"/>
                </a:lnTo>
                <a:lnTo>
                  <a:pt x="250" y="67"/>
                </a:lnTo>
                <a:lnTo>
                  <a:pt x="226" y="98"/>
                </a:lnTo>
                <a:lnTo>
                  <a:pt x="193" y="80"/>
                </a:lnTo>
                <a:lnTo>
                  <a:pt x="138" y="129"/>
                </a:lnTo>
                <a:lnTo>
                  <a:pt x="90" y="134"/>
                </a:lnTo>
                <a:lnTo>
                  <a:pt x="65" y="183"/>
                </a:lnTo>
                <a:lnTo>
                  <a:pt x="0" y="17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2" name="Freeform 533"/>
          <p:cNvSpPr>
            <a:spLocks/>
          </p:cNvSpPr>
          <p:nvPr/>
        </p:nvSpPr>
        <p:spPr bwMode="auto">
          <a:xfrm>
            <a:off x="3919539" y="3927476"/>
            <a:ext cx="392112" cy="355600"/>
          </a:xfrm>
          <a:custGeom>
            <a:avLst/>
            <a:gdLst>
              <a:gd name="T0" fmla="*/ 0 w 740"/>
              <a:gd name="T1" fmla="*/ 2147483647 h 517"/>
              <a:gd name="T2" fmla="*/ 2147483647 w 740"/>
              <a:gd name="T3" fmla="*/ 2147483647 h 517"/>
              <a:gd name="T4" fmla="*/ 2147483647 w 740"/>
              <a:gd name="T5" fmla="*/ 2147483647 h 517"/>
              <a:gd name="T6" fmla="*/ 2147483647 w 740"/>
              <a:gd name="T7" fmla="*/ 2147483647 h 517"/>
              <a:gd name="T8" fmla="*/ 2147483647 w 740"/>
              <a:gd name="T9" fmla="*/ 0 h 517"/>
              <a:gd name="T10" fmla="*/ 2147483647 w 740"/>
              <a:gd name="T11" fmla="*/ 0 h 517"/>
              <a:gd name="T12" fmla="*/ 2147483647 w 740"/>
              <a:gd name="T13" fmla="*/ 2147483647 h 517"/>
              <a:gd name="T14" fmla="*/ 2147483647 w 740"/>
              <a:gd name="T15" fmla="*/ 2147483647 h 517"/>
              <a:gd name="T16" fmla="*/ 2147483647 w 740"/>
              <a:gd name="T17" fmla="*/ 2147483647 h 517"/>
              <a:gd name="T18" fmla="*/ 2147483647 w 740"/>
              <a:gd name="T19" fmla="*/ 2147483647 h 517"/>
              <a:gd name="T20" fmla="*/ 2147483647 w 740"/>
              <a:gd name="T21" fmla="*/ 2147483647 h 517"/>
              <a:gd name="T22" fmla="*/ 2147483647 w 740"/>
              <a:gd name="T23" fmla="*/ 2147483647 h 517"/>
              <a:gd name="T24" fmla="*/ 2147483647 w 740"/>
              <a:gd name="T25" fmla="*/ 2147483647 h 517"/>
              <a:gd name="T26" fmla="*/ 2147483647 w 740"/>
              <a:gd name="T27" fmla="*/ 2147483647 h 517"/>
              <a:gd name="T28" fmla="*/ 2147483647 w 740"/>
              <a:gd name="T29" fmla="*/ 2147483647 h 517"/>
              <a:gd name="T30" fmla="*/ 2147483647 w 740"/>
              <a:gd name="T31" fmla="*/ 2147483647 h 517"/>
              <a:gd name="T32" fmla="*/ 2147483647 w 740"/>
              <a:gd name="T33" fmla="*/ 2147483647 h 517"/>
              <a:gd name="T34" fmla="*/ 2147483647 w 740"/>
              <a:gd name="T35" fmla="*/ 2147483647 h 517"/>
              <a:gd name="T36" fmla="*/ 2147483647 w 740"/>
              <a:gd name="T37" fmla="*/ 2147483647 h 517"/>
              <a:gd name="T38" fmla="*/ 0 w 740"/>
              <a:gd name="T39" fmla="*/ 2147483647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0"/>
              <a:gd name="T61" fmla="*/ 0 h 517"/>
              <a:gd name="T62" fmla="*/ 740 w 740"/>
              <a:gd name="T63" fmla="*/ 517 h 5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0" h="517">
                <a:moveTo>
                  <a:pt x="0" y="359"/>
                </a:moveTo>
                <a:lnTo>
                  <a:pt x="32" y="322"/>
                </a:lnTo>
                <a:lnTo>
                  <a:pt x="72" y="346"/>
                </a:lnTo>
                <a:lnTo>
                  <a:pt x="298" y="335"/>
                </a:lnTo>
                <a:lnTo>
                  <a:pt x="250" y="0"/>
                </a:lnTo>
                <a:lnTo>
                  <a:pt x="321" y="0"/>
                </a:lnTo>
                <a:lnTo>
                  <a:pt x="691" y="182"/>
                </a:lnTo>
                <a:lnTo>
                  <a:pt x="691" y="213"/>
                </a:lnTo>
                <a:lnTo>
                  <a:pt x="740" y="200"/>
                </a:lnTo>
                <a:lnTo>
                  <a:pt x="740" y="310"/>
                </a:lnTo>
                <a:lnTo>
                  <a:pt x="700" y="340"/>
                </a:lnTo>
                <a:lnTo>
                  <a:pt x="555" y="353"/>
                </a:lnTo>
                <a:lnTo>
                  <a:pt x="378" y="419"/>
                </a:lnTo>
                <a:lnTo>
                  <a:pt x="313" y="517"/>
                </a:lnTo>
                <a:lnTo>
                  <a:pt x="265" y="505"/>
                </a:lnTo>
                <a:lnTo>
                  <a:pt x="185" y="517"/>
                </a:lnTo>
                <a:lnTo>
                  <a:pt x="145" y="438"/>
                </a:lnTo>
                <a:lnTo>
                  <a:pt x="65" y="456"/>
                </a:lnTo>
                <a:lnTo>
                  <a:pt x="40" y="443"/>
                </a:lnTo>
                <a:lnTo>
                  <a:pt x="0" y="35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23" name="Freeform 534"/>
          <p:cNvSpPr>
            <a:spLocks/>
          </p:cNvSpPr>
          <p:nvPr/>
        </p:nvSpPr>
        <p:spPr bwMode="auto">
          <a:xfrm>
            <a:off x="3805237" y="3868738"/>
            <a:ext cx="284163" cy="304800"/>
          </a:xfrm>
          <a:custGeom>
            <a:avLst/>
            <a:gdLst>
              <a:gd name="T0" fmla="*/ 0 w 538"/>
              <a:gd name="T1" fmla="*/ 2147483647 h 445"/>
              <a:gd name="T2" fmla="*/ 2147483647 w 538"/>
              <a:gd name="T3" fmla="*/ 2147483647 h 445"/>
              <a:gd name="T4" fmla="*/ 2147483647 w 538"/>
              <a:gd name="T5" fmla="*/ 2147483647 h 445"/>
              <a:gd name="T6" fmla="*/ 2147483647 w 538"/>
              <a:gd name="T7" fmla="*/ 2147483647 h 445"/>
              <a:gd name="T8" fmla="*/ 2147483647 w 538"/>
              <a:gd name="T9" fmla="*/ 2147483647 h 445"/>
              <a:gd name="T10" fmla="*/ 2147483647 w 538"/>
              <a:gd name="T11" fmla="*/ 2147483647 h 445"/>
              <a:gd name="T12" fmla="*/ 2147483647 w 538"/>
              <a:gd name="T13" fmla="*/ 2147483647 h 445"/>
              <a:gd name="T14" fmla="*/ 2147483647 w 538"/>
              <a:gd name="T15" fmla="*/ 2147483647 h 445"/>
              <a:gd name="T16" fmla="*/ 2147483647 w 538"/>
              <a:gd name="T17" fmla="*/ 2147483647 h 445"/>
              <a:gd name="T18" fmla="*/ 2147483647 w 538"/>
              <a:gd name="T19" fmla="*/ 2147483647 h 445"/>
              <a:gd name="T20" fmla="*/ 2147483647 w 538"/>
              <a:gd name="T21" fmla="*/ 2147483647 h 445"/>
              <a:gd name="T22" fmla="*/ 2147483647 w 538"/>
              <a:gd name="T23" fmla="*/ 0 h 445"/>
              <a:gd name="T24" fmla="*/ 2147483647 w 538"/>
              <a:gd name="T25" fmla="*/ 2147483647 h 445"/>
              <a:gd name="T26" fmla="*/ 2147483647 w 538"/>
              <a:gd name="T27" fmla="*/ 2147483647 h 445"/>
              <a:gd name="T28" fmla="*/ 2147483647 w 538"/>
              <a:gd name="T29" fmla="*/ 2147483647 h 445"/>
              <a:gd name="T30" fmla="*/ 2147483647 w 538"/>
              <a:gd name="T31" fmla="*/ 2147483647 h 445"/>
              <a:gd name="T32" fmla="*/ 2147483647 w 538"/>
              <a:gd name="T33" fmla="*/ 2147483647 h 445"/>
              <a:gd name="T34" fmla="*/ 0 w 538"/>
              <a:gd name="T35" fmla="*/ 2147483647 h 4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445"/>
              <a:gd name="T56" fmla="*/ 538 w 538"/>
              <a:gd name="T57" fmla="*/ 445 h 4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445">
                <a:moveTo>
                  <a:pt x="0" y="226"/>
                </a:moveTo>
                <a:lnTo>
                  <a:pt x="32" y="250"/>
                </a:lnTo>
                <a:lnTo>
                  <a:pt x="40" y="317"/>
                </a:lnTo>
                <a:lnTo>
                  <a:pt x="15" y="396"/>
                </a:lnTo>
                <a:lnTo>
                  <a:pt x="120" y="378"/>
                </a:lnTo>
                <a:lnTo>
                  <a:pt x="217" y="445"/>
                </a:lnTo>
                <a:lnTo>
                  <a:pt x="249" y="408"/>
                </a:lnTo>
                <a:lnTo>
                  <a:pt x="289" y="432"/>
                </a:lnTo>
                <a:lnTo>
                  <a:pt x="515" y="421"/>
                </a:lnTo>
                <a:lnTo>
                  <a:pt x="467" y="86"/>
                </a:lnTo>
                <a:lnTo>
                  <a:pt x="538" y="86"/>
                </a:lnTo>
                <a:lnTo>
                  <a:pt x="378" y="0"/>
                </a:lnTo>
                <a:lnTo>
                  <a:pt x="378" y="49"/>
                </a:lnTo>
                <a:lnTo>
                  <a:pt x="233" y="49"/>
                </a:lnTo>
                <a:lnTo>
                  <a:pt x="233" y="140"/>
                </a:lnTo>
                <a:lnTo>
                  <a:pt x="177" y="159"/>
                </a:lnTo>
                <a:lnTo>
                  <a:pt x="177" y="208"/>
                </a:lnTo>
                <a:lnTo>
                  <a:pt x="0" y="226"/>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24" name="Freeform 535"/>
          <p:cNvSpPr>
            <a:spLocks/>
          </p:cNvSpPr>
          <p:nvPr/>
        </p:nvSpPr>
        <p:spPr bwMode="auto">
          <a:xfrm>
            <a:off x="6303964" y="3175001"/>
            <a:ext cx="757237" cy="314325"/>
          </a:xfrm>
          <a:custGeom>
            <a:avLst/>
            <a:gdLst>
              <a:gd name="T0" fmla="*/ 0 w 1431"/>
              <a:gd name="T1" fmla="*/ 2147483647 h 457"/>
              <a:gd name="T2" fmla="*/ 2147483647 w 1431"/>
              <a:gd name="T3" fmla="*/ 2147483647 h 457"/>
              <a:gd name="T4" fmla="*/ 2147483647 w 1431"/>
              <a:gd name="T5" fmla="*/ 2147483647 h 457"/>
              <a:gd name="T6" fmla="*/ 2147483647 w 1431"/>
              <a:gd name="T7" fmla="*/ 2147483647 h 457"/>
              <a:gd name="T8" fmla="*/ 2147483647 w 1431"/>
              <a:gd name="T9" fmla="*/ 2147483647 h 457"/>
              <a:gd name="T10" fmla="*/ 2147483647 w 1431"/>
              <a:gd name="T11" fmla="*/ 2147483647 h 457"/>
              <a:gd name="T12" fmla="*/ 2147483647 w 1431"/>
              <a:gd name="T13" fmla="*/ 2147483647 h 457"/>
              <a:gd name="T14" fmla="*/ 2147483647 w 1431"/>
              <a:gd name="T15" fmla="*/ 2147483647 h 457"/>
              <a:gd name="T16" fmla="*/ 2147483647 w 1431"/>
              <a:gd name="T17" fmla="*/ 2147483647 h 457"/>
              <a:gd name="T18" fmla="*/ 2147483647 w 1431"/>
              <a:gd name="T19" fmla="*/ 2147483647 h 457"/>
              <a:gd name="T20" fmla="*/ 2147483647 w 1431"/>
              <a:gd name="T21" fmla="*/ 2147483647 h 457"/>
              <a:gd name="T22" fmla="*/ 2147483647 w 1431"/>
              <a:gd name="T23" fmla="*/ 2147483647 h 457"/>
              <a:gd name="T24" fmla="*/ 2147483647 w 1431"/>
              <a:gd name="T25" fmla="*/ 2147483647 h 457"/>
              <a:gd name="T26" fmla="*/ 2147483647 w 1431"/>
              <a:gd name="T27" fmla="*/ 2147483647 h 457"/>
              <a:gd name="T28" fmla="*/ 2147483647 w 1431"/>
              <a:gd name="T29" fmla="*/ 2147483647 h 457"/>
              <a:gd name="T30" fmla="*/ 2147483647 w 1431"/>
              <a:gd name="T31" fmla="*/ 2147483647 h 457"/>
              <a:gd name="T32" fmla="*/ 2147483647 w 1431"/>
              <a:gd name="T33" fmla="*/ 2147483647 h 457"/>
              <a:gd name="T34" fmla="*/ 2147483647 w 1431"/>
              <a:gd name="T35" fmla="*/ 2147483647 h 457"/>
              <a:gd name="T36" fmla="*/ 2147483647 w 1431"/>
              <a:gd name="T37" fmla="*/ 2147483647 h 457"/>
              <a:gd name="T38" fmla="*/ 2147483647 w 1431"/>
              <a:gd name="T39" fmla="*/ 2147483647 h 457"/>
              <a:gd name="T40" fmla="*/ 2147483647 w 1431"/>
              <a:gd name="T41" fmla="*/ 2147483647 h 457"/>
              <a:gd name="T42" fmla="*/ 2147483647 w 1431"/>
              <a:gd name="T43" fmla="*/ 2147483647 h 457"/>
              <a:gd name="T44" fmla="*/ 2147483647 w 1431"/>
              <a:gd name="T45" fmla="*/ 2147483647 h 457"/>
              <a:gd name="T46" fmla="*/ 2147483647 w 1431"/>
              <a:gd name="T47" fmla="*/ 0 h 457"/>
              <a:gd name="T48" fmla="*/ 2147483647 w 1431"/>
              <a:gd name="T49" fmla="*/ 2147483647 h 457"/>
              <a:gd name="T50" fmla="*/ 2147483647 w 1431"/>
              <a:gd name="T51" fmla="*/ 2147483647 h 457"/>
              <a:gd name="T52" fmla="*/ 2147483647 w 1431"/>
              <a:gd name="T53" fmla="*/ 2147483647 h 457"/>
              <a:gd name="T54" fmla="*/ 0 w 1431"/>
              <a:gd name="T55" fmla="*/ 2147483647 h 4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1"/>
              <a:gd name="T85" fmla="*/ 0 h 457"/>
              <a:gd name="T86" fmla="*/ 1431 w 1431"/>
              <a:gd name="T87" fmla="*/ 457 h 4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1" h="457">
                <a:moveTo>
                  <a:pt x="0" y="146"/>
                </a:moveTo>
                <a:lnTo>
                  <a:pt x="40" y="189"/>
                </a:lnTo>
                <a:lnTo>
                  <a:pt x="112" y="207"/>
                </a:lnTo>
                <a:lnTo>
                  <a:pt x="137" y="304"/>
                </a:lnTo>
                <a:lnTo>
                  <a:pt x="337" y="347"/>
                </a:lnTo>
                <a:lnTo>
                  <a:pt x="426" y="414"/>
                </a:lnTo>
                <a:lnTo>
                  <a:pt x="587" y="402"/>
                </a:lnTo>
                <a:lnTo>
                  <a:pt x="763" y="457"/>
                </a:lnTo>
                <a:lnTo>
                  <a:pt x="1013" y="414"/>
                </a:lnTo>
                <a:lnTo>
                  <a:pt x="1085" y="366"/>
                </a:lnTo>
                <a:lnTo>
                  <a:pt x="1093" y="323"/>
                </a:lnTo>
                <a:lnTo>
                  <a:pt x="1166" y="329"/>
                </a:lnTo>
                <a:lnTo>
                  <a:pt x="1311" y="250"/>
                </a:lnTo>
                <a:lnTo>
                  <a:pt x="1431" y="244"/>
                </a:lnTo>
                <a:lnTo>
                  <a:pt x="1366" y="183"/>
                </a:lnTo>
                <a:lnTo>
                  <a:pt x="1254" y="201"/>
                </a:lnTo>
                <a:lnTo>
                  <a:pt x="1254" y="140"/>
                </a:lnTo>
                <a:lnTo>
                  <a:pt x="1294" y="97"/>
                </a:lnTo>
                <a:lnTo>
                  <a:pt x="1206" y="91"/>
                </a:lnTo>
                <a:lnTo>
                  <a:pt x="988" y="128"/>
                </a:lnTo>
                <a:lnTo>
                  <a:pt x="803" y="73"/>
                </a:lnTo>
                <a:lnTo>
                  <a:pt x="683" y="86"/>
                </a:lnTo>
                <a:lnTo>
                  <a:pt x="635" y="31"/>
                </a:lnTo>
                <a:lnTo>
                  <a:pt x="515" y="0"/>
                </a:lnTo>
                <a:lnTo>
                  <a:pt x="458" y="31"/>
                </a:lnTo>
                <a:lnTo>
                  <a:pt x="450" y="97"/>
                </a:lnTo>
                <a:lnTo>
                  <a:pt x="185" y="73"/>
                </a:lnTo>
                <a:lnTo>
                  <a:pt x="0" y="146"/>
                </a:lnTo>
              </a:path>
            </a:pathLst>
          </a:custGeom>
          <a:solidFill>
            <a:schemeClr val="hlink"/>
          </a:solidFill>
          <a:ln w="7938">
            <a:solidFill>
              <a:schemeClr val="bg1"/>
            </a:solidFill>
            <a:round/>
            <a:headEnd/>
            <a:tailEnd/>
          </a:ln>
        </p:spPr>
        <p:txBody>
          <a:bodyPr/>
          <a:lstStyle/>
          <a:p>
            <a:pPr defTabSz="914400"/>
            <a:endParaRPr lang="en-US">
              <a:solidFill>
                <a:srgbClr val="000000"/>
              </a:solidFill>
            </a:endParaRPr>
          </a:p>
        </p:txBody>
      </p:sp>
      <p:sp>
        <p:nvSpPr>
          <p:cNvPr id="12525" name="Freeform 536"/>
          <p:cNvSpPr>
            <a:spLocks/>
          </p:cNvSpPr>
          <p:nvPr/>
        </p:nvSpPr>
        <p:spPr bwMode="auto">
          <a:xfrm>
            <a:off x="4924426" y="4772026"/>
            <a:ext cx="250825" cy="392113"/>
          </a:xfrm>
          <a:custGeom>
            <a:avLst/>
            <a:gdLst>
              <a:gd name="T0" fmla="*/ 0 w 475"/>
              <a:gd name="T1" fmla="*/ 2147483647 h 572"/>
              <a:gd name="T2" fmla="*/ 2147483647 w 475"/>
              <a:gd name="T3" fmla="*/ 2147483647 h 572"/>
              <a:gd name="T4" fmla="*/ 2147483647 w 475"/>
              <a:gd name="T5" fmla="*/ 2147483647 h 572"/>
              <a:gd name="T6" fmla="*/ 2147483647 w 475"/>
              <a:gd name="T7" fmla="*/ 2147483647 h 572"/>
              <a:gd name="T8" fmla="*/ 2147483647 w 475"/>
              <a:gd name="T9" fmla="*/ 2147483647 h 572"/>
              <a:gd name="T10" fmla="*/ 2147483647 w 475"/>
              <a:gd name="T11" fmla="*/ 2147483647 h 572"/>
              <a:gd name="T12" fmla="*/ 2147483647 w 475"/>
              <a:gd name="T13" fmla="*/ 2147483647 h 572"/>
              <a:gd name="T14" fmla="*/ 2147483647 w 475"/>
              <a:gd name="T15" fmla="*/ 2147483647 h 572"/>
              <a:gd name="T16" fmla="*/ 2147483647 w 475"/>
              <a:gd name="T17" fmla="*/ 2147483647 h 572"/>
              <a:gd name="T18" fmla="*/ 2147483647 w 475"/>
              <a:gd name="T19" fmla="*/ 2147483647 h 572"/>
              <a:gd name="T20" fmla="*/ 2147483647 w 475"/>
              <a:gd name="T21" fmla="*/ 2147483647 h 572"/>
              <a:gd name="T22" fmla="*/ 2147483647 w 475"/>
              <a:gd name="T23" fmla="*/ 2147483647 h 572"/>
              <a:gd name="T24" fmla="*/ 2147483647 w 475"/>
              <a:gd name="T25" fmla="*/ 2147483647 h 572"/>
              <a:gd name="T26" fmla="*/ 2147483647 w 475"/>
              <a:gd name="T27" fmla="*/ 0 h 572"/>
              <a:gd name="T28" fmla="*/ 2147483647 w 475"/>
              <a:gd name="T29" fmla="*/ 2147483647 h 572"/>
              <a:gd name="T30" fmla="*/ 2147483647 w 475"/>
              <a:gd name="T31" fmla="*/ 2147483647 h 572"/>
              <a:gd name="T32" fmla="*/ 2147483647 w 475"/>
              <a:gd name="T33" fmla="*/ 2147483647 h 572"/>
              <a:gd name="T34" fmla="*/ 2147483647 w 475"/>
              <a:gd name="T35" fmla="*/ 2147483647 h 572"/>
              <a:gd name="T36" fmla="*/ 2147483647 w 475"/>
              <a:gd name="T37" fmla="*/ 2147483647 h 572"/>
              <a:gd name="T38" fmla="*/ 2147483647 w 475"/>
              <a:gd name="T39" fmla="*/ 2147483647 h 572"/>
              <a:gd name="T40" fmla="*/ 2147483647 w 475"/>
              <a:gd name="T41" fmla="*/ 2147483647 h 572"/>
              <a:gd name="T42" fmla="*/ 2147483647 w 475"/>
              <a:gd name="T43" fmla="*/ 2147483647 h 572"/>
              <a:gd name="T44" fmla="*/ 0 w 475"/>
              <a:gd name="T45" fmla="*/ 2147483647 h 5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5"/>
              <a:gd name="T70" fmla="*/ 0 h 572"/>
              <a:gd name="T71" fmla="*/ 475 w 475"/>
              <a:gd name="T72" fmla="*/ 572 h 5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5" h="572">
                <a:moveTo>
                  <a:pt x="0" y="152"/>
                </a:moveTo>
                <a:lnTo>
                  <a:pt x="9" y="170"/>
                </a:lnTo>
                <a:lnTo>
                  <a:pt x="122" y="206"/>
                </a:lnTo>
                <a:lnTo>
                  <a:pt x="130" y="238"/>
                </a:lnTo>
                <a:lnTo>
                  <a:pt x="130" y="329"/>
                </a:lnTo>
                <a:lnTo>
                  <a:pt x="73" y="419"/>
                </a:lnTo>
                <a:lnTo>
                  <a:pt x="90" y="535"/>
                </a:lnTo>
                <a:lnTo>
                  <a:pt x="90" y="572"/>
                </a:lnTo>
                <a:lnTo>
                  <a:pt x="122" y="572"/>
                </a:lnTo>
                <a:lnTo>
                  <a:pt x="122" y="529"/>
                </a:lnTo>
                <a:lnTo>
                  <a:pt x="242" y="481"/>
                </a:lnTo>
                <a:lnTo>
                  <a:pt x="210" y="329"/>
                </a:lnTo>
                <a:lnTo>
                  <a:pt x="467" y="170"/>
                </a:lnTo>
                <a:lnTo>
                  <a:pt x="475" y="0"/>
                </a:lnTo>
                <a:lnTo>
                  <a:pt x="412" y="30"/>
                </a:lnTo>
                <a:lnTo>
                  <a:pt x="227" y="36"/>
                </a:lnTo>
                <a:lnTo>
                  <a:pt x="218" y="103"/>
                </a:lnTo>
                <a:lnTo>
                  <a:pt x="275" y="152"/>
                </a:lnTo>
                <a:lnTo>
                  <a:pt x="242" y="225"/>
                </a:lnTo>
                <a:lnTo>
                  <a:pt x="194" y="189"/>
                </a:lnTo>
                <a:lnTo>
                  <a:pt x="202" y="140"/>
                </a:lnTo>
                <a:lnTo>
                  <a:pt x="145" y="122"/>
                </a:lnTo>
                <a:lnTo>
                  <a:pt x="0" y="152"/>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6" name="Freeform 537"/>
          <p:cNvSpPr>
            <a:spLocks/>
          </p:cNvSpPr>
          <p:nvPr/>
        </p:nvSpPr>
        <p:spPr bwMode="auto">
          <a:xfrm>
            <a:off x="4213226" y="3963989"/>
            <a:ext cx="379413" cy="280987"/>
          </a:xfrm>
          <a:custGeom>
            <a:avLst/>
            <a:gdLst>
              <a:gd name="T0" fmla="*/ 0 w 716"/>
              <a:gd name="T1" fmla="*/ 2147483647 h 408"/>
              <a:gd name="T2" fmla="*/ 2147483647 w 716"/>
              <a:gd name="T3" fmla="*/ 2147483647 h 408"/>
              <a:gd name="T4" fmla="*/ 2147483647 w 716"/>
              <a:gd name="T5" fmla="*/ 2147483647 h 408"/>
              <a:gd name="T6" fmla="*/ 2147483647 w 716"/>
              <a:gd name="T7" fmla="*/ 2147483647 h 408"/>
              <a:gd name="T8" fmla="*/ 2147483647 w 716"/>
              <a:gd name="T9" fmla="*/ 2147483647 h 408"/>
              <a:gd name="T10" fmla="*/ 2147483647 w 716"/>
              <a:gd name="T11" fmla="*/ 2147483647 h 408"/>
              <a:gd name="T12" fmla="*/ 2147483647 w 716"/>
              <a:gd name="T13" fmla="*/ 2147483647 h 408"/>
              <a:gd name="T14" fmla="*/ 2147483647 w 716"/>
              <a:gd name="T15" fmla="*/ 2147483647 h 408"/>
              <a:gd name="T16" fmla="*/ 2147483647 w 716"/>
              <a:gd name="T17" fmla="*/ 2147483647 h 408"/>
              <a:gd name="T18" fmla="*/ 2147483647 w 716"/>
              <a:gd name="T19" fmla="*/ 2147483647 h 408"/>
              <a:gd name="T20" fmla="*/ 2147483647 w 716"/>
              <a:gd name="T21" fmla="*/ 2147483647 h 408"/>
              <a:gd name="T22" fmla="*/ 2147483647 w 716"/>
              <a:gd name="T23" fmla="*/ 2147483647 h 408"/>
              <a:gd name="T24" fmla="*/ 2147483647 w 716"/>
              <a:gd name="T25" fmla="*/ 2147483647 h 408"/>
              <a:gd name="T26" fmla="*/ 2147483647 w 716"/>
              <a:gd name="T27" fmla="*/ 0 h 408"/>
              <a:gd name="T28" fmla="*/ 2147483647 w 716"/>
              <a:gd name="T29" fmla="*/ 2147483647 h 408"/>
              <a:gd name="T30" fmla="*/ 2147483647 w 716"/>
              <a:gd name="T31" fmla="*/ 2147483647 h 408"/>
              <a:gd name="T32" fmla="*/ 2147483647 w 716"/>
              <a:gd name="T33" fmla="*/ 2147483647 h 408"/>
              <a:gd name="T34" fmla="*/ 2147483647 w 716"/>
              <a:gd name="T35" fmla="*/ 2147483647 h 408"/>
              <a:gd name="T36" fmla="*/ 0 w 716"/>
              <a:gd name="T37" fmla="*/ 2147483647 h 4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6"/>
              <a:gd name="T58" fmla="*/ 0 h 408"/>
              <a:gd name="T59" fmla="*/ 716 w 716"/>
              <a:gd name="T60" fmla="*/ 408 h 4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6" h="408">
                <a:moveTo>
                  <a:pt x="0" y="299"/>
                </a:moveTo>
                <a:lnTo>
                  <a:pt x="8" y="329"/>
                </a:lnTo>
                <a:lnTo>
                  <a:pt x="96" y="402"/>
                </a:lnTo>
                <a:lnTo>
                  <a:pt x="121" y="389"/>
                </a:lnTo>
                <a:lnTo>
                  <a:pt x="153" y="408"/>
                </a:lnTo>
                <a:lnTo>
                  <a:pt x="209" y="341"/>
                </a:lnTo>
                <a:lnTo>
                  <a:pt x="418" y="378"/>
                </a:lnTo>
                <a:lnTo>
                  <a:pt x="588" y="335"/>
                </a:lnTo>
                <a:lnTo>
                  <a:pt x="594" y="323"/>
                </a:lnTo>
                <a:lnTo>
                  <a:pt x="684" y="232"/>
                </a:lnTo>
                <a:lnTo>
                  <a:pt x="716" y="110"/>
                </a:lnTo>
                <a:lnTo>
                  <a:pt x="668" y="68"/>
                </a:lnTo>
                <a:lnTo>
                  <a:pt x="668" y="12"/>
                </a:lnTo>
                <a:lnTo>
                  <a:pt x="523" y="0"/>
                </a:lnTo>
                <a:lnTo>
                  <a:pt x="241" y="141"/>
                </a:lnTo>
                <a:lnTo>
                  <a:pt x="185" y="146"/>
                </a:lnTo>
                <a:lnTo>
                  <a:pt x="185" y="256"/>
                </a:lnTo>
                <a:lnTo>
                  <a:pt x="145" y="286"/>
                </a:lnTo>
                <a:lnTo>
                  <a:pt x="0" y="299"/>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27" name="Freeform 538"/>
          <p:cNvSpPr>
            <a:spLocks/>
          </p:cNvSpPr>
          <p:nvPr/>
        </p:nvSpPr>
        <p:spPr bwMode="auto">
          <a:xfrm>
            <a:off x="4273551" y="4194176"/>
            <a:ext cx="280988" cy="231775"/>
          </a:xfrm>
          <a:custGeom>
            <a:avLst/>
            <a:gdLst>
              <a:gd name="T0" fmla="*/ 0 w 530"/>
              <a:gd name="T1" fmla="*/ 2147483647 h 335"/>
              <a:gd name="T2" fmla="*/ 2147483647 w 530"/>
              <a:gd name="T3" fmla="*/ 2147483647 h 335"/>
              <a:gd name="T4" fmla="*/ 2147483647 w 530"/>
              <a:gd name="T5" fmla="*/ 2147483647 h 335"/>
              <a:gd name="T6" fmla="*/ 2147483647 w 530"/>
              <a:gd name="T7" fmla="*/ 2147483647 h 335"/>
              <a:gd name="T8" fmla="*/ 2147483647 w 530"/>
              <a:gd name="T9" fmla="*/ 0 h 335"/>
              <a:gd name="T10" fmla="*/ 2147483647 w 530"/>
              <a:gd name="T11" fmla="*/ 2147483647 h 335"/>
              <a:gd name="T12" fmla="*/ 2147483647 w 530"/>
              <a:gd name="T13" fmla="*/ 2147483647 h 335"/>
              <a:gd name="T14" fmla="*/ 2147483647 w 530"/>
              <a:gd name="T15" fmla="*/ 2147483647 h 335"/>
              <a:gd name="T16" fmla="*/ 2147483647 w 530"/>
              <a:gd name="T17" fmla="*/ 2147483647 h 335"/>
              <a:gd name="T18" fmla="*/ 2147483647 w 530"/>
              <a:gd name="T19" fmla="*/ 2147483647 h 335"/>
              <a:gd name="T20" fmla="*/ 2147483647 w 530"/>
              <a:gd name="T21" fmla="*/ 2147483647 h 335"/>
              <a:gd name="T22" fmla="*/ 2147483647 w 530"/>
              <a:gd name="T23" fmla="*/ 2147483647 h 335"/>
              <a:gd name="T24" fmla="*/ 2147483647 w 530"/>
              <a:gd name="T25" fmla="*/ 2147483647 h 335"/>
              <a:gd name="T26" fmla="*/ 0 w 530"/>
              <a:gd name="T27" fmla="*/ 2147483647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0"/>
              <a:gd name="T43" fmla="*/ 0 h 335"/>
              <a:gd name="T44" fmla="*/ 530 w 530"/>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0" h="335">
                <a:moveTo>
                  <a:pt x="0" y="262"/>
                </a:moveTo>
                <a:lnTo>
                  <a:pt x="40" y="73"/>
                </a:lnTo>
                <a:lnTo>
                  <a:pt x="96" y="6"/>
                </a:lnTo>
                <a:lnTo>
                  <a:pt x="305" y="43"/>
                </a:lnTo>
                <a:lnTo>
                  <a:pt x="475" y="0"/>
                </a:lnTo>
                <a:lnTo>
                  <a:pt x="506" y="49"/>
                </a:lnTo>
                <a:lnTo>
                  <a:pt x="530" y="80"/>
                </a:lnTo>
                <a:lnTo>
                  <a:pt x="481" y="97"/>
                </a:lnTo>
                <a:lnTo>
                  <a:pt x="385" y="256"/>
                </a:lnTo>
                <a:lnTo>
                  <a:pt x="313" y="243"/>
                </a:lnTo>
                <a:lnTo>
                  <a:pt x="256" y="317"/>
                </a:lnTo>
                <a:lnTo>
                  <a:pt x="152" y="335"/>
                </a:lnTo>
                <a:lnTo>
                  <a:pt x="96" y="267"/>
                </a:lnTo>
                <a:lnTo>
                  <a:pt x="0" y="262"/>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28" name="Freeform 539"/>
          <p:cNvSpPr>
            <a:spLocks/>
          </p:cNvSpPr>
          <p:nvPr/>
        </p:nvSpPr>
        <p:spPr bwMode="auto">
          <a:xfrm>
            <a:off x="7575551" y="4587876"/>
            <a:ext cx="238125" cy="176213"/>
          </a:xfrm>
          <a:custGeom>
            <a:avLst/>
            <a:gdLst>
              <a:gd name="T0" fmla="*/ 0 w 451"/>
              <a:gd name="T1" fmla="*/ 0 h 256"/>
              <a:gd name="T2" fmla="*/ 2147483647 w 451"/>
              <a:gd name="T3" fmla="*/ 2147483647 h 256"/>
              <a:gd name="T4" fmla="*/ 2147483647 w 451"/>
              <a:gd name="T5" fmla="*/ 2147483647 h 256"/>
              <a:gd name="T6" fmla="*/ 2147483647 w 451"/>
              <a:gd name="T7" fmla="*/ 2147483647 h 256"/>
              <a:gd name="T8" fmla="*/ 2147483647 w 451"/>
              <a:gd name="T9" fmla="*/ 2147483647 h 256"/>
              <a:gd name="T10" fmla="*/ 2147483647 w 451"/>
              <a:gd name="T11" fmla="*/ 2147483647 h 256"/>
              <a:gd name="T12" fmla="*/ 2147483647 w 451"/>
              <a:gd name="T13" fmla="*/ 2147483647 h 256"/>
              <a:gd name="T14" fmla="*/ 2147483647 w 451"/>
              <a:gd name="T15" fmla="*/ 2147483647 h 256"/>
              <a:gd name="T16" fmla="*/ 2147483647 w 451"/>
              <a:gd name="T17" fmla="*/ 2147483647 h 256"/>
              <a:gd name="T18" fmla="*/ 2147483647 w 451"/>
              <a:gd name="T19" fmla="*/ 2147483647 h 256"/>
              <a:gd name="T20" fmla="*/ 2147483647 w 451"/>
              <a:gd name="T21" fmla="*/ 2147483647 h 256"/>
              <a:gd name="T22" fmla="*/ 0 w 451"/>
              <a:gd name="T23" fmla="*/ 0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1"/>
              <a:gd name="T37" fmla="*/ 0 h 256"/>
              <a:gd name="T38" fmla="*/ 451 w 451"/>
              <a:gd name="T39" fmla="*/ 256 h 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1" h="256">
                <a:moveTo>
                  <a:pt x="0" y="0"/>
                </a:moveTo>
                <a:lnTo>
                  <a:pt x="8" y="220"/>
                </a:lnTo>
                <a:lnTo>
                  <a:pt x="80" y="225"/>
                </a:lnTo>
                <a:lnTo>
                  <a:pt x="153" y="158"/>
                </a:lnTo>
                <a:lnTo>
                  <a:pt x="241" y="189"/>
                </a:lnTo>
                <a:lnTo>
                  <a:pt x="306" y="250"/>
                </a:lnTo>
                <a:lnTo>
                  <a:pt x="451" y="256"/>
                </a:lnTo>
                <a:lnTo>
                  <a:pt x="281" y="158"/>
                </a:lnTo>
                <a:lnTo>
                  <a:pt x="306" y="116"/>
                </a:lnTo>
                <a:lnTo>
                  <a:pt x="225" y="97"/>
                </a:lnTo>
                <a:lnTo>
                  <a:pt x="153" y="37"/>
                </a:lnTo>
                <a:lnTo>
                  <a:pt x="0"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29" name="Freeform 540"/>
          <p:cNvSpPr>
            <a:spLocks/>
          </p:cNvSpPr>
          <p:nvPr/>
        </p:nvSpPr>
        <p:spPr bwMode="auto">
          <a:xfrm>
            <a:off x="2273300" y="4529139"/>
            <a:ext cx="293688" cy="422275"/>
          </a:xfrm>
          <a:custGeom>
            <a:avLst/>
            <a:gdLst>
              <a:gd name="T0" fmla="*/ 0 w 555"/>
              <a:gd name="T1" fmla="*/ 2147483647 h 615"/>
              <a:gd name="T2" fmla="*/ 2147483647 w 555"/>
              <a:gd name="T3" fmla="*/ 2147483647 h 615"/>
              <a:gd name="T4" fmla="*/ 2147483647 w 555"/>
              <a:gd name="T5" fmla="*/ 2147483647 h 615"/>
              <a:gd name="T6" fmla="*/ 2147483647 w 555"/>
              <a:gd name="T7" fmla="*/ 2147483647 h 615"/>
              <a:gd name="T8" fmla="*/ 2147483647 w 555"/>
              <a:gd name="T9" fmla="*/ 2147483647 h 615"/>
              <a:gd name="T10" fmla="*/ 2147483647 w 555"/>
              <a:gd name="T11" fmla="*/ 2147483647 h 615"/>
              <a:gd name="T12" fmla="*/ 2147483647 w 555"/>
              <a:gd name="T13" fmla="*/ 2147483647 h 615"/>
              <a:gd name="T14" fmla="*/ 2147483647 w 555"/>
              <a:gd name="T15" fmla="*/ 2147483647 h 615"/>
              <a:gd name="T16" fmla="*/ 2147483647 w 555"/>
              <a:gd name="T17" fmla="*/ 2147483647 h 615"/>
              <a:gd name="T18" fmla="*/ 2147483647 w 555"/>
              <a:gd name="T19" fmla="*/ 2147483647 h 615"/>
              <a:gd name="T20" fmla="*/ 2147483647 w 555"/>
              <a:gd name="T21" fmla="*/ 2147483647 h 615"/>
              <a:gd name="T22" fmla="*/ 2147483647 w 555"/>
              <a:gd name="T23" fmla="*/ 2147483647 h 615"/>
              <a:gd name="T24" fmla="*/ 2147483647 w 555"/>
              <a:gd name="T25" fmla="*/ 2147483647 h 615"/>
              <a:gd name="T26" fmla="*/ 2147483647 w 555"/>
              <a:gd name="T27" fmla="*/ 2147483647 h 615"/>
              <a:gd name="T28" fmla="*/ 2147483647 w 555"/>
              <a:gd name="T29" fmla="*/ 2147483647 h 615"/>
              <a:gd name="T30" fmla="*/ 2147483647 w 555"/>
              <a:gd name="T31" fmla="*/ 2147483647 h 615"/>
              <a:gd name="T32" fmla="*/ 2147483647 w 555"/>
              <a:gd name="T33" fmla="*/ 2147483647 h 615"/>
              <a:gd name="T34" fmla="*/ 2147483647 w 555"/>
              <a:gd name="T35" fmla="*/ 2147483647 h 615"/>
              <a:gd name="T36" fmla="*/ 2147483647 w 555"/>
              <a:gd name="T37" fmla="*/ 2147483647 h 615"/>
              <a:gd name="T38" fmla="*/ 2147483647 w 555"/>
              <a:gd name="T39" fmla="*/ 2147483647 h 615"/>
              <a:gd name="T40" fmla="*/ 2147483647 w 555"/>
              <a:gd name="T41" fmla="*/ 2147483647 h 615"/>
              <a:gd name="T42" fmla="*/ 2147483647 w 555"/>
              <a:gd name="T43" fmla="*/ 0 h 615"/>
              <a:gd name="T44" fmla="*/ 2147483647 w 555"/>
              <a:gd name="T45" fmla="*/ 2147483647 h 615"/>
              <a:gd name="T46" fmla="*/ 2147483647 w 555"/>
              <a:gd name="T47" fmla="*/ 2147483647 h 615"/>
              <a:gd name="T48" fmla="*/ 2147483647 w 555"/>
              <a:gd name="T49" fmla="*/ 2147483647 h 615"/>
              <a:gd name="T50" fmla="*/ 2147483647 w 555"/>
              <a:gd name="T51" fmla="*/ 2147483647 h 615"/>
              <a:gd name="T52" fmla="*/ 2147483647 w 555"/>
              <a:gd name="T53" fmla="*/ 2147483647 h 615"/>
              <a:gd name="T54" fmla="*/ 0 w 555"/>
              <a:gd name="T55" fmla="*/ 2147483647 h 6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5"/>
              <a:gd name="T85" fmla="*/ 0 h 615"/>
              <a:gd name="T86" fmla="*/ 555 w 555"/>
              <a:gd name="T87" fmla="*/ 615 h 6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5" h="615">
                <a:moveTo>
                  <a:pt x="0" y="140"/>
                </a:moveTo>
                <a:lnTo>
                  <a:pt x="7" y="195"/>
                </a:lnTo>
                <a:lnTo>
                  <a:pt x="104" y="280"/>
                </a:lnTo>
                <a:lnTo>
                  <a:pt x="225" y="481"/>
                </a:lnTo>
                <a:lnTo>
                  <a:pt x="482" y="615"/>
                </a:lnTo>
                <a:lnTo>
                  <a:pt x="522" y="596"/>
                </a:lnTo>
                <a:lnTo>
                  <a:pt x="538" y="548"/>
                </a:lnTo>
                <a:lnTo>
                  <a:pt x="507" y="535"/>
                </a:lnTo>
                <a:lnTo>
                  <a:pt x="530" y="523"/>
                </a:lnTo>
                <a:lnTo>
                  <a:pt x="555" y="414"/>
                </a:lnTo>
                <a:lnTo>
                  <a:pt x="515" y="365"/>
                </a:lnTo>
                <a:lnTo>
                  <a:pt x="482" y="365"/>
                </a:lnTo>
                <a:lnTo>
                  <a:pt x="482" y="310"/>
                </a:lnTo>
                <a:lnTo>
                  <a:pt x="425" y="335"/>
                </a:lnTo>
                <a:lnTo>
                  <a:pt x="370" y="310"/>
                </a:lnTo>
                <a:lnTo>
                  <a:pt x="330" y="249"/>
                </a:lnTo>
                <a:lnTo>
                  <a:pt x="393" y="170"/>
                </a:lnTo>
                <a:lnTo>
                  <a:pt x="507" y="133"/>
                </a:lnTo>
                <a:lnTo>
                  <a:pt x="482" y="122"/>
                </a:lnTo>
                <a:lnTo>
                  <a:pt x="490" y="85"/>
                </a:lnTo>
                <a:lnTo>
                  <a:pt x="370" y="73"/>
                </a:lnTo>
                <a:lnTo>
                  <a:pt x="265" y="0"/>
                </a:lnTo>
                <a:lnTo>
                  <a:pt x="249" y="49"/>
                </a:lnTo>
                <a:lnTo>
                  <a:pt x="145" y="103"/>
                </a:lnTo>
                <a:lnTo>
                  <a:pt x="88" y="158"/>
                </a:lnTo>
                <a:lnTo>
                  <a:pt x="32" y="146"/>
                </a:lnTo>
                <a:lnTo>
                  <a:pt x="32" y="109"/>
                </a:lnTo>
                <a:lnTo>
                  <a:pt x="0" y="14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30" name="Freeform 541"/>
          <p:cNvSpPr>
            <a:spLocks/>
          </p:cNvSpPr>
          <p:nvPr/>
        </p:nvSpPr>
        <p:spPr bwMode="auto">
          <a:xfrm>
            <a:off x="7073901" y="4086226"/>
            <a:ext cx="98425" cy="142875"/>
          </a:xfrm>
          <a:custGeom>
            <a:avLst/>
            <a:gdLst>
              <a:gd name="T0" fmla="*/ 0 w 186"/>
              <a:gd name="T1" fmla="*/ 2147483647 h 207"/>
              <a:gd name="T2" fmla="*/ 2147483647 w 186"/>
              <a:gd name="T3" fmla="*/ 0 h 207"/>
              <a:gd name="T4" fmla="*/ 2147483647 w 186"/>
              <a:gd name="T5" fmla="*/ 0 h 207"/>
              <a:gd name="T6" fmla="*/ 2147483647 w 186"/>
              <a:gd name="T7" fmla="*/ 2147483647 h 207"/>
              <a:gd name="T8" fmla="*/ 2147483647 w 186"/>
              <a:gd name="T9" fmla="*/ 2147483647 h 207"/>
              <a:gd name="T10" fmla="*/ 2147483647 w 186"/>
              <a:gd name="T11" fmla="*/ 2147483647 h 207"/>
              <a:gd name="T12" fmla="*/ 2147483647 w 186"/>
              <a:gd name="T13" fmla="*/ 2147483647 h 207"/>
              <a:gd name="T14" fmla="*/ 2147483647 w 186"/>
              <a:gd name="T15" fmla="*/ 2147483647 h 207"/>
              <a:gd name="T16" fmla="*/ 2147483647 w 186"/>
              <a:gd name="T17" fmla="*/ 2147483647 h 207"/>
              <a:gd name="T18" fmla="*/ 2147483647 w 186"/>
              <a:gd name="T19" fmla="*/ 2147483647 h 207"/>
              <a:gd name="T20" fmla="*/ 2147483647 w 186"/>
              <a:gd name="T21" fmla="*/ 2147483647 h 207"/>
              <a:gd name="T22" fmla="*/ 0 w 186"/>
              <a:gd name="T23" fmla="*/ 2147483647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207"/>
              <a:gd name="T38" fmla="*/ 186 w 186"/>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207">
                <a:moveTo>
                  <a:pt x="0" y="79"/>
                </a:moveTo>
                <a:lnTo>
                  <a:pt x="24" y="0"/>
                </a:lnTo>
                <a:lnTo>
                  <a:pt x="96" y="0"/>
                </a:lnTo>
                <a:lnTo>
                  <a:pt x="113" y="55"/>
                </a:lnTo>
                <a:lnTo>
                  <a:pt x="64" y="115"/>
                </a:lnTo>
                <a:lnTo>
                  <a:pt x="73" y="140"/>
                </a:lnTo>
                <a:lnTo>
                  <a:pt x="178" y="158"/>
                </a:lnTo>
                <a:lnTo>
                  <a:pt x="186" y="207"/>
                </a:lnTo>
                <a:lnTo>
                  <a:pt x="121" y="158"/>
                </a:lnTo>
                <a:lnTo>
                  <a:pt x="121" y="188"/>
                </a:lnTo>
                <a:lnTo>
                  <a:pt x="24" y="158"/>
                </a:lnTo>
                <a:lnTo>
                  <a:pt x="0" y="7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31" name="Freeform 542"/>
          <p:cNvSpPr>
            <a:spLocks/>
          </p:cNvSpPr>
          <p:nvPr/>
        </p:nvSpPr>
        <p:spPr bwMode="auto">
          <a:xfrm>
            <a:off x="7119937" y="4295775"/>
            <a:ext cx="106363" cy="95250"/>
          </a:xfrm>
          <a:custGeom>
            <a:avLst/>
            <a:gdLst>
              <a:gd name="T0" fmla="*/ 0 w 200"/>
              <a:gd name="T1" fmla="*/ 2147483647 h 140"/>
              <a:gd name="T2" fmla="*/ 2147483647 w 200"/>
              <a:gd name="T3" fmla="*/ 2147483647 h 140"/>
              <a:gd name="T4" fmla="*/ 2147483647 w 200"/>
              <a:gd name="T5" fmla="*/ 2147483647 h 140"/>
              <a:gd name="T6" fmla="*/ 2147483647 w 200"/>
              <a:gd name="T7" fmla="*/ 0 h 140"/>
              <a:gd name="T8" fmla="*/ 2147483647 w 200"/>
              <a:gd name="T9" fmla="*/ 2147483647 h 140"/>
              <a:gd name="T10" fmla="*/ 2147483647 w 200"/>
              <a:gd name="T11" fmla="*/ 2147483647 h 140"/>
              <a:gd name="T12" fmla="*/ 2147483647 w 200"/>
              <a:gd name="T13" fmla="*/ 2147483647 h 140"/>
              <a:gd name="T14" fmla="*/ 2147483647 w 200"/>
              <a:gd name="T15" fmla="*/ 2147483647 h 140"/>
              <a:gd name="T16" fmla="*/ 2147483647 w 200"/>
              <a:gd name="T17" fmla="*/ 2147483647 h 140"/>
              <a:gd name="T18" fmla="*/ 2147483647 w 200"/>
              <a:gd name="T19" fmla="*/ 2147483647 h 140"/>
              <a:gd name="T20" fmla="*/ 0 w 200"/>
              <a:gd name="T21" fmla="*/ 2147483647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140"/>
              <a:gd name="T35" fmla="*/ 200 w 20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140">
                <a:moveTo>
                  <a:pt x="0" y="97"/>
                </a:moveTo>
                <a:lnTo>
                  <a:pt x="40" y="43"/>
                </a:lnTo>
                <a:lnTo>
                  <a:pt x="97" y="49"/>
                </a:lnTo>
                <a:lnTo>
                  <a:pt x="160" y="0"/>
                </a:lnTo>
                <a:lnTo>
                  <a:pt x="200" y="31"/>
                </a:lnTo>
                <a:lnTo>
                  <a:pt x="185" y="116"/>
                </a:lnTo>
                <a:lnTo>
                  <a:pt x="169" y="80"/>
                </a:lnTo>
                <a:lnTo>
                  <a:pt x="152" y="140"/>
                </a:lnTo>
                <a:lnTo>
                  <a:pt x="104" y="121"/>
                </a:lnTo>
                <a:lnTo>
                  <a:pt x="72" y="67"/>
                </a:lnTo>
                <a:lnTo>
                  <a:pt x="0" y="9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32" name="Freeform 543"/>
          <p:cNvSpPr>
            <a:spLocks/>
          </p:cNvSpPr>
          <p:nvPr/>
        </p:nvSpPr>
        <p:spPr bwMode="auto">
          <a:xfrm>
            <a:off x="3808414" y="4224338"/>
            <a:ext cx="73025" cy="38100"/>
          </a:xfrm>
          <a:custGeom>
            <a:avLst/>
            <a:gdLst>
              <a:gd name="T0" fmla="*/ 0 w 138"/>
              <a:gd name="T1" fmla="*/ 2147483647 h 54"/>
              <a:gd name="T2" fmla="*/ 2147483647 w 138"/>
              <a:gd name="T3" fmla="*/ 2147483647 h 54"/>
              <a:gd name="T4" fmla="*/ 2147483647 w 138"/>
              <a:gd name="T5" fmla="*/ 2147483647 h 54"/>
              <a:gd name="T6" fmla="*/ 2147483647 w 138"/>
              <a:gd name="T7" fmla="*/ 2147483647 h 54"/>
              <a:gd name="T8" fmla="*/ 2147483647 w 138"/>
              <a:gd name="T9" fmla="*/ 2147483647 h 54"/>
              <a:gd name="T10" fmla="*/ 2147483647 w 138"/>
              <a:gd name="T11" fmla="*/ 2147483647 h 54"/>
              <a:gd name="T12" fmla="*/ 2147483647 w 138"/>
              <a:gd name="T13" fmla="*/ 0 h 54"/>
              <a:gd name="T14" fmla="*/ 0 w 138"/>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54"/>
              <a:gd name="T26" fmla="*/ 138 w 138"/>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54">
                <a:moveTo>
                  <a:pt x="0" y="11"/>
                </a:moveTo>
                <a:lnTo>
                  <a:pt x="42" y="37"/>
                </a:lnTo>
                <a:lnTo>
                  <a:pt x="90" y="24"/>
                </a:lnTo>
                <a:lnTo>
                  <a:pt x="57" y="37"/>
                </a:lnTo>
                <a:lnTo>
                  <a:pt x="73" y="54"/>
                </a:lnTo>
                <a:lnTo>
                  <a:pt x="138" y="37"/>
                </a:lnTo>
                <a:lnTo>
                  <a:pt x="138" y="0"/>
                </a:lnTo>
                <a:lnTo>
                  <a:pt x="0" y="11"/>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33" name="Freeform 544"/>
          <p:cNvSpPr>
            <a:spLocks/>
          </p:cNvSpPr>
          <p:nvPr/>
        </p:nvSpPr>
        <p:spPr bwMode="auto">
          <a:xfrm>
            <a:off x="4902200" y="4546601"/>
            <a:ext cx="39688" cy="41275"/>
          </a:xfrm>
          <a:custGeom>
            <a:avLst/>
            <a:gdLst>
              <a:gd name="T0" fmla="*/ 0 w 73"/>
              <a:gd name="T1" fmla="*/ 2147483647 h 60"/>
              <a:gd name="T2" fmla="*/ 2147483647 w 73"/>
              <a:gd name="T3" fmla="*/ 2147483647 h 60"/>
              <a:gd name="T4" fmla="*/ 2147483647 w 73"/>
              <a:gd name="T5" fmla="*/ 0 h 60"/>
              <a:gd name="T6" fmla="*/ 2147483647 w 73"/>
              <a:gd name="T7" fmla="*/ 2147483647 h 60"/>
              <a:gd name="T8" fmla="*/ 0 w 73"/>
              <a:gd name="T9" fmla="*/ 2147483647 h 60"/>
              <a:gd name="T10" fmla="*/ 0 60000 65536"/>
              <a:gd name="T11" fmla="*/ 0 60000 65536"/>
              <a:gd name="T12" fmla="*/ 0 60000 65536"/>
              <a:gd name="T13" fmla="*/ 0 60000 65536"/>
              <a:gd name="T14" fmla="*/ 0 60000 65536"/>
              <a:gd name="T15" fmla="*/ 0 w 73"/>
              <a:gd name="T16" fmla="*/ 0 h 60"/>
              <a:gd name="T17" fmla="*/ 73 w 73"/>
              <a:gd name="T18" fmla="*/ 60 h 60"/>
            </a:gdLst>
            <a:ahLst/>
            <a:cxnLst>
              <a:cxn ang="T10">
                <a:pos x="T0" y="T1"/>
              </a:cxn>
              <a:cxn ang="T11">
                <a:pos x="T2" y="T3"/>
              </a:cxn>
              <a:cxn ang="T12">
                <a:pos x="T4" y="T5"/>
              </a:cxn>
              <a:cxn ang="T13">
                <a:pos x="T6" y="T7"/>
              </a:cxn>
              <a:cxn ang="T14">
                <a:pos x="T8" y="T9"/>
              </a:cxn>
            </a:cxnLst>
            <a:rect l="T15" t="T16" r="T17" b="T18"/>
            <a:pathLst>
              <a:path w="73" h="60">
                <a:moveTo>
                  <a:pt x="0" y="60"/>
                </a:moveTo>
                <a:lnTo>
                  <a:pt x="33" y="11"/>
                </a:lnTo>
                <a:lnTo>
                  <a:pt x="65" y="0"/>
                </a:lnTo>
                <a:lnTo>
                  <a:pt x="73" y="48"/>
                </a:lnTo>
                <a:lnTo>
                  <a:pt x="0" y="60"/>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34" name="Freeform 545"/>
          <p:cNvSpPr>
            <a:spLocks/>
          </p:cNvSpPr>
          <p:nvPr/>
        </p:nvSpPr>
        <p:spPr bwMode="auto">
          <a:xfrm>
            <a:off x="5035549" y="3744914"/>
            <a:ext cx="501651" cy="412750"/>
          </a:xfrm>
          <a:custGeom>
            <a:avLst/>
            <a:gdLst>
              <a:gd name="T0" fmla="*/ 0 w 949"/>
              <a:gd name="T1" fmla="*/ 2147483647 h 603"/>
              <a:gd name="T2" fmla="*/ 2147483647 w 949"/>
              <a:gd name="T3" fmla="*/ 2147483647 h 603"/>
              <a:gd name="T4" fmla="*/ 2147483647 w 949"/>
              <a:gd name="T5" fmla="*/ 2147483647 h 603"/>
              <a:gd name="T6" fmla="*/ 2147483647 w 949"/>
              <a:gd name="T7" fmla="*/ 2147483647 h 603"/>
              <a:gd name="T8" fmla="*/ 2147483647 w 949"/>
              <a:gd name="T9" fmla="*/ 2147483647 h 603"/>
              <a:gd name="T10" fmla="*/ 2147483647 w 949"/>
              <a:gd name="T11" fmla="*/ 2147483647 h 603"/>
              <a:gd name="T12" fmla="*/ 2147483647 w 949"/>
              <a:gd name="T13" fmla="*/ 0 h 603"/>
              <a:gd name="T14" fmla="*/ 2147483647 w 949"/>
              <a:gd name="T15" fmla="*/ 2147483647 h 603"/>
              <a:gd name="T16" fmla="*/ 2147483647 w 949"/>
              <a:gd name="T17" fmla="*/ 2147483647 h 603"/>
              <a:gd name="T18" fmla="*/ 2147483647 w 949"/>
              <a:gd name="T19" fmla="*/ 2147483647 h 603"/>
              <a:gd name="T20" fmla="*/ 2147483647 w 949"/>
              <a:gd name="T21" fmla="*/ 2147483647 h 603"/>
              <a:gd name="T22" fmla="*/ 2147483647 w 949"/>
              <a:gd name="T23" fmla="*/ 2147483647 h 603"/>
              <a:gd name="T24" fmla="*/ 2147483647 w 949"/>
              <a:gd name="T25" fmla="*/ 2147483647 h 603"/>
              <a:gd name="T26" fmla="*/ 2147483647 w 949"/>
              <a:gd name="T27" fmla="*/ 2147483647 h 603"/>
              <a:gd name="T28" fmla="*/ 2147483647 w 949"/>
              <a:gd name="T29" fmla="*/ 2147483647 h 603"/>
              <a:gd name="T30" fmla="*/ 2147483647 w 949"/>
              <a:gd name="T31" fmla="*/ 2147483647 h 603"/>
              <a:gd name="T32" fmla="*/ 2147483647 w 949"/>
              <a:gd name="T33" fmla="*/ 2147483647 h 603"/>
              <a:gd name="T34" fmla="*/ 2147483647 w 949"/>
              <a:gd name="T35" fmla="*/ 2147483647 h 603"/>
              <a:gd name="T36" fmla="*/ 2147483647 w 949"/>
              <a:gd name="T37" fmla="*/ 2147483647 h 603"/>
              <a:gd name="T38" fmla="*/ 2147483647 w 949"/>
              <a:gd name="T39" fmla="*/ 2147483647 h 603"/>
              <a:gd name="T40" fmla="*/ 2147483647 w 949"/>
              <a:gd name="T41" fmla="*/ 2147483647 h 603"/>
              <a:gd name="T42" fmla="*/ 2147483647 w 949"/>
              <a:gd name="T43" fmla="*/ 2147483647 h 603"/>
              <a:gd name="T44" fmla="*/ 2147483647 w 949"/>
              <a:gd name="T45" fmla="*/ 2147483647 h 603"/>
              <a:gd name="T46" fmla="*/ 2147483647 w 949"/>
              <a:gd name="T47" fmla="*/ 2147483647 h 603"/>
              <a:gd name="T48" fmla="*/ 2147483647 w 949"/>
              <a:gd name="T49" fmla="*/ 2147483647 h 603"/>
              <a:gd name="T50" fmla="*/ 2147483647 w 949"/>
              <a:gd name="T51" fmla="*/ 2147483647 h 603"/>
              <a:gd name="T52" fmla="*/ 2147483647 w 949"/>
              <a:gd name="T53" fmla="*/ 2147483647 h 603"/>
              <a:gd name="T54" fmla="*/ 2147483647 w 949"/>
              <a:gd name="T55" fmla="*/ 2147483647 h 603"/>
              <a:gd name="T56" fmla="*/ 0 w 949"/>
              <a:gd name="T57" fmla="*/ 2147483647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9"/>
              <a:gd name="T88" fmla="*/ 0 h 603"/>
              <a:gd name="T89" fmla="*/ 949 w 949"/>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9" h="603">
                <a:moveTo>
                  <a:pt x="0" y="152"/>
                </a:moveTo>
                <a:lnTo>
                  <a:pt x="17" y="104"/>
                </a:lnTo>
                <a:lnTo>
                  <a:pt x="72" y="110"/>
                </a:lnTo>
                <a:lnTo>
                  <a:pt x="128" y="79"/>
                </a:lnTo>
                <a:lnTo>
                  <a:pt x="153" y="61"/>
                </a:lnTo>
                <a:lnTo>
                  <a:pt x="105" y="18"/>
                </a:lnTo>
                <a:lnTo>
                  <a:pt x="208" y="0"/>
                </a:lnTo>
                <a:lnTo>
                  <a:pt x="402" y="67"/>
                </a:lnTo>
                <a:lnTo>
                  <a:pt x="402" y="91"/>
                </a:lnTo>
                <a:lnTo>
                  <a:pt x="458" y="110"/>
                </a:lnTo>
                <a:lnTo>
                  <a:pt x="498" y="134"/>
                </a:lnTo>
                <a:lnTo>
                  <a:pt x="547" y="110"/>
                </a:lnTo>
                <a:lnTo>
                  <a:pt x="620" y="140"/>
                </a:lnTo>
                <a:lnTo>
                  <a:pt x="723" y="274"/>
                </a:lnTo>
                <a:lnTo>
                  <a:pt x="740" y="280"/>
                </a:lnTo>
                <a:lnTo>
                  <a:pt x="788" y="341"/>
                </a:lnTo>
                <a:lnTo>
                  <a:pt x="933" y="347"/>
                </a:lnTo>
                <a:lnTo>
                  <a:pt x="949" y="371"/>
                </a:lnTo>
                <a:lnTo>
                  <a:pt x="925" y="444"/>
                </a:lnTo>
                <a:lnTo>
                  <a:pt x="788" y="481"/>
                </a:lnTo>
                <a:lnTo>
                  <a:pt x="635" y="505"/>
                </a:lnTo>
                <a:lnTo>
                  <a:pt x="523" y="603"/>
                </a:lnTo>
                <a:lnTo>
                  <a:pt x="523" y="560"/>
                </a:lnTo>
                <a:lnTo>
                  <a:pt x="450" y="541"/>
                </a:lnTo>
                <a:lnTo>
                  <a:pt x="362" y="566"/>
                </a:lnTo>
                <a:lnTo>
                  <a:pt x="282" y="463"/>
                </a:lnTo>
                <a:lnTo>
                  <a:pt x="217" y="420"/>
                </a:lnTo>
                <a:lnTo>
                  <a:pt x="177" y="304"/>
                </a:lnTo>
                <a:lnTo>
                  <a:pt x="0" y="15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35" name="Freeform 546"/>
          <p:cNvSpPr>
            <a:spLocks/>
          </p:cNvSpPr>
          <p:nvPr/>
        </p:nvSpPr>
        <p:spPr bwMode="auto">
          <a:xfrm>
            <a:off x="3792540" y="4129089"/>
            <a:ext cx="149225" cy="103187"/>
          </a:xfrm>
          <a:custGeom>
            <a:avLst/>
            <a:gdLst>
              <a:gd name="T0" fmla="*/ 0 w 282"/>
              <a:gd name="T1" fmla="*/ 2147483647 h 151"/>
              <a:gd name="T2" fmla="*/ 2147483647 w 282"/>
              <a:gd name="T3" fmla="*/ 2147483647 h 151"/>
              <a:gd name="T4" fmla="*/ 2147483647 w 282"/>
              <a:gd name="T5" fmla="*/ 2147483647 h 151"/>
              <a:gd name="T6" fmla="*/ 2147483647 w 282"/>
              <a:gd name="T7" fmla="*/ 2147483647 h 151"/>
              <a:gd name="T8" fmla="*/ 2147483647 w 282"/>
              <a:gd name="T9" fmla="*/ 2147483647 h 151"/>
              <a:gd name="T10" fmla="*/ 2147483647 w 282"/>
              <a:gd name="T11" fmla="*/ 2147483647 h 151"/>
              <a:gd name="T12" fmla="*/ 2147483647 w 282"/>
              <a:gd name="T13" fmla="*/ 2147483647 h 151"/>
              <a:gd name="T14" fmla="*/ 2147483647 w 282"/>
              <a:gd name="T15" fmla="*/ 2147483647 h 151"/>
              <a:gd name="T16" fmla="*/ 2147483647 w 282"/>
              <a:gd name="T17" fmla="*/ 0 h 151"/>
              <a:gd name="T18" fmla="*/ 2147483647 w 282"/>
              <a:gd name="T19" fmla="*/ 2147483647 h 151"/>
              <a:gd name="T20" fmla="*/ 0 w 282"/>
              <a:gd name="T21" fmla="*/ 214748364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2"/>
              <a:gd name="T34" fmla="*/ 0 h 151"/>
              <a:gd name="T35" fmla="*/ 282 w 282"/>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2" h="151">
                <a:moveTo>
                  <a:pt x="0" y="67"/>
                </a:moveTo>
                <a:lnTo>
                  <a:pt x="40" y="103"/>
                </a:lnTo>
                <a:lnTo>
                  <a:pt x="170" y="110"/>
                </a:lnTo>
                <a:lnTo>
                  <a:pt x="32" y="127"/>
                </a:lnTo>
                <a:lnTo>
                  <a:pt x="32" y="151"/>
                </a:lnTo>
                <a:lnTo>
                  <a:pt x="170" y="140"/>
                </a:lnTo>
                <a:lnTo>
                  <a:pt x="282" y="151"/>
                </a:lnTo>
                <a:lnTo>
                  <a:pt x="242" y="67"/>
                </a:lnTo>
                <a:lnTo>
                  <a:pt x="145" y="0"/>
                </a:lnTo>
                <a:lnTo>
                  <a:pt x="40" y="18"/>
                </a:lnTo>
                <a:lnTo>
                  <a:pt x="0" y="67"/>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36" name="Freeform 547"/>
          <p:cNvSpPr>
            <a:spLocks/>
          </p:cNvSpPr>
          <p:nvPr/>
        </p:nvSpPr>
        <p:spPr bwMode="auto">
          <a:xfrm>
            <a:off x="3894138" y="4291013"/>
            <a:ext cx="68263" cy="66675"/>
          </a:xfrm>
          <a:custGeom>
            <a:avLst/>
            <a:gdLst>
              <a:gd name="T0" fmla="*/ 0 w 128"/>
              <a:gd name="T1" fmla="*/ 2147483647 h 97"/>
              <a:gd name="T2" fmla="*/ 2147483647 w 128"/>
              <a:gd name="T3" fmla="*/ 2147483647 h 97"/>
              <a:gd name="T4" fmla="*/ 2147483647 w 128"/>
              <a:gd name="T5" fmla="*/ 2147483647 h 97"/>
              <a:gd name="T6" fmla="*/ 2147483647 w 128"/>
              <a:gd name="T7" fmla="*/ 2147483647 h 97"/>
              <a:gd name="T8" fmla="*/ 2147483647 w 128"/>
              <a:gd name="T9" fmla="*/ 0 h 97"/>
              <a:gd name="T10" fmla="*/ 0 w 128"/>
              <a:gd name="T11" fmla="*/ 2147483647 h 97"/>
              <a:gd name="T12" fmla="*/ 0 60000 65536"/>
              <a:gd name="T13" fmla="*/ 0 60000 65536"/>
              <a:gd name="T14" fmla="*/ 0 60000 65536"/>
              <a:gd name="T15" fmla="*/ 0 60000 65536"/>
              <a:gd name="T16" fmla="*/ 0 60000 65536"/>
              <a:gd name="T17" fmla="*/ 0 60000 65536"/>
              <a:gd name="T18" fmla="*/ 0 w 128"/>
              <a:gd name="T19" fmla="*/ 0 h 97"/>
              <a:gd name="T20" fmla="*/ 128 w 128"/>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28" h="97">
                <a:moveTo>
                  <a:pt x="0" y="24"/>
                </a:moveTo>
                <a:lnTo>
                  <a:pt x="8" y="73"/>
                </a:lnTo>
                <a:lnTo>
                  <a:pt x="80" y="97"/>
                </a:lnTo>
                <a:lnTo>
                  <a:pt x="128" y="49"/>
                </a:lnTo>
                <a:lnTo>
                  <a:pt x="88" y="0"/>
                </a:lnTo>
                <a:lnTo>
                  <a:pt x="0" y="2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37" name="Freeform 548"/>
          <p:cNvSpPr>
            <a:spLocks/>
          </p:cNvSpPr>
          <p:nvPr/>
        </p:nvSpPr>
        <p:spPr bwMode="auto">
          <a:xfrm>
            <a:off x="5192714" y="4244976"/>
            <a:ext cx="238125" cy="317500"/>
          </a:xfrm>
          <a:custGeom>
            <a:avLst/>
            <a:gdLst>
              <a:gd name="T0" fmla="*/ 0 w 450"/>
              <a:gd name="T1" fmla="*/ 2147483647 h 463"/>
              <a:gd name="T2" fmla="*/ 0 w 450"/>
              <a:gd name="T3" fmla="*/ 2147483647 h 463"/>
              <a:gd name="T4" fmla="*/ 2147483647 w 450"/>
              <a:gd name="T5" fmla="*/ 2147483647 h 463"/>
              <a:gd name="T6" fmla="*/ 2147483647 w 450"/>
              <a:gd name="T7" fmla="*/ 2147483647 h 463"/>
              <a:gd name="T8" fmla="*/ 2147483647 w 450"/>
              <a:gd name="T9" fmla="*/ 2147483647 h 463"/>
              <a:gd name="T10" fmla="*/ 2147483647 w 450"/>
              <a:gd name="T11" fmla="*/ 2147483647 h 463"/>
              <a:gd name="T12" fmla="*/ 2147483647 w 450"/>
              <a:gd name="T13" fmla="*/ 2147483647 h 463"/>
              <a:gd name="T14" fmla="*/ 2147483647 w 450"/>
              <a:gd name="T15" fmla="*/ 2147483647 h 463"/>
              <a:gd name="T16" fmla="*/ 2147483647 w 450"/>
              <a:gd name="T17" fmla="*/ 2147483647 h 463"/>
              <a:gd name="T18" fmla="*/ 2147483647 w 450"/>
              <a:gd name="T19" fmla="*/ 0 h 463"/>
              <a:gd name="T20" fmla="*/ 2147483647 w 450"/>
              <a:gd name="T21" fmla="*/ 2147483647 h 463"/>
              <a:gd name="T22" fmla="*/ 2147483647 w 450"/>
              <a:gd name="T23" fmla="*/ 2147483647 h 463"/>
              <a:gd name="T24" fmla="*/ 2147483647 w 450"/>
              <a:gd name="T25" fmla="*/ 2147483647 h 463"/>
              <a:gd name="T26" fmla="*/ 0 w 450"/>
              <a:gd name="T27" fmla="*/ 2147483647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463"/>
              <a:gd name="T44" fmla="*/ 450 w 450"/>
              <a:gd name="T45" fmla="*/ 463 h 4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463">
                <a:moveTo>
                  <a:pt x="0" y="439"/>
                </a:moveTo>
                <a:lnTo>
                  <a:pt x="0" y="304"/>
                </a:lnTo>
                <a:lnTo>
                  <a:pt x="32" y="274"/>
                </a:lnTo>
                <a:lnTo>
                  <a:pt x="177" y="237"/>
                </a:lnTo>
                <a:lnTo>
                  <a:pt x="305" y="134"/>
                </a:lnTo>
                <a:lnTo>
                  <a:pt x="128" y="91"/>
                </a:lnTo>
                <a:lnTo>
                  <a:pt x="72" y="31"/>
                </a:lnTo>
                <a:lnTo>
                  <a:pt x="88" y="13"/>
                </a:lnTo>
                <a:lnTo>
                  <a:pt x="169" y="55"/>
                </a:lnTo>
                <a:lnTo>
                  <a:pt x="433" y="0"/>
                </a:lnTo>
                <a:lnTo>
                  <a:pt x="450" y="55"/>
                </a:lnTo>
                <a:lnTo>
                  <a:pt x="289" y="268"/>
                </a:lnTo>
                <a:lnTo>
                  <a:pt x="15" y="463"/>
                </a:lnTo>
                <a:lnTo>
                  <a:pt x="0" y="43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38" name="Freeform 549"/>
          <p:cNvSpPr>
            <a:spLocks/>
          </p:cNvSpPr>
          <p:nvPr/>
        </p:nvSpPr>
        <p:spPr bwMode="auto">
          <a:xfrm>
            <a:off x="4810125" y="4887914"/>
            <a:ext cx="182563" cy="173037"/>
          </a:xfrm>
          <a:custGeom>
            <a:avLst/>
            <a:gdLst>
              <a:gd name="T0" fmla="*/ 0 w 346"/>
              <a:gd name="T1" fmla="*/ 2147483647 h 249"/>
              <a:gd name="T2" fmla="*/ 2147483647 w 346"/>
              <a:gd name="T3" fmla="*/ 2147483647 h 249"/>
              <a:gd name="T4" fmla="*/ 2147483647 w 346"/>
              <a:gd name="T5" fmla="*/ 2147483647 h 249"/>
              <a:gd name="T6" fmla="*/ 2147483647 w 346"/>
              <a:gd name="T7" fmla="*/ 2147483647 h 249"/>
              <a:gd name="T8" fmla="*/ 2147483647 w 346"/>
              <a:gd name="T9" fmla="*/ 0 h 249"/>
              <a:gd name="T10" fmla="*/ 2147483647 w 346"/>
              <a:gd name="T11" fmla="*/ 2147483647 h 249"/>
              <a:gd name="T12" fmla="*/ 2147483647 w 346"/>
              <a:gd name="T13" fmla="*/ 2147483647 h 249"/>
              <a:gd name="T14" fmla="*/ 2147483647 w 346"/>
              <a:gd name="T15" fmla="*/ 2147483647 h 249"/>
              <a:gd name="T16" fmla="*/ 2147483647 w 346"/>
              <a:gd name="T17" fmla="*/ 2147483647 h 249"/>
              <a:gd name="T18" fmla="*/ 2147483647 w 346"/>
              <a:gd name="T19" fmla="*/ 2147483647 h 249"/>
              <a:gd name="T20" fmla="*/ 2147483647 w 346"/>
              <a:gd name="T21" fmla="*/ 2147483647 h 249"/>
              <a:gd name="T22" fmla="*/ 0 w 346"/>
              <a:gd name="T23" fmla="*/ 2147483647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249"/>
              <a:gd name="T38" fmla="*/ 346 w 346"/>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249">
                <a:moveTo>
                  <a:pt x="0" y="79"/>
                </a:moveTo>
                <a:lnTo>
                  <a:pt x="80" y="79"/>
                </a:lnTo>
                <a:lnTo>
                  <a:pt x="161" y="36"/>
                </a:lnTo>
                <a:lnTo>
                  <a:pt x="161" y="19"/>
                </a:lnTo>
                <a:lnTo>
                  <a:pt x="225" y="0"/>
                </a:lnTo>
                <a:lnTo>
                  <a:pt x="338" y="36"/>
                </a:lnTo>
                <a:lnTo>
                  <a:pt x="346" y="68"/>
                </a:lnTo>
                <a:lnTo>
                  <a:pt x="346" y="159"/>
                </a:lnTo>
                <a:lnTo>
                  <a:pt x="289" y="249"/>
                </a:lnTo>
                <a:lnTo>
                  <a:pt x="185" y="238"/>
                </a:lnTo>
                <a:lnTo>
                  <a:pt x="128" y="213"/>
                </a:lnTo>
                <a:lnTo>
                  <a:pt x="0" y="7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39" name="Freeform 550"/>
          <p:cNvSpPr>
            <a:spLocks/>
          </p:cNvSpPr>
          <p:nvPr/>
        </p:nvSpPr>
        <p:spPr bwMode="auto">
          <a:xfrm>
            <a:off x="4491039" y="4921250"/>
            <a:ext cx="319087" cy="303213"/>
          </a:xfrm>
          <a:custGeom>
            <a:avLst/>
            <a:gdLst>
              <a:gd name="T0" fmla="*/ 0 w 603"/>
              <a:gd name="T1" fmla="*/ 2147483647 h 439"/>
              <a:gd name="T2" fmla="*/ 2147483647 w 603"/>
              <a:gd name="T3" fmla="*/ 0 h 439"/>
              <a:gd name="T4" fmla="*/ 2147483647 w 603"/>
              <a:gd name="T5" fmla="*/ 2147483647 h 439"/>
              <a:gd name="T6" fmla="*/ 2147483647 w 603"/>
              <a:gd name="T7" fmla="*/ 2147483647 h 439"/>
              <a:gd name="T8" fmla="*/ 2147483647 w 603"/>
              <a:gd name="T9" fmla="*/ 2147483647 h 439"/>
              <a:gd name="T10" fmla="*/ 2147483647 w 603"/>
              <a:gd name="T11" fmla="*/ 2147483647 h 439"/>
              <a:gd name="T12" fmla="*/ 2147483647 w 603"/>
              <a:gd name="T13" fmla="*/ 2147483647 h 439"/>
              <a:gd name="T14" fmla="*/ 2147483647 w 603"/>
              <a:gd name="T15" fmla="*/ 2147483647 h 439"/>
              <a:gd name="T16" fmla="*/ 2147483647 w 603"/>
              <a:gd name="T17" fmla="*/ 2147483647 h 439"/>
              <a:gd name="T18" fmla="*/ 2147483647 w 603"/>
              <a:gd name="T19" fmla="*/ 2147483647 h 439"/>
              <a:gd name="T20" fmla="*/ 2147483647 w 603"/>
              <a:gd name="T21" fmla="*/ 2147483647 h 439"/>
              <a:gd name="T22" fmla="*/ 2147483647 w 603"/>
              <a:gd name="T23" fmla="*/ 2147483647 h 439"/>
              <a:gd name="T24" fmla="*/ 2147483647 w 603"/>
              <a:gd name="T25" fmla="*/ 2147483647 h 439"/>
              <a:gd name="T26" fmla="*/ 2147483647 w 603"/>
              <a:gd name="T27" fmla="*/ 2147483647 h 439"/>
              <a:gd name="T28" fmla="*/ 2147483647 w 603"/>
              <a:gd name="T29" fmla="*/ 2147483647 h 439"/>
              <a:gd name="T30" fmla="*/ 2147483647 w 603"/>
              <a:gd name="T31" fmla="*/ 2147483647 h 439"/>
              <a:gd name="T32" fmla="*/ 2147483647 w 603"/>
              <a:gd name="T33" fmla="*/ 2147483647 h 439"/>
              <a:gd name="T34" fmla="*/ 2147483647 w 603"/>
              <a:gd name="T35" fmla="*/ 2147483647 h 439"/>
              <a:gd name="T36" fmla="*/ 2147483647 w 603"/>
              <a:gd name="T37" fmla="*/ 2147483647 h 439"/>
              <a:gd name="T38" fmla="*/ 0 w 603"/>
              <a:gd name="T39" fmla="*/ 2147483647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3"/>
              <a:gd name="T61" fmla="*/ 0 h 439"/>
              <a:gd name="T62" fmla="*/ 603 w 603"/>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3" h="439">
                <a:moveTo>
                  <a:pt x="0" y="19"/>
                </a:moveTo>
                <a:lnTo>
                  <a:pt x="56" y="0"/>
                </a:lnTo>
                <a:lnTo>
                  <a:pt x="434" y="43"/>
                </a:lnTo>
                <a:lnTo>
                  <a:pt x="514" y="24"/>
                </a:lnTo>
                <a:lnTo>
                  <a:pt x="603" y="30"/>
                </a:lnTo>
                <a:lnTo>
                  <a:pt x="531" y="67"/>
                </a:lnTo>
                <a:lnTo>
                  <a:pt x="498" y="43"/>
                </a:lnTo>
                <a:lnTo>
                  <a:pt x="409" y="61"/>
                </a:lnTo>
                <a:lnTo>
                  <a:pt x="409" y="183"/>
                </a:lnTo>
                <a:lnTo>
                  <a:pt x="369" y="183"/>
                </a:lnTo>
                <a:lnTo>
                  <a:pt x="369" y="280"/>
                </a:lnTo>
                <a:lnTo>
                  <a:pt x="369" y="420"/>
                </a:lnTo>
                <a:lnTo>
                  <a:pt x="321" y="439"/>
                </a:lnTo>
                <a:lnTo>
                  <a:pt x="265" y="439"/>
                </a:lnTo>
                <a:lnTo>
                  <a:pt x="241" y="408"/>
                </a:lnTo>
                <a:lnTo>
                  <a:pt x="208" y="426"/>
                </a:lnTo>
                <a:lnTo>
                  <a:pt x="153" y="377"/>
                </a:lnTo>
                <a:lnTo>
                  <a:pt x="120" y="225"/>
                </a:lnTo>
                <a:lnTo>
                  <a:pt x="120" y="207"/>
                </a:lnTo>
                <a:lnTo>
                  <a:pt x="0" y="1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40" name="Freeform 551"/>
          <p:cNvSpPr>
            <a:spLocks/>
          </p:cNvSpPr>
          <p:nvPr/>
        </p:nvSpPr>
        <p:spPr bwMode="auto">
          <a:xfrm>
            <a:off x="3805240" y="3856039"/>
            <a:ext cx="200025" cy="166687"/>
          </a:xfrm>
          <a:custGeom>
            <a:avLst/>
            <a:gdLst>
              <a:gd name="T0" fmla="*/ 0 w 378"/>
              <a:gd name="T1" fmla="*/ 2147483647 h 244"/>
              <a:gd name="T2" fmla="*/ 2147483647 w 378"/>
              <a:gd name="T3" fmla="*/ 0 h 244"/>
              <a:gd name="T4" fmla="*/ 2147483647 w 378"/>
              <a:gd name="T5" fmla="*/ 0 h 244"/>
              <a:gd name="T6" fmla="*/ 2147483647 w 378"/>
              <a:gd name="T7" fmla="*/ 2147483647 h 244"/>
              <a:gd name="T8" fmla="*/ 2147483647 w 378"/>
              <a:gd name="T9" fmla="*/ 2147483647 h 244"/>
              <a:gd name="T10" fmla="*/ 2147483647 w 378"/>
              <a:gd name="T11" fmla="*/ 2147483647 h 244"/>
              <a:gd name="T12" fmla="*/ 2147483647 w 378"/>
              <a:gd name="T13" fmla="*/ 2147483647 h 244"/>
              <a:gd name="T14" fmla="*/ 2147483647 w 378"/>
              <a:gd name="T15" fmla="*/ 2147483647 h 244"/>
              <a:gd name="T16" fmla="*/ 2147483647 w 378"/>
              <a:gd name="T17" fmla="*/ 2147483647 h 244"/>
              <a:gd name="T18" fmla="*/ 0 w 378"/>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244"/>
              <a:gd name="T32" fmla="*/ 378 w 378"/>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244">
                <a:moveTo>
                  <a:pt x="0" y="244"/>
                </a:moveTo>
                <a:lnTo>
                  <a:pt x="177" y="0"/>
                </a:lnTo>
                <a:lnTo>
                  <a:pt x="378" y="0"/>
                </a:lnTo>
                <a:lnTo>
                  <a:pt x="378" y="18"/>
                </a:lnTo>
                <a:lnTo>
                  <a:pt x="378" y="67"/>
                </a:lnTo>
                <a:lnTo>
                  <a:pt x="233" y="67"/>
                </a:lnTo>
                <a:lnTo>
                  <a:pt x="233" y="158"/>
                </a:lnTo>
                <a:lnTo>
                  <a:pt x="177" y="177"/>
                </a:lnTo>
                <a:lnTo>
                  <a:pt x="177" y="226"/>
                </a:lnTo>
                <a:lnTo>
                  <a:pt x="0" y="24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41" name="Freeform 552"/>
          <p:cNvSpPr>
            <a:spLocks/>
          </p:cNvSpPr>
          <p:nvPr/>
        </p:nvSpPr>
        <p:spPr bwMode="auto">
          <a:xfrm>
            <a:off x="4732339" y="3973514"/>
            <a:ext cx="396875" cy="465137"/>
          </a:xfrm>
          <a:custGeom>
            <a:avLst/>
            <a:gdLst>
              <a:gd name="T0" fmla="*/ 0 w 748"/>
              <a:gd name="T1" fmla="*/ 2147483647 h 676"/>
              <a:gd name="T2" fmla="*/ 2147483647 w 748"/>
              <a:gd name="T3" fmla="*/ 2147483647 h 676"/>
              <a:gd name="T4" fmla="*/ 2147483647 w 748"/>
              <a:gd name="T5" fmla="*/ 2147483647 h 676"/>
              <a:gd name="T6" fmla="*/ 2147483647 w 748"/>
              <a:gd name="T7" fmla="*/ 2147483647 h 676"/>
              <a:gd name="T8" fmla="*/ 2147483647 w 748"/>
              <a:gd name="T9" fmla="*/ 2147483647 h 676"/>
              <a:gd name="T10" fmla="*/ 2147483647 w 748"/>
              <a:gd name="T11" fmla="*/ 2147483647 h 676"/>
              <a:gd name="T12" fmla="*/ 2147483647 w 748"/>
              <a:gd name="T13" fmla="*/ 2147483647 h 676"/>
              <a:gd name="T14" fmla="*/ 2147483647 w 748"/>
              <a:gd name="T15" fmla="*/ 2147483647 h 676"/>
              <a:gd name="T16" fmla="*/ 2147483647 w 748"/>
              <a:gd name="T17" fmla="*/ 2147483647 h 676"/>
              <a:gd name="T18" fmla="*/ 2147483647 w 748"/>
              <a:gd name="T19" fmla="*/ 2147483647 h 676"/>
              <a:gd name="T20" fmla="*/ 2147483647 w 748"/>
              <a:gd name="T21" fmla="*/ 2147483647 h 676"/>
              <a:gd name="T22" fmla="*/ 2147483647 w 748"/>
              <a:gd name="T23" fmla="*/ 2147483647 h 676"/>
              <a:gd name="T24" fmla="*/ 2147483647 w 748"/>
              <a:gd name="T25" fmla="*/ 2147483647 h 676"/>
              <a:gd name="T26" fmla="*/ 2147483647 w 748"/>
              <a:gd name="T27" fmla="*/ 2147483647 h 676"/>
              <a:gd name="T28" fmla="*/ 2147483647 w 748"/>
              <a:gd name="T29" fmla="*/ 2147483647 h 676"/>
              <a:gd name="T30" fmla="*/ 2147483647 w 748"/>
              <a:gd name="T31" fmla="*/ 2147483647 h 676"/>
              <a:gd name="T32" fmla="*/ 2147483647 w 748"/>
              <a:gd name="T33" fmla="*/ 2147483647 h 676"/>
              <a:gd name="T34" fmla="*/ 2147483647 w 748"/>
              <a:gd name="T35" fmla="*/ 0 h 676"/>
              <a:gd name="T36" fmla="*/ 2147483647 w 748"/>
              <a:gd name="T37" fmla="*/ 2147483647 h 676"/>
              <a:gd name="T38" fmla="*/ 2147483647 w 748"/>
              <a:gd name="T39" fmla="*/ 2147483647 h 676"/>
              <a:gd name="T40" fmla="*/ 2147483647 w 748"/>
              <a:gd name="T41" fmla="*/ 2147483647 h 676"/>
              <a:gd name="T42" fmla="*/ 2147483647 w 748"/>
              <a:gd name="T43" fmla="*/ 2147483647 h 676"/>
              <a:gd name="T44" fmla="*/ 2147483647 w 748"/>
              <a:gd name="T45" fmla="*/ 2147483647 h 676"/>
              <a:gd name="T46" fmla="*/ 2147483647 w 748"/>
              <a:gd name="T47" fmla="*/ 2147483647 h 676"/>
              <a:gd name="T48" fmla="*/ 2147483647 w 748"/>
              <a:gd name="T49" fmla="*/ 2147483647 h 676"/>
              <a:gd name="T50" fmla="*/ 0 w 748"/>
              <a:gd name="T51" fmla="*/ 2147483647 h 6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8"/>
              <a:gd name="T79" fmla="*/ 0 h 676"/>
              <a:gd name="T80" fmla="*/ 748 w 748"/>
              <a:gd name="T81" fmla="*/ 676 h 6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8" h="676">
                <a:moveTo>
                  <a:pt x="0" y="360"/>
                </a:moveTo>
                <a:lnTo>
                  <a:pt x="40" y="420"/>
                </a:lnTo>
                <a:lnTo>
                  <a:pt x="73" y="493"/>
                </a:lnTo>
                <a:lnTo>
                  <a:pt x="153" y="530"/>
                </a:lnTo>
                <a:lnTo>
                  <a:pt x="250" y="627"/>
                </a:lnTo>
                <a:lnTo>
                  <a:pt x="410" y="676"/>
                </a:lnTo>
                <a:lnTo>
                  <a:pt x="546" y="664"/>
                </a:lnTo>
                <a:lnTo>
                  <a:pt x="636" y="646"/>
                </a:lnTo>
                <a:lnTo>
                  <a:pt x="579" y="573"/>
                </a:lnTo>
                <a:lnTo>
                  <a:pt x="491" y="536"/>
                </a:lnTo>
                <a:lnTo>
                  <a:pt x="555" y="506"/>
                </a:lnTo>
                <a:lnTo>
                  <a:pt x="555" y="445"/>
                </a:lnTo>
                <a:lnTo>
                  <a:pt x="643" y="360"/>
                </a:lnTo>
                <a:lnTo>
                  <a:pt x="684" y="214"/>
                </a:lnTo>
                <a:lnTo>
                  <a:pt x="748" y="183"/>
                </a:lnTo>
                <a:lnTo>
                  <a:pt x="691" y="147"/>
                </a:lnTo>
                <a:lnTo>
                  <a:pt x="676" y="37"/>
                </a:lnTo>
                <a:lnTo>
                  <a:pt x="611" y="0"/>
                </a:lnTo>
                <a:lnTo>
                  <a:pt x="546" y="43"/>
                </a:lnTo>
                <a:lnTo>
                  <a:pt x="145" y="37"/>
                </a:lnTo>
                <a:lnTo>
                  <a:pt x="145" y="104"/>
                </a:lnTo>
                <a:lnTo>
                  <a:pt x="96" y="110"/>
                </a:lnTo>
                <a:lnTo>
                  <a:pt x="96" y="129"/>
                </a:lnTo>
                <a:lnTo>
                  <a:pt x="96" y="263"/>
                </a:lnTo>
                <a:lnTo>
                  <a:pt x="48" y="263"/>
                </a:lnTo>
                <a:lnTo>
                  <a:pt x="0" y="360"/>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42" name="Freeform 553"/>
          <p:cNvSpPr>
            <a:spLocks/>
          </p:cNvSpPr>
          <p:nvPr/>
        </p:nvSpPr>
        <p:spPr bwMode="auto">
          <a:xfrm>
            <a:off x="4946649" y="5140325"/>
            <a:ext cx="25400" cy="36513"/>
          </a:xfrm>
          <a:custGeom>
            <a:avLst/>
            <a:gdLst>
              <a:gd name="T0" fmla="*/ 0 w 48"/>
              <a:gd name="T1" fmla="*/ 2147483647 h 56"/>
              <a:gd name="T2" fmla="*/ 2147483647 w 48"/>
              <a:gd name="T3" fmla="*/ 2147483647 h 56"/>
              <a:gd name="T4" fmla="*/ 2147483647 w 48"/>
              <a:gd name="T5" fmla="*/ 2147483647 h 56"/>
              <a:gd name="T6" fmla="*/ 2147483647 w 48"/>
              <a:gd name="T7" fmla="*/ 0 h 56"/>
              <a:gd name="T8" fmla="*/ 0 w 48"/>
              <a:gd name="T9" fmla="*/ 2147483647 h 56"/>
              <a:gd name="T10" fmla="*/ 0 60000 65536"/>
              <a:gd name="T11" fmla="*/ 0 60000 65536"/>
              <a:gd name="T12" fmla="*/ 0 60000 65536"/>
              <a:gd name="T13" fmla="*/ 0 60000 65536"/>
              <a:gd name="T14" fmla="*/ 0 60000 65536"/>
              <a:gd name="T15" fmla="*/ 0 w 48"/>
              <a:gd name="T16" fmla="*/ 0 h 56"/>
              <a:gd name="T17" fmla="*/ 48 w 48"/>
              <a:gd name="T18" fmla="*/ 56 h 56"/>
            </a:gdLst>
            <a:ahLst/>
            <a:cxnLst>
              <a:cxn ang="T10">
                <a:pos x="T0" y="T1"/>
              </a:cxn>
              <a:cxn ang="T11">
                <a:pos x="T2" y="T3"/>
              </a:cxn>
              <a:cxn ang="T12">
                <a:pos x="T4" y="T5"/>
              </a:cxn>
              <a:cxn ang="T13">
                <a:pos x="T6" y="T7"/>
              </a:cxn>
              <a:cxn ang="T14">
                <a:pos x="T8" y="T9"/>
              </a:cxn>
            </a:cxnLst>
            <a:rect l="T15" t="T16" r="T17" b="T18"/>
            <a:pathLst>
              <a:path w="48" h="56">
                <a:moveTo>
                  <a:pt x="0" y="31"/>
                </a:moveTo>
                <a:lnTo>
                  <a:pt x="31" y="56"/>
                </a:lnTo>
                <a:lnTo>
                  <a:pt x="48" y="37"/>
                </a:lnTo>
                <a:lnTo>
                  <a:pt x="48" y="0"/>
                </a:lnTo>
                <a:lnTo>
                  <a:pt x="0" y="3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43" name="Freeform 554"/>
          <p:cNvSpPr>
            <a:spLocks/>
          </p:cNvSpPr>
          <p:nvPr/>
        </p:nvSpPr>
        <p:spPr bwMode="auto">
          <a:xfrm>
            <a:off x="4916488" y="4546601"/>
            <a:ext cx="258763" cy="249238"/>
          </a:xfrm>
          <a:custGeom>
            <a:avLst/>
            <a:gdLst>
              <a:gd name="T0" fmla="*/ 0 w 490"/>
              <a:gd name="T1" fmla="*/ 2147483647 h 364"/>
              <a:gd name="T2" fmla="*/ 2147483647 w 490"/>
              <a:gd name="T3" fmla="*/ 2147483647 h 364"/>
              <a:gd name="T4" fmla="*/ 2147483647 w 490"/>
              <a:gd name="T5" fmla="*/ 2147483647 h 364"/>
              <a:gd name="T6" fmla="*/ 2147483647 w 490"/>
              <a:gd name="T7" fmla="*/ 2147483647 h 364"/>
              <a:gd name="T8" fmla="*/ 2147483647 w 490"/>
              <a:gd name="T9" fmla="*/ 2147483647 h 364"/>
              <a:gd name="T10" fmla="*/ 2147483647 w 490"/>
              <a:gd name="T11" fmla="*/ 2147483647 h 364"/>
              <a:gd name="T12" fmla="*/ 2147483647 w 490"/>
              <a:gd name="T13" fmla="*/ 2147483647 h 364"/>
              <a:gd name="T14" fmla="*/ 2147483647 w 490"/>
              <a:gd name="T15" fmla="*/ 2147483647 h 364"/>
              <a:gd name="T16" fmla="*/ 2147483647 w 490"/>
              <a:gd name="T17" fmla="*/ 2147483647 h 364"/>
              <a:gd name="T18" fmla="*/ 2147483647 w 490"/>
              <a:gd name="T19" fmla="*/ 2147483647 h 364"/>
              <a:gd name="T20" fmla="*/ 2147483647 w 490"/>
              <a:gd name="T21" fmla="*/ 0 h 364"/>
              <a:gd name="T22" fmla="*/ 2147483647 w 490"/>
              <a:gd name="T23" fmla="*/ 2147483647 h 364"/>
              <a:gd name="T24" fmla="*/ 2147483647 w 490"/>
              <a:gd name="T25" fmla="*/ 2147483647 h 364"/>
              <a:gd name="T26" fmla="*/ 2147483647 w 490"/>
              <a:gd name="T27" fmla="*/ 2147483647 h 364"/>
              <a:gd name="T28" fmla="*/ 2147483647 w 490"/>
              <a:gd name="T29" fmla="*/ 0 h 364"/>
              <a:gd name="T30" fmla="*/ 2147483647 w 490"/>
              <a:gd name="T31" fmla="*/ 0 h 364"/>
              <a:gd name="T32" fmla="*/ 2147483647 w 490"/>
              <a:gd name="T33" fmla="*/ 2147483647 h 364"/>
              <a:gd name="T34" fmla="*/ 2147483647 w 490"/>
              <a:gd name="T35" fmla="*/ 2147483647 h 364"/>
              <a:gd name="T36" fmla="*/ 0 w 490"/>
              <a:gd name="T37" fmla="*/ 2147483647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0"/>
              <a:gd name="T58" fmla="*/ 0 h 364"/>
              <a:gd name="T59" fmla="*/ 490 w 490"/>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0" h="364">
                <a:moveTo>
                  <a:pt x="0" y="115"/>
                </a:moveTo>
                <a:lnTo>
                  <a:pt x="8" y="188"/>
                </a:lnTo>
                <a:lnTo>
                  <a:pt x="72" y="261"/>
                </a:lnTo>
                <a:lnTo>
                  <a:pt x="145" y="285"/>
                </a:lnTo>
                <a:lnTo>
                  <a:pt x="200" y="297"/>
                </a:lnTo>
                <a:lnTo>
                  <a:pt x="242" y="364"/>
                </a:lnTo>
                <a:lnTo>
                  <a:pt x="427" y="358"/>
                </a:lnTo>
                <a:lnTo>
                  <a:pt x="490" y="328"/>
                </a:lnTo>
                <a:lnTo>
                  <a:pt x="418" y="181"/>
                </a:lnTo>
                <a:lnTo>
                  <a:pt x="442" y="121"/>
                </a:lnTo>
                <a:lnTo>
                  <a:pt x="209" y="0"/>
                </a:lnTo>
                <a:lnTo>
                  <a:pt x="145" y="67"/>
                </a:lnTo>
                <a:lnTo>
                  <a:pt x="120" y="42"/>
                </a:lnTo>
                <a:lnTo>
                  <a:pt x="105" y="67"/>
                </a:lnTo>
                <a:lnTo>
                  <a:pt x="105" y="0"/>
                </a:lnTo>
                <a:lnTo>
                  <a:pt x="40" y="0"/>
                </a:lnTo>
                <a:lnTo>
                  <a:pt x="48" y="48"/>
                </a:lnTo>
                <a:lnTo>
                  <a:pt x="57" y="78"/>
                </a:lnTo>
                <a:lnTo>
                  <a:pt x="0" y="115"/>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44" name="Freeform 555"/>
          <p:cNvSpPr>
            <a:spLocks/>
          </p:cNvSpPr>
          <p:nvPr/>
        </p:nvSpPr>
        <p:spPr bwMode="auto">
          <a:xfrm>
            <a:off x="6542089" y="4032251"/>
            <a:ext cx="185737" cy="355600"/>
          </a:xfrm>
          <a:custGeom>
            <a:avLst/>
            <a:gdLst>
              <a:gd name="T0" fmla="*/ 0 w 353"/>
              <a:gd name="T1" fmla="*/ 2147483647 h 517"/>
              <a:gd name="T2" fmla="*/ 2147483647 w 353"/>
              <a:gd name="T3" fmla="*/ 2147483647 h 517"/>
              <a:gd name="T4" fmla="*/ 2147483647 w 353"/>
              <a:gd name="T5" fmla="*/ 0 h 517"/>
              <a:gd name="T6" fmla="*/ 2147483647 w 353"/>
              <a:gd name="T7" fmla="*/ 2147483647 h 517"/>
              <a:gd name="T8" fmla="*/ 2147483647 w 353"/>
              <a:gd name="T9" fmla="*/ 2147483647 h 517"/>
              <a:gd name="T10" fmla="*/ 2147483647 w 353"/>
              <a:gd name="T11" fmla="*/ 2147483647 h 517"/>
              <a:gd name="T12" fmla="*/ 2147483647 w 353"/>
              <a:gd name="T13" fmla="*/ 2147483647 h 517"/>
              <a:gd name="T14" fmla="*/ 2147483647 w 353"/>
              <a:gd name="T15" fmla="*/ 2147483647 h 517"/>
              <a:gd name="T16" fmla="*/ 2147483647 w 353"/>
              <a:gd name="T17" fmla="*/ 2147483647 h 517"/>
              <a:gd name="T18" fmla="*/ 2147483647 w 353"/>
              <a:gd name="T19" fmla="*/ 2147483647 h 517"/>
              <a:gd name="T20" fmla="*/ 2147483647 w 353"/>
              <a:gd name="T21" fmla="*/ 2147483647 h 517"/>
              <a:gd name="T22" fmla="*/ 2147483647 w 353"/>
              <a:gd name="T23" fmla="*/ 2147483647 h 517"/>
              <a:gd name="T24" fmla="*/ 2147483647 w 353"/>
              <a:gd name="T25" fmla="*/ 2147483647 h 517"/>
              <a:gd name="T26" fmla="*/ 2147483647 w 353"/>
              <a:gd name="T27" fmla="*/ 2147483647 h 517"/>
              <a:gd name="T28" fmla="*/ 2147483647 w 353"/>
              <a:gd name="T29" fmla="*/ 2147483647 h 517"/>
              <a:gd name="T30" fmla="*/ 2147483647 w 353"/>
              <a:gd name="T31" fmla="*/ 2147483647 h 517"/>
              <a:gd name="T32" fmla="*/ 2147483647 w 353"/>
              <a:gd name="T33" fmla="*/ 2147483647 h 517"/>
              <a:gd name="T34" fmla="*/ 2147483647 w 353"/>
              <a:gd name="T35" fmla="*/ 2147483647 h 517"/>
              <a:gd name="T36" fmla="*/ 2147483647 w 353"/>
              <a:gd name="T37" fmla="*/ 2147483647 h 517"/>
              <a:gd name="T38" fmla="*/ 2147483647 w 353"/>
              <a:gd name="T39" fmla="*/ 2147483647 h 517"/>
              <a:gd name="T40" fmla="*/ 2147483647 w 353"/>
              <a:gd name="T41" fmla="*/ 2147483647 h 517"/>
              <a:gd name="T42" fmla="*/ 2147483647 w 353"/>
              <a:gd name="T43" fmla="*/ 2147483647 h 517"/>
              <a:gd name="T44" fmla="*/ 2147483647 w 353"/>
              <a:gd name="T45" fmla="*/ 2147483647 h 517"/>
              <a:gd name="T46" fmla="*/ 2147483647 w 353"/>
              <a:gd name="T47" fmla="*/ 2147483647 h 517"/>
              <a:gd name="T48" fmla="*/ 0 w 353"/>
              <a:gd name="T49" fmla="*/ 2147483647 h 5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3"/>
              <a:gd name="T76" fmla="*/ 0 h 517"/>
              <a:gd name="T77" fmla="*/ 353 w 353"/>
              <a:gd name="T78" fmla="*/ 517 h 5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3" h="517">
                <a:moveTo>
                  <a:pt x="0" y="85"/>
                </a:moveTo>
                <a:lnTo>
                  <a:pt x="16" y="37"/>
                </a:lnTo>
                <a:lnTo>
                  <a:pt x="113" y="0"/>
                </a:lnTo>
                <a:lnTo>
                  <a:pt x="153" y="37"/>
                </a:lnTo>
                <a:lnTo>
                  <a:pt x="145" y="110"/>
                </a:lnTo>
                <a:lnTo>
                  <a:pt x="257" y="85"/>
                </a:lnTo>
                <a:lnTo>
                  <a:pt x="305" y="110"/>
                </a:lnTo>
                <a:lnTo>
                  <a:pt x="353" y="183"/>
                </a:lnTo>
                <a:lnTo>
                  <a:pt x="338" y="225"/>
                </a:lnTo>
                <a:lnTo>
                  <a:pt x="250" y="219"/>
                </a:lnTo>
                <a:lnTo>
                  <a:pt x="225" y="237"/>
                </a:lnTo>
                <a:lnTo>
                  <a:pt x="233" y="317"/>
                </a:lnTo>
                <a:lnTo>
                  <a:pt x="113" y="250"/>
                </a:lnTo>
                <a:lnTo>
                  <a:pt x="65" y="365"/>
                </a:lnTo>
                <a:lnTo>
                  <a:pt x="128" y="468"/>
                </a:lnTo>
                <a:lnTo>
                  <a:pt x="201" y="504"/>
                </a:lnTo>
                <a:lnTo>
                  <a:pt x="161" y="517"/>
                </a:lnTo>
                <a:lnTo>
                  <a:pt x="145" y="493"/>
                </a:lnTo>
                <a:lnTo>
                  <a:pt x="120" y="493"/>
                </a:lnTo>
                <a:lnTo>
                  <a:pt x="32" y="432"/>
                </a:lnTo>
                <a:lnTo>
                  <a:pt x="40" y="371"/>
                </a:lnTo>
                <a:lnTo>
                  <a:pt x="80" y="310"/>
                </a:lnTo>
                <a:lnTo>
                  <a:pt x="23" y="207"/>
                </a:lnTo>
                <a:lnTo>
                  <a:pt x="48" y="158"/>
                </a:lnTo>
                <a:lnTo>
                  <a:pt x="0" y="85"/>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45" name="Freeform 556"/>
          <p:cNvSpPr>
            <a:spLocks/>
          </p:cNvSpPr>
          <p:nvPr/>
        </p:nvSpPr>
        <p:spPr bwMode="auto">
          <a:xfrm>
            <a:off x="4205288" y="4256089"/>
            <a:ext cx="50800" cy="122237"/>
          </a:xfrm>
          <a:custGeom>
            <a:avLst/>
            <a:gdLst>
              <a:gd name="T0" fmla="*/ 0 w 97"/>
              <a:gd name="T1" fmla="*/ 0 h 176"/>
              <a:gd name="T2" fmla="*/ 2147483647 w 97"/>
              <a:gd name="T3" fmla="*/ 2147483647 h 176"/>
              <a:gd name="T4" fmla="*/ 2147483647 w 97"/>
              <a:gd name="T5" fmla="*/ 2147483647 h 176"/>
              <a:gd name="T6" fmla="*/ 2147483647 w 97"/>
              <a:gd name="T7" fmla="*/ 2147483647 h 176"/>
              <a:gd name="T8" fmla="*/ 0 w 97"/>
              <a:gd name="T9" fmla="*/ 0 h 176"/>
              <a:gd name="T10" fmla="*/ 0 60000 65536"/>
              <a:gd name="T11" fmla="*/ 0 60000 65536"/>
              <a:gd name="T12" fmla="*/ 0 60000 65536"/>
              <a:gd name="T13" fmla="*/ 0 60000 65536"/>
              <a:gd name="T14" fmla="*/ 0 60000 65536"/>
              <a:gd name="T15" fmla="*/ 0 w 97"/>
              <a:gd name="T16" fmla="*/ 0 h 176"/>
              <a:gd name="T17" fmla="*/ 97 w 97"/>
              <a:gd name="T18" fmla="*/ 176 h 176"/>
            </a:gdLst>
            <a:ahLst/>
            <a:cxnLst>
              <a:cxn ang="T10">
                <a:pos x="T0" y="T1"/>
              </a:cxn>
              <a:cxn ang="T11">
                <a:pos x="T2" y="T3"/>
              </a:cxn>
              <a:cxn ang="T12">
                <a:pos x="T4" y="T5"/>
              </a:cxn>
              <a:cxn ang="T13">
                <a:pos x="T6" y="T7"/>
              </a:cxn>
              <a:cxn ang="T14">
                <a:pos x="T8" y="T9"/>
              </a:cxn>
            </a:cxnLst>
            <a:rect l="T15" t="T16" r="T17" b="T18"/>
            <a:pathLst>
              <a:path w="97" h="176">
                <a:moveTo>
                  <a:pt x="0" y="0"/>
                </a:moveTo>
                <a:lnTo>
                  <a:pt x="48" y="6"/>
                </a:lnTo>
                <a:lnTo>
                  <a:pt x="97" y="171"/>
                </a:lnTo>
                <a:lnTo>
                  <a:pt x="73" y="176"/>
                </a:lnTo>
                <a:lnTo>
                  <a:pt x="0" y="0"/>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46" name="Freeform 557"/>
          <p:cNvSpPr>
            <a:spLocks/>
          </p:cNvSpPr>
          <p:nvPr/>
        </p:nvSpPr>
        <p:spPr bwMode="auto">
          <a:xfrm>
            <a:off x="4919665" y="4429126"/>
            <a:ext cx="123825" cy="125413"/>
          </a:xfrm>
          <a:custGeom>
            <a:avLst/>
            <a:gdLst>
              <a:gd name="T0" fmla="*/ 0 w 234"/>
              <a:gd name="T1" fmla="*/ 2147483647 h 182"/>
              <a:gd name="T2" fmla="*/ 2147483647 w 234"/>
              <a:gd name="T3" fmla="*/ 2147483647 h 182"/>
              <a:gd name="T4" fmla="*/ 2147483647 w 234"/>
              <a:gd name="T5" fmla="*/ 2147483647 h 182"/>
              <a:gd name="T6" fmla="*/ 2147483647 w 234"/>
              <a:gd name="T7" fmla="*/ 2147483647 h 182"/>
              <a:gd name="T8" fmla="*/ 2147483647 w 234"/>
              <a:gd name="T9" fmla="*/ 2147483647 h 182"/>
              <a:gd name="T10" fmla="*/ 2147483647 w 234"/>
              <a:gd name="T11" fmla="*/ 2147483647 h 182"/>
              <a:gd name="T12" fmla="*/ 2147483647 w 234"/>
              <a:gd name="T13" fmla="*/ 0 h 182"/>
              <a:gd name="T14" fmla="*/ 2147483647 w 234"/>
              <a:gd name="T15" fmla="*/ 2147483647 h 182"/>
              <a:gd name="T16" fmla="*/ 2147483647 w 234"/>
              <a:gd name="T17" fmla="*/ 2147483647 h 182"/>
              <a:gd name="T18" fmla="*/ 2147483647 w 234"/>
              <a:gd name="T19" fmla="*/ 2147483647 h 182"/>
              <a:gd name="T20" fmla="*/ 0 w 234"/>
              <a:gd name="T21" fmla="*/ 2147483647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182"/>
              <a:gd name="T35" fmla="*/ 234 w 234"/>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182">
                <a:moveTo>
                  <a:pt x="0" y="182"/>
                </a:moveTo>
                <a:lnTo>
                  <a:pt x="32" y="171"/>
                </a:lnTo>
                <a:lnTo>
                  <a:pt x="97" y="171"/>
                </a:lnTo>
                <a:lnTo>
                  <a:pt x="97" y="146"/>
                </a:lnTo>
                <a:lnTo>
                  <a:pt x="192" y="128"/>
                </a:lnTo>
                <a:lnTo>
                  <a:pt x="234" y="66"/>
                </a:lnTo>
                <a:lnTo>
                  <a:pt x="192" y="0"/>
                </a:lnTo>
                <a:lnTo>
                  <a:pt x="56" y="12"/>
                </a:lnTo>
                <a:lnTo>
                  <a:pt x="72" y="61"/>
                </a:lnTo>
                <a:lnTo>
                  <a:pt x="40" y="98"/>
                </a:lnTo>
                <a:lnTo>
                  <a:pt x="0" y="182"/>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47" name="Freeform 558"/>
          <p:cNvSpPr>
            <a:spLocks/>
          </p:cNvSpPr>
          <p:nvPr/>
        </p:nvSpPr>
        <p:spPr bwMode="auto">
          <a:xfrm>
            <a:off x="196851" y="2478089"/>
            <a:ext cx="714375" cy="612775"/>
          </a:xfrm>
          <a:custGeom>
            <a:avLst/>
            <a:gdLst>
              <a:gd name="T0" fmla="*/ 2147483647 w 1351"/>
              <a:gd name="T1" fmla="*/ 2147483647 h 894"/>
              <a:gd name="T2" fmla="*/ 2147483647 w 1351"/>
              <a:gd name="T3" fmla="*/ 2147483647 h 894"/>
              <a:gd name="T4" fmla="*/ 2147483647 w 1351"/>
              <a:gd name="T5" fmla="*/ 2147483647 h 894"/>
              <a:gd name="T6" fmla="*/ 2147483647 w 1351"/>
              <a:gd name="T7" fmla="*/ 2147483647 h 894"/>
              <a:gd name="T8" fmla="*/ 2147483647 w 1351"/>
              <a:gd name="T9" fmla="*/ 2147483647 h 894"/>
              <a:gd name="T10" fmla="*/ 2147483647 w 1351"/>
              <a:gd name="T11" fmla="*/ 2147483647 h 894"/>
              <a:gd name="T12" fmla="*/ 2147483647 w 1351"/>
              <a:gd name="T13" fmla="*/ 2147483647 h 894"/>
              <a:gd name="T14" fmla="*/ 2147483647 w 1351"/>
              <a:gd name="T15" fmla="*/ 2147483647 h 894"/>
              <a:gd name="T16" fmla="*/ 2147483647 w 1351"/>
              <a:gd name="T17" fmla="*/ 2147483647 h 894"/>
              <a:gd name="T18" fmla="*/ 2147483647 w 1351"/>
              <a:gd name="T19" fmla="*/ 2147483647 h 894"/>
              <a:gd name="T20" fmla="*/ 2147483647 w 1351"/>
              <a:gd name="T21" fmla="*/ 2147483647 h 894"/>
              <a:gd name="T22" fmla="*/ 2147483647 w 1351"/>
              <a:gd name="T23" fmla="*/ 2147483647 h 894"/>
              <a:gd name="T24" fmla="*/ 2147483647 w 1351"/>
              <a:gd name="T25" fmla="*/ 2147483647 h 894"/>
              <a:gd name="T26" fmla="*/ 2147483647 w 1351"/>
              <a:gd name="T27" fmla="*/ 2147483647 h 894"/>
              <a:gd name="T28" fmla="*/ 2147483647 w 1351"/>
              <a:gd name="T29" fmla="*/ 2147483647 h 894"/>
              <a:gd name="T30" fmla="*/ 2147483647 w 1351"/>
              <a:gd name="T31" fmla="*/ 2147483647 h 894"/>
              <a:gd name="T32" fmla="*/ 2147483647 w 1351"/>
              <a:gd name="T33" fmla="*/ 2147483647 h 894"/>
              <a:gd name="T34" fmla="*/ 2147483647 w 1351"/>
              <a:gd name="T35" fmla="*/ 2147483647 h 894"/>
              <a:gd name="T36" fmla="*/ 2147483647 w 1351"/>
              <a:gd name="T37" fmla="*/ 2147483647 h 894"/>
              <a:gd name="T38" fmla="*/ 2147483647 w 1351"/>
              <a:gd name="T39" fmla="*/ 2147483647 h 894"/>
              <a:gd name="T40" fmla="*/ 2147483647 w 1351"/>
              <a:gd name="T41" fmla="*/ 2147483647 h 894"/>
              <a:gd name="T42" fmla="*/ 2147483647 w 1351"/>
              <a:gd name="T43" fmla="*/ 2147483647 h 894"/>
              <a:gd name="T44" fmla="*/ 2147483647 w 1351"/>
              <a:gd name="T45" fmla="*/ 2147483647 h 894"/>
              <a:gd name="T46" fmla="*/ 2147483647 w 1351"/>
              <a:gd name="T47" fmla="*/ 2147483647 h 894"/>
              <a:gd name="T48" fmla="*/ 2147483647 w 1351"/>
              <a:gd name="T49" fmla="*/ 2147483647 h 894"/>
              <a:gd name="T50" fmla="*/ 2147483647 w 1351"/>
              <a:gd name="T51" fmla="*/ 2147483647 h 894"/>
              <a:gd name="T52" fmla="*/ 2147483647 w 1351"/>
              <a:gd name="T53" fmla="*/ 2147483647 h 894"/>
              <a:gd name="T54" fmla="*/ 2147483647 w 1351"/>
              <a:gd name="T55" fmla="*/ 2147483647 h 894"/>
              <a:gd name="T56" fmla="*/ 2147483647 w 1351"/>
              <a:gd name="T57" fmla="*/ 2147483647 h 894"/>
              <a:gd name="T58" fmla="*/ 2147483647 w 1351"/>
              <a:gd name="T59" fmla="*/ 2147483647 h 894"/>
              <a:gd name="T60" fmla="*/ 2147483647 w 1351"/>
              <a:gd name="T61" fmla="*/ 2147483647 h 894"/>
              <a:gd name="T62" fmla="*/ 2147483647 w 1351"/>
              <a:gd name="T63" fmla="*/ 2147483647 h 894"/>
              <a:gd name="T64" fmla="*/ 2147483647 w 1351"/>
              <a:gd name="T65" fmla="*/ 2147483647 h 894"/>
              <a:gd name="T66" fmla="*/ 2147483647 w 1351"/>
              <a:gd name="T67" fmla="*/ 2147483647 h 894"/>
              <a:gd name="T68" fmla="*/ 2147483647 w 1351"/>
              <a:gd name="T69" fmla="*/ 2147483647 h 894"/>
              <a:gd name="T70" fmla="*/ 2147483647 w 1351"/>
              <a:gd name="T71" fmla="*/ 2147483647 h 894"/>
              <a:gd name="T72" fmla="*/ 2147483647 w 1351"/>
              <a:gd name="T73" fmla="*/ 0 h 894"/>
              <a:gd name="T74" fmla="*/ 2147483647 w 1351"/>
              <a:gd name="T75" fmla="*/ 2147483647 h 894"/>
              <a:gd name="T76" fmla="*/ 2147483647 w 1351"/>
              <a:gd name="T77" fmla="*/ 2147483647 h 894"/>
              <a:gd name="T78" fmla="*/ 2147483647 w 1351"/>
              <a:gd name="T79" fmla="*/ 2147483647 h 894"/>
              <a:gd name="T80" fmla="*/ 2147483647 w 1351"/>
              <a:gd name="T81" fmla="*/ 2147483647 h 894"/>
              <a:gd name="T82" fmla="*/ 2147483647 w 1351"/>
              <a:gd name="T83" fmla="*/ 2147483647 h 894"/>
              <a:gd name="T84" fmla="*/ 2147483647 w 1351"/>
              <a:gd name="T85" fmla="*/ 2147483647 h 894"/>
              <a:gd name="T86" fmla="*/ 2147483647 w 1351"/>
              <a:gd name="T87" fmla="*/ 2147483647 h 894"/>
              <a:gd name="T88" fmla="*/ 2147483647 w 1351"/>
              <a:gd name="T89" fmla="*/ 2147483647 h 894"/>
              <a:gd name="T90" fmla="*/ 2147483647 w 1351"/>
              <a:gd name="T91" fmla="*/ 2147483647 h 894"/>
              <a:gd name="T92" fmla="*/ 2147483647 w 1351"/>
              <a:gd name="T93" fmla="*/ 2147483647 h 8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1"/>
              <a:gd name="T142" fmla="*/ 0 h 894"/>
              <a:gd name="T143" fmla="*/ 1351 w 1351"/>
              <a:gd name="T144" fmla="*/ 894 h 8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1" h="894">
                <a:moveTo>
                  <a:pt x="0" y="341"/>
                </a:moveTo>
                <a:lnTo>
                  <a:pt x="88" y="360"/>
                </a:lnTo>
                <a:lnTo>
                  <a:pt x="63" y="365"/>
                </a:lnTo>
                <a:lnTo>
                  <a:pt x="96" y="396"/>
                </a:lnTo>
                <a:lnTo>
                  <a:pt x="233" y="396"/>
                </a:lnTo>
                <a:lnTo>
                  <a:pt x="248" y="414"/>
                </a:lnTo>
                <a:lnTo>
                  <a:pt x="336" y="390"/>
                </a:lnTo>
                <a:lnTo>
                  <a:pt x="305" y="401"/>
                </a:lnTo>
                <a:lnTo>
                  <a:pt x="321" y="457"/>
                </a:lnTo>
                <a:lnTo>
                  <a:pt x="136" y="505"/>
                </a:lnTo>
                <a:lnTo>
                  <a:pt x="88" y="560"/>
                </a:lnTo>
                <a:lnTo>
                  <a:pt x="128" y="554"/>
                </a:lnTo>
                <a:lnTo>
                  <a:pt x="103" y="566"/>
                </a:lnTo>
                <a:lnTo>
                  <a:pt x="128" y="584"/>
                </a:lnTo>
                <a:lnTo>
                  <a:pt x="200" y="597"/>
                </a:lnTo>
                <a:lnTo>
                  <a:pt x="160" y="627"/>
                </a:lnTo>
                <a:lnTo>
                  <a:pt x="200" y="651"/>
                </a:lnTo>
                <a:lnTo>
                  <a:pt x="233" y="657"/>
                </a:lnTo>
                <a:lnTo>
                  <a:pt x="305" y="597"/>
                </a:lnTo>
                <a:lnTo>
                  <a:pt x="256" y="627"/>
                </a:lnTo>
                <a:lnTo>
                  <a:pt x="296" y="681"/>
                </a:lnTo>
                <a:lnTo>
                  <a:pt x="273" y="712"/>
                </a:lnTo>
                <a:lnTo>
                  <a:pt x="353" y="676"/>
                </a:lnTo>
                <a:lnTo>
                  <a:pt x="418" y="718"/>
                </a:lnTo>
                <a:lnTo>
                  <a:pt x="433" y="687"/>
                </a:lnTo>
                <a:lnTo>
                  <a:pt x="458" y="712"/>
                </a:lnTo>
                <a:lnTo>
                  <a:pt x="514" y="681"/>
                </a:lnTo>
                <a:lnTo>
                  <a:pt x="425" y="803"/>
                </a:lnTo>
                <a:lnTo>
                  <a:pt x="361" y="822"/>
                </a:lnTo>
                <a:lnTo>
                  <a:pt x="353" y="846"/>
                </a:lnTo>
                <a:lnTo>
                  <a:pt x="273" y="846"/>
                </a:lnTo>
                <a:lnTo>
                  <a:pt x="216" y="894"/>
                </a:lnTo>
                <a:lnTo>
                  <a:pt x="296" y="852"/>
                </a:lnTo>
                <a:lnTo>
                  <a:pt x="376" y="858"/>
                </a:lnTo>
                <a:lnTo>
                  <a:pt x="425" y="834"/>
                </a:lnTo>
                <a:lnTo>
                  <a:pt x="401" y="816"/>
                </a:lnTo>
                <a:lnTo>
                  <a:pt x="458" y="816"/>
                </a:lnTo>
                <a:lnTo>
                  <a:pt x="626" y="730"/>
                </a:lnTo>
                <a:lnTo>
                  <a:pt x="666" y="694"/>
                </a:lnTo>
                <a:lnTo>
                  <a:pt x="626" y="670"/>
                </a:lnTo>
                <a:lnTo>
                  <a:pt x="787" y="573"/>
                </a:lnTo>
                <a:lnTo>
                  <a:pt x="803" y="523"/>
                </a:lnTo>
                <a:lnTo>
                  <a:pt x="796" y="573"/>
                </a:lnTo>
                <a:lnTo>
                  <a:pt x="844" y="560"/>
                </a:lnTo>
                <a:lnTo>
                  <a:pt x="819" y="584"/>
                </a:lnTo>
                <a:lnTo>
                  <a:pt x="859" y="590"/>
                </a:lnTo>
                <a:lnTo>
                  <a:pt x="754" y="597"/>
                </a:lnTo>
                <a:lnTo>
                  <a:pt x="731" y="651"/>
                </a:lnTo>
                <a:lnTo>
                  <a:pt x="779" y="651"/>
                </a:lnTo>
                <a:lnTo>
                  <a:pt x="739" y="681"/>
                </a:lnTo>
                <a:lnTo>
                  <a:pt x="876" y="639"/>
                </a:lnTo>
                <a:lnTo>
                  <a:pt x="908" y="614"/>
                </a:lnTo>
                <a:lnTo>
                  <a:pt x="876" y="597"/>
                </a:lnTo>
                <a:lnTo>
                  <a:pt x="916" y="573"/>
                </a:lnTo>
                <a:lnTo>
                  <a:pt x="908" y="590"/>
                </a:lnTo>
                <a:lnTo>
                  <a:pt x="981" y="578"/>
                </a:lnTo>
                <a:lnTo>
                  <a:pt x="964" y="603"/>
                </a:lnTo>
                <a:lnTo>
                  <a:pt x="1084" y="639"/>
                </a:lnTo>
                <a:lnTo>
                  <a:pt x="1262" y="651"/>
                </a:lnTo>
                <a:lnTo>
                  <a:pt x="1294" y="639"/>
                </a:lnTo>
                <a:lnTo>
                  <a:pt x="1310" y="646"/>
                </a:lnTo>
                <a:lnTo>
                  <a:pt x="1286" y="663"/>
                </a:lnTo>
                <a:lnTo>
                  <a:pt x="1326" y="681"/>
                </a:lnTo>
                <a:lnTo>
                  <a:pt x="1351" y="670"/>
                </a:lnTo>
                <a:lnTo>
                  <a:pt x="1310" y="627"/>
                </a:lnTo>
                <a:lnTo>
                  <a:pt x="1221" y="627"/>
                </a:lnTo>
                <a:lnTo>
                  <a:pt x="1221" y="104"/>
                </a:lnTo>
                <a:lnTo>
                  <a:pt x="739" y="55"/>
                </a:lnTo>
                <a:lnTo>
                  <a:pt x="723" y="31"/>
                </a:lnTo>
                <a:lnTo>
                  <a:pt x="594" y="18"/>
                </a:lnTo>
                <a:lnTo>
                  <a:pt x="578" y="37"/>
                </a:lnTo>
                <a:lnTo>
                  <a:pt x="538" y="31"/>
                </a:lnTo>
                <a:lnTo>
                  <a:pt x="569" y="12"/>
                </a:lnTo>
                <a:lnTo>
                  <a:pt x="514" y="0"/>
                </a:lnTo>
                <a:lnTo>
                  <a:pt x="466" y="31"/>
                </a:lnTo>
                <a:lnTo>
                  <a:pt x="376" y="37"/>
                </a:lnTo>
                <a:lnTo>
                  <a:pt x="369" y="73"/>
                </a:lnTo>
                <a:lnTo>
                  <a:pt x="361" y="48"/>
                </a:lnTo>
                <a:lnTo>
                  <a:pt x="281" y="67"/>
                </a:lnTo>
                <a:lnTo>
                  <a:pt x="296" y="91"/>
                </a:lnTo>
                <a:lnTo>
                  <a:pt x="256" y="85"/>
                </a:lnTo>
                <a:lnTo>
                  <a:pt x="208" y="134"/>
                </a:lnTo>
                <a:lnTo>
                  <a:pt x="88" y="147"/>
                </a:lnTo>
                <a:lnTo>
                  <a:pt x="96" y="177"/>
                </a:lnTo>
                <a:lnTo>
                  <a:pt x="63" y="183"/>
                </a:lnTo>
                <a:lnTo>
                  <a:pt x="208" y="256"/>
                </a:lnTo>
                <a:lnTo>
                  <a:pt x="393" y="292"/>
                </a:lnTo>
                <a:lnTo>
                  <a:pt x="273" y="280"/>
                </a:lnTo>
                <a:lnTo>
                  <a:pt x="281" y="298"/>
                </a:lnTo>
                <a:lnTo>
                  <a:pt x="329" y="304"/>
                </a:lnTo>
                <a:lnTo>
                  <a:pt x="281" y="317"/>
                </a:lnTo>
                <a:lnTo>
                  <a:pt x="208" y="310"/>
                </a:lnTo>
                <a:lnTo>
                  <a:pt x="208" y="286"/>
                </a:lnTo>
                <a:lnTo>
                  <a:pt x="151" y="286"/>
                </a:lnTo>
                <a:lnTo>
                  <a:pt x="0" y="34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48" name="Freeform 559"/>
          <p:cNvSpPr>
            <a:spLocks/>
          </p:cNvSpPr>
          <p:nvPr/>
        </p:nvSpPr>
        <p:spPr bwMode="auto">
          <a:xfrm>
            <a:off x="911226" y="2924175"/>
            <a:ext cx="195263" cy="171450"/>
          </a:xfrm>
          <a:custGeom>
            <a:avLst/>
            <a:gdLst>
              <a:gd name="T0" fmla="*/ 0 w 369"/>
              <a:gd name="T1" fmla="*/ 2147483647 h 249"/>
              <a:gd name="T2" fmla="*/ 2147483647 w 369"/>
              <a:gd name="T3" fmla="*/ 2147483647 h 249"/>
              <a:gd name="T4" fmla="*/ 2147483647 w 369"/>
              <a:gd name="T5" fmla="*/ 2147483647 h 249"/>
              <a:gd name="T6" fmla="*/ 2147483647 w 369"/>
              <a:gd name="T7" fmla="*/ 2147483647 h 249"/>
              <a:gd name="T8" fmla="*/ 2147483647 w 369"/>
              <a:gd name="T9" fmla="*/ 2147483647 h 249"/>
              <a:gd name="T10" fmla="*/ 2147483647 w 369"/>
              <a:gd name="T11" fmla="*/ 2147483647 h 249"/>
              <a:gd name="T12" fmla="*/ 2147483647 w 369"/>
              <a:gd name="T13" fmla="*/ 2147483647 h 249"/>
              <a:gd name="T14" fmla="*/ 2147483647 w 369"/>
              <a:gd name="T15" fmla="*/ 2147483647 h 249"/>
              <a:gd name="T16" fmla="*/ 2147483647 w 369"/>
              <a:gd name="T17" fmla="*/ 2147483647 h 249"/>
              <a:gd name="T18" fmla="*/ 2147483647 w 369"/>
              <a:gd name="T19" fmla="*/ 2147483647 h 249"/>
              <a:gd name="T20" fmla="*/ 2147483647 w 369"/>
              <a:gd name="T21" fmla="*/ 2147483647 h 249"/>
              <a:gd name="T22" fmla="*/ 2147483647 w 369"/>
              <a:gd name="T23" fmla="*/ 2147483647 h 249"/>
              <a:gd name="T24" fmla="*/ 2147483647 w 369"/>
              <a:gd name="T25" fmla="*/ 2147483647 h 249"/>
              <a:gd name="T26" fmla="*/ 2147483647 w 369"/>
              <a:gd name="T27" fmla="*/ 2147483647 h 249"/>
              <a:gd name="T28" fmla="*/ 2147483647 w 369"/>
              <a:gd name="T29" fmla="*/ 2147483647 h 249"/>
              <a:gd name="T30" fmla="*/ 2147483647 w 369"/>
              <a:gd name="T31" fmla="*/ 2147483647 h 249"/>
              <a:gd name="T32" fmla="*/ 2147483647 w 369"/>
              <a:gd name="T33" fmla="*/ 2147483647 h 249"/>
              <a:gd name="T34" fmla="*/ 2147483647 w 369"/>
              <a:gd name="T35" fmla="*/ 2147483647 h 249"/>
              <a:gd name="T36" fmla="*/ 2147483647 w 369"/>
              <a:gd name="T37" fmla="*/ 0 h 249"/>
              <a:gd name="T38" fmla="*/ 2147483647 w 369"/>
              <a:gd name="T39" fmla="*/ 2147483647 h 249"/>
              <a:gd name="T40" fmla="*/ 0 w 369"/>
              <a:gd name="T41" fmla="*/ 2147483647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9"/>
              <a:gd name="T64" fmla="*/ 0 h 249"/>
              <a:gd name="T65" fmla="*/ 369 w 369"/>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9" h="249">
                <a:moveTo>
                  <a:pt x="0" y="19"/>
                </a:moveTo>
                <a:lnTo>
                  <a:pt x="31" y="61"/>
                </a:lnTo>
                <a:lnTo>
                  <a:pt x="71" y="79"/>
                </a:lnTo>
                <a:lnTo>
                  <a:pt x="88" y="67"/>
                </a:lnTo>
                <a:lnTo>
                  <a:pt x="55" y="43"/>
                </a:lnTo>
                <a:lnTo>
                  <a:pt x="88" y="43"/>
                </a:lnTo>
                <a:lnTo>
                  <a:pt x="128" y="79"/>
                </a:lnTo>
                <a:lnTo>
                  <a:pt x="120" y="19"/>
                </a:lnTo>
                <a:lnTo>
                  <a:pt x="151" y="73"/>
                </a:lnTo>
                <a:lnTo>
                  <a:pt x="224" y="92"/>
                </a:lnTo>
                <a:lnTo>
                  <a:pt x="208" y="128"/>
                </a:lnTo>
                <a:lnTo>
                  <a:pt x="296" y="176"/>
                </a:lnTo>
                <a:lnTo>
                  <a:pt x="281" y="207"/>
                </a:lnTo>
                <a:lnTo>
                  <a:pt x="321" y="183"/>
                </a:lnTo>
                <a:lnTo>
                  <a:pt x="329" y="249"/>
                </a:lnTo>
                <a:lnTo>
                  <a:pt x="361" y="238"/>
                </a:lnTo>
                <a:lnTo>
                  <a:pt x="369" y="189"/>
                </a:lnTo>
                <a:lnTo>
                  <a:pt x="288" y="159"/>
                </a:lnTo>
                <a:lnTo>
                  <a:pt x="120" y="0"/>
                </a:lnTo>
                <a:lnTo>
                  <a:pt x="31" y="43"/>
                </a:lnTo>
                <a:lnTo>
                  <a:pt x="0" y="19"/>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49" name="Freeform 560"/>
          <p:cNvSpPr>
            <a:spLocks/>
          </p:cNvSpPr>
          <p:nvPr/>
        </p:nvSpPr>
        <p:spPr bwMode="auto">
          <a:xfrm>
            <a:off x="4086225" y="4170364"/>
            <a:ext cx="177800" cy="128587"/>
          </a:xfrm>
          <a:custGeom>
            <a:avLst/>
            <a:gdLst>
              <a:gd name="T0" fmla="*/ 0 w 338"/>
              <a:gd name="T1" fmla="*/ 2147483647 h 189"/>
              <a:gd name="T2" fmla="*/ 2147483647 w 338"/>
              <a:gd name="T3" fmla="*/ 2147483647 h 189"/>
              <a:gd name="T4" fmla="*/ 2147483647 w 338"/>
              <a:gd name="T5" fmla="*/ 2147483647 h 189"/>
              <a:gd name="T6" fmla="*/ 2147483647 w 338"/>
              <a:gd name="T7" fmla="*/ 2147483647 h 189"/>
              <a:gd name="T8" fmla="*/ 2147483647 w 338"/>
              <a:gd name="T9" fmla="*/ 2147483647 h 189"/>
              <a:gd name="T10" fmla="*/ 2147483647 w 338"/>
              <a:gd name="T11" fmla="*/ 2147483647 h 189"/>
              <a:gd name="T12" fmla="*/ 2147483647 w 338"/>
              <a:gd name="T13" fmla="*/ 2147483647 h 189"/>
              <a:gd name="T14" fmla="*/ 2147483647 w 338"/>
              <a:gd name="T15" fmla="*/ 2147483647 h 189"/>
              <a:gd name="T16" fmla="*/ 2147483647 w 338"/>
              <a:gd name="T17" fmla="*/ 0 h 189"/>
              <a:gd name="T18" fmla="*/ 2147483647 w 338"/>
              <a:gd name="T19" fmla="*/ 2147483647 h 189"/>
              <a:gd name="T20" fmla="*/ 0 w 338"/>
              <a:gd name="T21" fmla="*/ 2147483647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189"/>
              <a:gd name="T35" fmla="*/ 338 w 33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189">
                <a:moveTo>
                  <a:pt x="0" y="164"/>
                </a:moveTo>
                <a:lnTo>
                  <a:pt x="17" y="182"/>
                </a:lnTo>
                <a:lnTo>
                  <a:pt x="113" y="189"/>
                </a:lnTo>
                <a:lnTo>
                  <a:pt x="105" y="133"/>
                </a:lnTo>
                <a:lnTo>
                  <a:pt x="225" y="127"/>
                </a:lnTo>
                <a:lnTo>
                  <a:pt x="273" y="133"/>
                </a:lnTo>
                <a:lnTo>
                  <a:pt x="338" y="103"/>
                </a:lnTo>
                <a:lnTo>
                  <a:pt x="250" y="30"/>
                </a:lnTo>
                <a:lnTo>
                  <a:pt x="242" y="0"/>
                </a:lnTo>
                <a:lnTo>
                  <a:pt x="65" y="66"/>
                </a:lnTo>
                <a:lnTo>
                  <a:pt x="0" y="164"/>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50" name="Freeform 561"/>
          <p:cNvSpPr>
            <a:spLocks/>
          </p:cNvSpPr>
          <p:nvPr/>
        </p:nvSpPr>
        <p:spPr bwMode="auto">
          <a:xfrm>
            <a:off x="6643689" y="3973514"/>
            <a:ext cx="169863" cy="346075"/>
          </a:xfrm>
          <a:custGeom>
            <a:avLst/>
            <a:gdLst>
              <a:gd name="T0" fmla="*/ 0 w 322"/>
              <a:gd name="T1" fmla="*/ 2147483647 h 506"/>
              <a:gd name="T2" fmla="*/ 2147483647 w 322"/>
              <a:gd name="T3" fmla="*/ 2147483647 h 506"/>
              <a:gd name="T4" fmla="*/ 2147483647 w 322"/>
              <a:gd name="T5" fmla="*/ 2147483647 h 506"/>
              <a:gd name="T6" fmla="*/ 2147483647 w 322"/>
              <a:gd name="T7" fmla="*/ 2147483647 h 506"/>
              <a:gd name="T8" fmla="*/ 2147483647 w 322"/>
              <a:gd name="T9" fmla="*/ 2147483647 h 506"/>
              <a:gd name="T10" fmla="*/ 2147483647 w 322"/>
              <a:gd name="T11" fmla="*/ 2147483647 h 506"/>
              <a:gd name="T12" fmla="*/ 2147483647 w 322"/>
              <a:gd name="T13" fmla="*/ 2147483647 h 506"/>
              <a:gd name="T14" fmla="*/ 2147483647 w 322"/>
              <a:gd name="T15" fmla="*/ 2147483647 h 506"/>
              <a:gd name="T16" fmla="*/ 2147483647 w 322"/>
              <a:gd name="T17" fmla="*/ 2147483647 h 506"/>
              <a:gd name="T18" fmla="*/ 2147483647 w 322"/>
              <a:gd name="T19" fmla="*/ 2147483647 h 506"/>
              <a:gd name="T20" fmla="*/ 2147483647 w 322"/>
              <a:gd name="T21" fmla="*/ 2147483647 h 506"/>
              <a:gd name="T22" fmla="*/ 2147483647 w 322"/>
              <a:gd name="T23" fmla="*/ 2147483647 h 506"/>
              <a:gd name="T24" fmla="*/ 2147483647 w 322"/>
              <a:gd name="T25" fmla="*/ 2147483647 h 506"/>
              <a:gd name="T26" fmla="*/ 2147483647 w 322"/>
              <a:gd name="T27" fmla="*/ 2147483647 h 506"/>
              <a:gd name="T28" fmla="*/ 2147483647 w 322"/>
              <a:gd name="T29" fmla="*/ 2147483647 h 506"/>
              <a:gd name="T30" fmla="*/ 2147483647 w 322"/>
              <a:gd name="T31" fmla="*/ 2147483647 h 506"/>
              <a:gd name="T32" fmla="*/ 2147483647 w 322"/>
              <a:gd name="T33" fmla="*/ 2147483647 h 506"/>
              <a:gd name="T34" fmla="*/ 2147483647 w 322"/>
              <a:gd name="T35" fmla="*/ 0 h 506"/>
              <a:gd name="T36" fmla="*/ 0 w 322"/>
              <a:gd name="T37" fmla="*/ 2147483647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506"/>
              <a:gd name="T59" fmla="*/ 322 w 322"/>
              <a:gd name="T60" fmla="*/ 506 h 5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506">
                <a:moveTo>
                  <a:pt x="0" y="25"/>
                </a:moveTo>
                <a:lnTo>
                  <a:pt x="57" y="80"/>
                </a:lnTo>
                <a:lnTo>
                  <a:pt x="112" y="98"/>
                </a:lnTo>
                <a:lnTo>
                  <a:pt x="88" y="134"/>
                </a:lnTo>
                <a:lnTo>
                  <a:pt x="193" y="207"/>
                </a:lnTo>
                <a:lnTo>
                  <a:pt x="242" y="299"/>
                </a:lnTo>
                <a:lnTo>
                  <a:pt x="242" y="377"/>
                </a:lnTo>
                <a:lnTo>
                  <a:pt x="112" y="445"/>
                </a:lnTo>
                <a:lnTo>
                  <a:pt x="145" y="506"/>
                </a:lnTo>
                <a:lnTo>
                  <a:pt x="185" y="463"/>
                </a:lnTo>
                <a:lnTo>
                  <a:pt x="202" y="476"/>
                </a:lnTo>
                <a:lnTo>
                  <a:pt x="217" y="451"/>
                </a:lnTo>
                <a:lnTo>
                  <a:pt x="322" y="403"/>
                </a:lnTo>
                <a:lnTo>
                  <a:pt x="305" y="274"/>
                </a:lnTo>
                <a:lnTo>
                  <a:pt x="160" y="153"/>
                </a:lnTo>
                <a:lnTo>
                  <a:pt x="177" y="116"/>
                </a:lnTo>
                <a:lnTo>
                  <a:pt x="273" y="56"/>
                </a:lnTo>
                <a:lnTo>
                  <a:pt x="145" y="0"/>
                </a:lnTo>
                <a:lnTo>
                  <a:pt x="0" y="25"/>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51" name="Freeform 562"/>
          <p:cNvSpPr>
            <a:spLocks/>
          </p:cNvSpPr>
          <p:nvPr/>
        </p:nvSpPr>
        <p:spPr bwMode="auto">
          <a:xfrm>
            <a:off x="4732339" y="4718051"/>
            <a:ext cx="280987" cy="225425"/>
          </a:xfrm>
          <a:custGeom>
            <a:avLst/>
            <a:gdLst>
              <a:gd name="T0" fmla="*/ 0 w 531"/>
              <a:gd name="T1" fmla="*/ 2147483647 h 328"/>
              <a:gd name="T2" fmla="*/ 0 w 531"/>
              <a:gd name="T3" fmla="*/ 2147483647 h 328"/>
              <a:gd name="T4" fmla="*/ 2147483647 w 531"/>
              <a:gd name="T5" fmla="*/ 2147483647 h 328"/>
              <a:gd name="T6" fmla="*/ 2147483647 w 531"/>
              <a:gd name="T7" fmla="*/ 2147483647 h 328"/>
              <a:gd name="T8" fmla="*/ 2147483647 w 531"/>
              <a:gd name="T9" fmla="*/ 2147483647 h 328"/>
              <a:gd name="T10" fmla="*/ 2147483647 w 531"/>
              <a:gd name="T11" fmla="*/ 2147483647 h 328"/>
              <a:gd name="T12" fmla="*/ 2147483647 w 531"/>
              <a:gd name="T13" fmla="*/ 2147483647 h 328"/>
              <a:gd name="T14" fmla="*/ 2147483647 w 531"/>
              <a:gd name="T15" fmla="*/ 2147483647 h 328"/>
              <a:gd name="T16" fmla="*/ 2147483647 w 531"/>
              <a:gd name="T17" fmla="*/ 2147483647 h 328"/>
              <a:gd name="T18" fmla="*/ 2147483647 w 531"/>
              <a:gd name="T19" fmla="*/ 2147483647 h 328"/>
              <a:gd name="T20" fmla="*/ 2147483647 w 531"/>
              <a:gd name="T21" fmla="*/ 2147483647 h 328"/>
              <a:gd name="T22" fmla="*/ 2147483647 w 531"/>
              <a:gd name="T23" fmla="*/ 2147483647 h 328"/>
              <a:gd name="T24" fmla="*/ 2147483647 w 531"/>
              <a:gd name="T25" fmla="*/ 2147483647 h 328"/>
              <a:gd name="T26" fmla="*/ 2147483647 w 531"/>
              <a:gd name="T27" fmla="*/ 2147483647 h 328"/>
              <a:gd name="T28" fmla="*/ 2147483647 w 531"/>
              <a:gd name="T29" fmla="*/ 0 h 328"/>
              <a:gd name="T30" fmla="*/ 2147483647 w 531"/>
              <a:gd name="T31" fmla="*/ 2147483647 h 328"/>
              <a:gd name="T32" fmla="*/ 2147483647 w 531"/>
              <a:gd name="T33" fmla="*/ 2147483647 h 328"/>
              <a:gd name="T34" fmla="*/ 2147483647 w 531"/>
              <a:gd name="T35" fmla="*/ 2147483647 h 328"/>
              <a:gd name="T36" fmla="*/ 2147483647 w 531"/>
              <a:gd name="T37" fmla="*/ 2147483647 h 328"/>
              <a:gd name="T38" fmla="*/ 2147483647 w 531"/>
              <a:gd name="T39" fmla="*/ 2147483647 h 328"/>
              <a:gd name="T40" fmla="*/ 2147483647 w 531"/>
              <a:gd name="T41" fmla="*/ 2147483647 h 328"/>
              <a:gd name="T42" fmla="*/ 0 w 531"/>
              <a:gd name="T43" fmla="*/ 2147483647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1"/>
              <a:gd name="T67" fmla="*/ 0 h 328"/>
              <a:gd name="T68" fmla="*/ 531 w 531"/>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1" h="328">
                <a:moveTo>
                  <a:pt x="0" y="158"/>
                </a:moveTo>
                <a:lnTo>
                  <a:pt x="0" y="292"/>
                </a:lnTo>
                <a:lnTo>
                  <a:pt x="56" y="322"/>
                </a:lnTo>
                <a:lnTo>
                  <a:pt x="145" y="328"/>
                </a:lnTo>
                <a:lnTo>
                  <a:pt x="225" y="328"/>
                </a:lnTo>
                <a:lnTo>
                  <a:pt x="306" y="285"/>
                </a:lnTo>
                <a:lnTo>
                  <a:pt x="306" y="268"/>
                </a:lnTo>
                <a:lnTo>
                  <a:pt x="370" y="249"/>
                </a:lnTo>
                <a:lnTo>
                  <a:pt x="361" y="231"/>
                </a:lnTo>
                <a:lnTo>
                  <a:pt x="506" y="201"/>
                </a:lnTo>
                <a:lnTo>
                  <a:pt x="483" y="188"/>
                </a:lnTo>
                <a:lnTo>
                  <a:pt x="531" y="85"/>
                </a:lnTo>
                <a:lnTo>
                  <a:pt x="491" y="36"/>
                </a:lnTo>
                <a:lnTo>
                  <a:pt x="418" y="12"/>
                </a:lnTo>
                <a:lnTo>
                  <a:pt x="394" y="0"/>
                </a:lnTo>
                <a:lnTo>
                  <a:pt x="306" y="31"/>
                </a:lnTo>
                <a:lnTo>
                  <a:pt x="298" y="121"/>
                </a:lnTo>
                <a:lnTo>
                  <a:pt x="346" y="134"/>
                </a:lnTo>
                <a:lnTo>
                  <a:pt x="346" y="177"/>
                </a:lnTo>
                <a:lnTo>
                  <a:pt x="96" y="91"/>
                </a:lnTo>
                <a:lnTo>
                  <a:pt x="96" y="158"/>
                </a:lnTo>
                <a:lnTo>
                  <a:pt x="0" y="158"/>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52" name="Freeform 563"/>
          <p:cNvSpPr>
            <a:spLocks/>
          </p:cNvSpPr>
          <p:nvPr/>
        </p:nvSpPr>
        <p:spPr bwMode="auto">
          <a:xfrm>
            <a:off x="4600575" y="5051426"/>
            <a:ext cx="387351" cy="314325"/>
          </a:xfrm>
          <a:custGeom>
            <a:avLst/>
            <a:gdLst>
              <a:gd name="T0" fmla="*/ 0 w 733"/>
              <a:gd name="T1" fmla="*/ 2147483647 h 456"/>
              <a:gd name="T2" fmla="*/ 2147483647 w 733"/>
              <a:gd name="T3" fmla="*/ 2147483647 h 456"/>
              <a:gd name="T4" fmla="*/ 2147483647 w 733"/>
              <a:gd name="T5" fmla="*/ 2147483647 h 456"/>
              <a:gd name="T6" fmla="*/ 2147483647 w 733"/>
              <a:gd name="T7" fmla="*/ 2147483647 h 456"/>
              <a:gd name="T8" fmla="*/ 2147483647 w 733"/>
              <a:gd name="T9" fmla="*/ 2147483647 h 456"/>
              <a:gd name="T10" fmla="*/ 2147483647 w 733"/>
              <a:gd name="T11" fmla="*/ 2147483647 h 456"/>
              <a:gd name="T12" fmla="*/ 2147483647 w 733"/>
              <a:gd name="T13" fmla="*/ 2147483647 h 456"/>
              <a:gd name="T14" fmla="*/ 2147483647 w 733"/>
              <a:gd name="T15" fmla="*/ 2147483647 h 456"/>
              <a:gd name="T16" fmla="*/ 2147483647 w 733"/>
              <a:gd name="T17" fmla="*/ 2147483647 h 456"/>
              <a:gd name="T18" fmla="*/ 2147483647 w 733"/>
              <a:gd name="T19" fmla="*/ 2147483647 h 456"/>
              <a:gd name="T20" fmla="*/ 2147483647 w 733"/>
              <a:gd name="T21" fmla="*/ 2147483647 h 456"/>
              <a:gd name="T22" fmla="*/ 2147483647 w 733"/>
              <a:gd name="T23" fmla="*/ 0 h 456"/>
              <a:gd name="T24" fmla="*/ 2147483647 w 733"/>
              <a:gd name="T25" fmla="*/ 2147483647 h 456"/>
              <a:gd name="T26" fmla="*/ 2147483647 w 733"/>
              <a:gd name="T27" fmla="*/ 2147483647 h 456"/>
              <a:gd name="T28" fmla="*/ 2147483647 w 733"/>
              <a:gd name="T29" fmla="*/ 2147483647 h 456"/>
              <a:gd name="T30" fmla="*/ 2147483647 w 733"/>
              <a:gd name="T31" fmla="*/ 2147483647 h 456"/>
              <a:gd name="T32" fmla="*/ 2147483647 w 733"/>
              <a:gd name="T33" fmla="*/ 2147483647 h 456"/>
              <a:gd name="T34" fmla="*/ 2147483647 w 733"/>
              <a:gd name="T35" fmla="*/ 2147483647 h 456"/>
              <a:gd name="T36" fmla="*/ 2147483647 w 733"/>
              <a:gd name="T37" fmla="*/ 2147483647 h 456"/>
              <a:gd name="T38" fmla="*/ 2147483647 w 733"/>
              <a:gd name="T39" fmla="*/ 2147483647 h 456"/>
              <a:gd name="T40" fmla="*/ 2147483647 w 733"/>
              <a:gd name="T41" fmla="*/ 2147483647 h 456"/>
              <a:gd name="T42" fmla="*/ 2147483647 w 733"/>
              <a:gd name="T43" fmla="*/ 2147483647 h 456"/>
              <a:gd name="T44" fmla="*/ 2147483647 w 733"/>
              <a:gd name="T45" fmla="*/ 2147483647 h 456"/>
              <a:gd name="T46" fmla="*/ 2147483647 w 733"/>
              <a:gd name="T47" fmla="*/ 2147483647 h 456"/>
              <a:gd name="T48" fmla="*/ 2147483647 w 733"/>
              <a:gd name="T49" fmla="*/ 2147483647 h 456"/>
              <a:gd name="T50" fmla="*/ 0 w 733"/>
              <a:gd name="T51" fmla="*/ 2147483647 h 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456"/>
              <a:gd name="T80" fmla="*/ 733 w 733"/>
              <a:gd name="T81" fmla="*/ 456 h 4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456">
                <a:moveTo>
                  <a:pt x="0" y="237"/>
                </a:moveTo>
                <a:lnTo>
                  <a:pt x="33" y="219"/>
                </a:lnTo>
                <a:lnTo>
                  <a:pt x="57" y="250"/>
                </a:lnTo>
                <a:lnTo>
                  <a:pt x="113" y="250"/>
                </a:lnTo>
                <a:lnTo>
                  <a:pt x="161" y="231"/>
                </a:lnTo>
                <a:lnTo>
                  <a:pt x="161" y="91"/>
                </a:lnTo>
                <a:lnTo>
                  <a:pt x="193" y="121"/>
                </a:lnTo>
                <a:lnTo>
                  <a:pt x="193" y="164"/>
                </a:lnTo>
                <a:lnTo>
                  <a:pt x="258" y="164"/>
                </a:lnTo>
                <a:lnTo>
                  <a:pt x="315" y="115"/>
                </a:lnTo>
                <a:lnTo>
                  <a:pt x="411" y="115"/>
                </a:lnTo>
                <a:lnTo>
                  <a:pt x="580" y="0"/>
                </a:lnTo>
                <a:lnTo>
                  <a:pt x="684" y="11"/>
                </a:lnTo>
                <a:lnTo>
                  <a:pt x="701" y="127"/>
                </a:lnTo>
                <a:lnTo>
                  <a:pt x="653" y="158"/>
                </a:lnTo>
                <a:lnTo>
                  <a:pt x="684" y="183"/>
                </a:lnTo>
                <a:lnTo>
                  <a:pt x="701" y="164"/>
                </a:lnTo>
                <a:lnTo>
                  <a:pt x="733" y="164"/>
                </a:lnTo>
                <a:lnTo>
                  <a:pt x="716" y="231"/>
                </a:lnTo>
                <a:lnTo>
                  <a:pt x="611" y="334"/>
                </a:lnTo>
                <a:lnTo>
                  <a:pt x="483" y="420"/>
                </a:lnTo>
                <a:lnTo>
                  <a:pt x="378" y="444"/>
                </a:lnTo>
                <a:lnTo>
                  <a:pt x="90" y="456"/>
                </a:lnTo>
                <a:lnTo>
                  <a:pt x="65" y="396"/>
                </a:lnTo>
                <a:lnTo>
                  <a:pt x="81" y="359"/>
                </a:lnTo>
                <a:lnTo>
                  <a:pt x="0" y="23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53" name="Freeform 564"/>
          <p:cNvSpPr>
            <a:spLocks/>
          </p:cNvSpPr>
          <p:nvPr/>
        </p:nvSpPr>
        <p:spPr bwMode="auto">
          <a:xfrm>
            <a:off x="4856163" y="5219701"/>
            <a:ext cx="55563" cy="53975"/>
          </a:xfrm>
          <a:custGeom>
            <a:avLst/>
            <a:gdLst>
              <a:gd name="T0" fmla="*/ 0 w 105"/>
              <a:gd name="T1" fmla="*/ 2147483647 h 80"/>
              <a:gd name="T2" fmla="*/ 2147483647 w 105"/>
              <a:gd name="T3" fmla="*/ 2147483647 h 80"/>
              <a:gd name="T4" fmla="*/ 2147483647 w 105"/>
              <a:gd name="T5" fmla="*/ 2147483647 h 80"/>
              <a:gd name="T6" fmla="*/ 2147483647 w 105"/>
              <a:gd name="T7" fmla="*/ 0 h 80"/>
              <a:gd name="T8" fmla="*/ 0 w 105"/>
              <a:gd name="T9" fmla="*/ 2147483647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37"/>
                </a:moveTo>
                <a:lnTo>
                  <a:pt x="40" y="80"/>
                </a:lnTo>
                <a:lnTo>
                  <a:pt x="105" y="37"/>
                </a:lnTo>
                <a:lnTo>
                  <a:pt x="73" y="0"/>
                </a:lnTo>
                <a:lnTo>
                  <a:pt x="0" y="37"/>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54" name="Freeform 565"/>
          <p:cNvSpPr>
            <a:spLocks/>
          </p:cNvSpPr>
          <p:nvPr/>
        </p:nvSpPr>
        <p:spPr bwMode="auto">
          <a:xfrm>
            <a:off x="2405064" y="2606675"/>
            <a:ext cx="20637" cy="46038"/>
          </a:xfrm>
          <a:custGeom>
            <a:avLst/>
            <a:gdLst>
              <a:gd name="T0" fmla="*/ 2147483647 w 40"/>
              <a:gd name="T1" fmla="*/ 2147483647 h 68"/>
              <a:gd name="T2" fmla="*/ 0 w 40"/>
              <a:gd name="T3" fmla="*/ 2147483647 h 68"/>
              <a:gd name="T4" fmla="*/ 0 w 40"/>
              <a:gd name="T5" fmla="*/ 2147483647 h 68"/>
              <a:gd name="T6" fmla="*/ 2147483647 w 40"/>
              <a:gd name="T7" fmla="*/ 0 h 68"/>
              <a:gd name="T8" fmla="*/ 2147483647 w 40"/>
              <a:gd name="T9" fmla="*/ 2147483647 h 68"/>
              <a:gd name="T10" fmla="*/ 0 60000 65536"/>
              <a:gd name="T11" fmla="*/ 0 60000 65536"/>
              <a:gd name="T12" fmla="*/ 0 60000 65536"/>
              <a:gd name="T13" fmla="*/ 0 60000 65536"/>
              <a:gd name="T14" fmla="*/ 0 60000 65536"/>
              <a:gd name="T15" fmla="*/ 0 w 40"/>
              <a:gd name="T16" fmla="*/ 0 h 68"/>
              <a:gd name="T17" fmla="*/ 40 w 40"/>
              <a:gd name="T18" fmla="*/ 68 h 68"/>
            </a:gdLst>
            <a:ahLst/>
            <a:cxnLst>
              <a:cxn ang="T10">
                <a:pos x="T0" y="T1"/>
              </a:cxn>
              <a:cxn ang="T11">
                <a:pos x="T2" y="T3"/>
              </a:cxn>
              <a:cxn ang="T12">
                <a:pos x="T4" y="T5"/>
              </a:cxn>
              <a:cxn ang="T13">
                <a:pos x="T6" y="T7"/>
              </a:cxn>
              <a:cxn ang="T14">
                <a:pos x="T8" y="T9"/>
              </a:cxn>
            </a:cxnLst>
            <a:rect l="T15" t="T16" r="T17" b="T18"/>
            <a:pathLst>
              <a:path w="40" h="68">
                <a:moveTo>
                  <a:pt x="40" y="68"/>
                </a:moveTo>
                <a:lnTo>
                  <a:pt x="0" y="56"/>
                </a:lnTo>
                <a:lnTo>
                  <a:pt x="0" y="13"/>
                </a:lnTo>
                <a:lnTo>
                  <a:pt x="40" y="0"/>
                </a:lnTo>
                <a:lnTo>
                  <a:pt x="40" y="68"/>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55" name="Freeform 566"/>
          <p:cNvSpPr>
            <a:spLocks/>
          </p:cNvSpPr>
          <p:nvPr/>
        </p:nvSpPr>
        <p:spPr bwMode="auto">
          <a:xfrm>
            <a:off x="1830388" y="2522538"/>
            <a:ext cx="80963" cy="68262"/>
          </a:xfrm>
          <a:custGeom>
            <a:avLst/>
            <a:gdLst>
              <a:gd name="T0" fmla="*/ 2147483647 w 154"/>
              <a:gd name="T1" fmla="*/ 2147483647 h 97"/>
              <a:gd name="T2" fmla="*/ 2147483647 w 154"/>
              <a:gd name="T3" fmla="*/ 2147483647 h 97"/>
              <a:gd name="T4" fmla="*/ 2147483647 w 154"/>
              <a:gd name="T5" fmla="*/ 2147483647 h 97"/>
              <a:gd name="T6" fmla="*/ 2147483647 w 154"/>
              <a:gd name="T7" fmla="*/ 2147483647 h 97"/>
              <a:gd name="T8" fmla="*/ 2147483647 w 154"/>
              <a:gd name="T9" fmla="*/ 2147483647 h 97"/>
              <a:gd name="T10" fmla="*/ 2147483647 w 154"/>
              <a:gd name="T11" fmla="*/ 2147483647 h 97"/>
              <a:gd name="T12" fmla="*/ 2147483647 w 154"/>
              <a:gd name="T13" fmla="*/ 2147483647 h 97"/>
              <a:gd name="T14" fmla="*/ 2147483647 w 154"/>
              <a:gd name="T15" fmla="*/ 2147483647 h 97"/>
              <a:gd name="T16" fmla="*/ 2147483647 w 154"/>
              <a:gd name="T17" fmla="*/ 2147483647 h 97"/>
              <a:gd name="T18" fmla="*/ 2147483647 w 154"/>
              <a:gd name="T19" fmla="*/ 2147483647 h 97"/>
              <a:gd name="T20" fmla="*/ 2147483647 w 154"/>
              <a:gd name="T21" fmla="*/ 2147483647 h 97"/>
              <a:gd name="T22" fmla="*/ 2147483647 w 154"/>
              <a:gd name="T23" fmla="*/ 2147483647 h 97"/>
              <a:gd name="T24" fmla="*/ 0 w 154"/>
              <a:gd name="T25" fmla="*/ 2147483647 h 97"/>
              <a:gd name="T26" fmla="*/ 2147483647 w 154"/>
              <a:gd name="T27" fmla="*/ 0 h 97"/>
              <a:gd name="T28" fmla="*/ 2147483647 w 154"/>
              <a:gd name="T29" fmla="*/ 2147483647 h 97"/>
              <a:gd name="T30" fmla="*/ 2147483647 w 154"/>
              <a:gd name="T31" fmla="*/ 2147483647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7"/>
              <a:gd name="T50" fmla="*/ 154 w 154"/>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7">
                <a:moveTo>
                  <a:pt x="154" y="48"/>
                </a:moveTo>
                <a:lnTo>
                  <a:pt x="145" y="61"/>
                </a:lnTo>
                <a:lnTo>
                  <a:pt x="90" y="54"/>
                </a:lnTo>
                <a:lnTo>
                  <a:pt x="97" y="67"/>
                </a:lnTo>
                <a:lnTo>
                  <a:pt x="90" y="67"/>
                </a:lnTo>
                <a:lnTo>
                  <a:pt x="122" y="80"/>
                </a:lnTo>
                <a:lnTo>
                  <a:pt x="105" y="80"/>
                </a:lnTo>
                <a:lnTo>
                  <a:pt x="122" y="85"/>
                </a:lnTo>
                <a:lnTo>
                  <a:pt x="25" y="97"/>
                </a:lnTo>
                <a:lnTo>
                  <a:pt x="17" y="80"/>
                </a:lnTo>
                <a:lnTo>
                  <a:pt x="49" y="61"/>
                </a:lnTo>
                <a:lnTo>
                  <a:pt x="9" y="54"/>
                </a:lnTo>
                <a:lnTo>
                  <a:pt x="0" y="18"/>
                </a:lnTo>
                <a:lnTo>
                  <a:pt x="65" y="0"/>
                </a:lnTo>
                <a:lnTo>
                  <a:pt x="90" y="30"/>
                </a:lnTo>
                <a:lnTo>
                  <a:pt x="154" y="48"/>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56" name="Freeform 567"/>
          <p:cNvSpPr>
            <a:spLocks/>
          </p:cNvSpPr>
          <p:nvPr/>
        </p:nvSpPr>
        <p:spPr bwMode="auto">
          <a:xfrm>
            <a:off x="2890839" y="2522539"/>
            <a:ext cx="76200" cy="46037"/>
          </a:xfrm>
          <a:custGeom>
            <a:avLst/>
            <a:gdLst>
              <a:gd name="T0" fmla="*/ 2147483647 w 145"/>
              <a:gd name="T1" fmla="*/ 2147483647 h 67"/>
              <a:gd name="T2" fmla="*/ 0 w 145"/>
              <a:gd name="T3" fmla="*/ 2147483647 h 67"/>
              <a:gd name="T4" fmla="*/ 0 w 145"/>
              <a:gd name="T5" fmla="*/ 2147483647 h 67"/>
              <a:gd name="T6" fmla="*/ 2147483647 w 145"/>
              <a:gd name="T7" fmla="*/ 0 h 67"/>
              <a:gd name="T8" fmla="*/ 2147483647 w 145"/>
              <a:gd name="T9" fmla="*/ 2147483647 h 67"/>
              <a:gd name="T10" fmla="*/ 2147483647 w 145"/>
              <a:gd name="T11" fmla="*/ 2147483647 h 67"/>
              <a:gd name="T12" fmla="*/ 2147483647 w 145"/>
              <a:gd name="T13" fmla="*/ 2147483647 h 67"/>
              <a:gd name="T14" fmla="*/ 2147483647 w 145"/>
              <a:gd name="T15" fmla="*/ 2147483647 h 67"/>
              <a:gd name="T16" fmla="*/ 2147483647 w 145"/>
              <a:gd name="T17" fmla="*/ 2147483647 h 67"/>
              <a:gd name="T18" fmla="*/ 2147483647 w 145"/>
              <a:gd name="T19" fmla="*/ 2147483647 h 67"/>
              <a:gd name="T20" fmla="*/ 2147483647 w 145"/>
              <a:gd name="T21" fmla="*/ 2147483647 h 67"/>
              <a:gd name="T22" fmla="*/ 2147483647 w 145"/>
              <a:gd name="T23" fmla="*/ 2147483647 h 67"/>
              <a:gd name="T24" fmla="*/ 2147483647 w 145"/>
              <a:gd name="T25" fmla="*/ 214748364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67"/>
              <a:gd name="T41" fmla="*/ 145 w 14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67">
                <a:moveTo>
                  <a:pt x="15" y="43"/>
                </a:moveTo>
                <a:lnTo>
                  <a:pt x="0" y="18"/>
                </a:lnTo>
                <a:lnTo>
                  <a:pt x="0" y="6"/>
                </a:lnTo>
                <a:lnTo>
                  <a:pt x="24" y="0"/>
                </a:lnTo>
                <a:lnTo>
                  <a:pt x="120" y="37"/>
                </a:lnTo>
                <a:lnTo>
                  <a:pt x="145" y="67"/>
                </a:lnTo>
                <a:lnTo>
                  <a:pt x="120" y="67"/>
                </a:lnTo>
                <a:lnTo>
                  <a:pt x="120" y="61"/>
                </a:lnTo>
                <a:lnTo>
                  <a:pt x="97" y="61"/>
                </a:lnTo>
                <a:lnTo>
                  <a:pt x="72" y="67"/>
                </a:lnTo>
                <a:lnTo>
                  <a:pt x="55" y="67"/>
                </a:lnTo>
                <a:lnTo>
                  <a:pt x="48" y="48"/>
                </a:lnTo>
                <a:lnTo>
                  <a:pt x="15" y="43"/>
                </a:lnTo>
              </a:path>
            </a:pathLst>
          </a:custGeom>
          <a:solidFill>
            <a:srgbClr val="99FF66"/>
          </a:solidFill>
          <a:ln w="7938">
            <a:solidFill>
              <a:schemeClr val="bg1"/>
            </a:solidFill>
            <a:round/>
            <a:headEnd/>
            <a:tailEnd/>
          </a:ln>
        </p:spPr>
        <p:txBody>
          <a:bodyPr/>
          <a:lstStyle/>
          <a:p>
            <a:pPr defTabSz="914400"/>
            <a:endParaRPr lang="en-US">
              <a:solidFill>
                <a:srgbClr val="000000"/>
              </a:solidFill>
            </a:endParaRPr>
          </a:p>
        </p:txBody>
      </p:sp>
      <p:sp>
        <p:nvSpPr>
          <p:cNvPr id="12557" name="Freeform 568"/>
          <p:cNvSpPr>
            <a:spLocks/>
          </p:cNvSpPr>
          <p:nvPr/>
        </p:nvSpPr>
        <p:spPr bwMode="auto">
          <a:xfrm>
            <a:off x="5465764" y="3451226"/>
            <a:ext cx="339725" cy="212725"/>
          </a:xfrm>
          <a:custGeom>
            <a:avLst/>
            <a:gdLst>
              <a:gd name="T0" fmla="*/ 0 w 643"/>
              <a:gd name="T1" fmla="*/ 2147483647 h 310"/>
              <a:gd name="T2" fmla="*/ 2147483647 w 643"/>
              <a:gd name="T3" fmla="*/ 2147483647 h 310"/>
              <a:gd name="T4" fmla="*/ 2147483647 w 643"/>
              <a:gd name="T5" fmla="*/ 2147483647 h 310"/>
              <a:gd name="T6" fmla="*/ 2147483647 w 643"/>
              <a:gd name="T7" fmla="*/ 2147483647 h 310"/>
              <a:gd name="T8" fmla="*/ 2147483647 w 643"/>
              <a:gd name="T9" fmla="*/ 2147483647 h 310"/>
              <a:gd name="T10" fmla="*/ 2147483647 w 643"/>
              <a:gd name="T11" fmla="*/ 2147483647 h 310"/>
              <a:gd name="T12" fmla="*/ 2147483647 w 643"/>
              <a:gd name="T13" fmla="*/ 2147483647 h 310"/>
              <a:gd name="T14" fmla="*/ 2147483647 w 643"/>
              <a:gd name="T15" fmla="*/ 2147483647 h 310"/>
              <a:gd name="T16" fmla="*/ 2147483647 w 643"/>
              <a:gd name="T17" fmla="*/ 2147483647 h 310"/>
              <a:gd name="T18" fmla="*/ 2147483647 w 643"/>
              <a:gd name="T19" fmla="*/ 2147483647 h 310"/>
              <a:gd name="T20" fmla="*/ 2147483647 w 643"/>
              <a:gd name="T21" fmla="*/ 2147483647 h 310"/>
              <a:gd name="T22" fmla="*/ 2147483647 w 643"/>
              <a:gd name="T23" fmla="*/ 2147483647 h 310"/>
              <a:gd name="T24" fmla="*/ 2147483647 w 643"/>
              <a:gd name="T25" fmla="*/ 2147483647 h 310"/>
              <a:gd name="T26" fmla="*/ 2147483647 w 643"/>
              <a:gd name="T27" fmla="*/ 2147483647 h 310"/>
              <a:gd name="T28" fmla="*/ 2147483647 w 643"/>
              <a:gd name="T29" fmla="*/ 2147483647 h 310"/>
              <a:gd name="T30" fmla="*/ 2147483647 w 643"/>
              <a:gd name="T31" fmla="*/ 2147483647 h 310"/>
              <a:gd name="T32" fmla="*/ 2147483647 w 643"/>
              <a:gd name="T33" fmla="*/ 2147483647 h 310"/>
              <a:gd name="T34" fmla="*/ 2147483647 w 643"/>
              <a:gd name="T35" fmla="*/ 2147483647 h 310"/>
              <a:gd name="T36" fmla="*/ 2147483647 w 643"/>
              <a:gd name="T37" fmla="*/ 2147483647 h 310"/>
              <a:gd name="T38" fmla="*/ 2147483647 w 643"/>
              <a:gd name="T39" fmla="*/ 2147483647 h 310"/>
              <a:gd name="T40" fmla="*/ 2147483647 w 643"/>
              <a:gd name="T41" fmla="*/ 2147483647 h 310"/>
              <a:gd name="T42" fmla="*/ 2147483647 w 643"/>
              <a:gd name="T43" fmla="*/ 2147483647 h 310"/>
              <a:gd name="T44" fmla="*/ 2147483647 w 643"/>
              <a:gd name="T45" fmla="*/ 2147483647 h 310"/>
              <a:gd name="T46" fmla="*/ 2147483647 w 643"/>
              <a:gd name="T47" fmla="*/ 2147483647 h 310"/>
              <a:gd name="T48" fmla="*/ 2147483647 w 643"/>
              <a:gd name="T49" fmla="*/ 0 h 310"/>
              <a:gd name="T50" fmla="*/ 2147483647 w 643"/>
              <a:gd name="T51" fmla="*/ 2147483647 h 310"/>
              <a:gd name="T52" fmla="*/ 2147483647 w 643"/>
              <a:gd name="T53" fmla="*/ 2147483647 h 310"/>
              <a:gd name="T54" fmla="*/ 2147483647 w 643"/>
              <a:gd name="T55" fmla="*/ 2147483647 h 310"/>
              <a:gd name="T56" fmla="*/ 2147483647 w 643"/>
              <a:gd name="T57" fmla="*/ 2147483647 h 310"/>
              <a:gd name="T58" fmla="*/ 2147483647 w 643"/>
              <a:gd name="T59" fmla="*/ 214748364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3"/>
              <a:gd name="T91" fmla="*/ 0 h 310"/>
              <a:gd name="T92" fmla="*/ 643 w 643"/>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3" h="310">
                <a:moveTo>
                  <a:pt x="0" y="31"/>
                </a:moveTo>
                <a:lnTo>
                  <a:pt x="7" y="67"/>
                </a:lnTo>
                <a:lnTo>
                  <a:pt x="40" y="37"/>
                </a:lnTo>
                <a:lnTo>
                  <a:pt x="95" y="73"/>
                </a:lnTo>
                <a:lnTo>
                  <a:pt x="72" y="91"/>
                </a:lnTo>
                <a:lnTo>
                  <a:pt x="15" y="73"/>
                </a:lnTo>
                <a:lnTo>
                  <a:pt x="7" y="121"/>
                </a:lnTo>
                <a:lnTo>
                  <a:pt x="55" y="128"/>
                </a:lnTo>
                <a:lnTo>
                  <a:pt x="32" y="147"/>
                </a:lnTo>
                <a:lnTo>
                  <a:pt x="63" y="158"/>
                </a:lnTo>
                <a:lnTo>
                  <a:pt x="55" y="219"/>
                </a:lnTo>
                <a:lnTo>
                  <a:pt x="192" y="182"/>
                </a:lnTo>
                <a:lnTo>
                  <a:pt x="385" y="250"/>
                </a:lnTo>
                <a:lnTo>
                  <a:pt x="393" y="286"/>
                </a:lnTo>
                <a:lnTo>
                  <a:pt x="458" y="310"/>
                </a:lnTo>
                <a:lnTo>
                  <a:pt x="555" y="231"/>
                </a:lnTo>
                <a:lnTo>
                  <a:pt x="643" y="231"/>
                </a:lnTo>
                <a:lnTo>
                  <a:pt x="643" y="207"/>
                </a:lnTo>
                <a:lnTo>
                  <a:pt x="562" y="188"/>
                </a:lnTo>
                <a:lnTo>
                  <a:pt x="458" y="140"/>
                </a:lnTo>
                <a:lnTo>
                  <a:pt x="410" y="61"/>
                </a:lnTo>
                <a:lnTo>
                  <a:pt x="377" y="55"/>
                </a:lnTo>
                <a:lnTo>
                  <a:pt x="328" y="73"/>
                </a:lnTo>
                <a:lnTo>
                  <a:pt x="321" y="24"/>
                </a:lnTo>
                <a:lnTo>
                  <a:pt x="273" y="0"/>
                </a:lnTo>
                <a:lnTo>
                  <a:pt x="200" y="31"/>
                </a:lnTo>
                <a:lnTo>
                  <a:pt x="200" y="48"/>
                </a:lnTo>
                <a:lnTo>
                  <a:pt x="168" y="55"/>
                </a:lnTo>
                <a:lnTo>
                  <a:pt x="143" y="48"/>
                </a:lnTo>
                <a:lnTo>
                  <a:pt x="95" y="12"/>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58" name="Freeform 569"/>
          <p:cNvSpPr>
            <a:spLocks/>
          </p:cNvSpPr>
          <p:nvPr/>
        </p:nvSpPr>
        <p:spPr bwMode="auto">
          <a:xfrm>
            <a:off x="5813426" y="3497264"/>
            <a:ext cx="179388" cy="123825"/>
          </a:xfrm>
          <a:custGeom>
            <a:avLst/>
            <a:gdLst>
              <a:gd name="T0" fmla="*/ 0 w 338"/>
              <a:gd name="T1" fmla="*/ 2147483647 h 183"/>
              <a:gd name="T2" fmla="*/ 2147483647 w 338"/>
              <a:gd name="T3" fmla="*/ 2147483647 h 183"/>
              <a:gd name="T4" fmla="*/ 2147483647 w 338"/>
              <a:gd name="T5" fmla="*/ 2147483647 h 183"/>
              <a:gd name="T6" fmla="*/ 2147483647 w 338"/>
              <a:gd name="T7" fmla="*/ 2147483647 h 183"/>
              <a:gd name="T8" fmla="*/ 2147483647 w 338"/>
              <a:gd name="T9" fmla="*/ 2147483647 h 183"/>
              <a:gd name="T10" fmla="*/ 2147483647 w 338"/>
              <a:gd name="T11" fmla="*/ 2147483647 h 183"/>
              <a:gd name="T12" fmla="*/ 2147483647 w 338"/>
              <a:gd name="T13" fmla="*/ 2147483647 h 183"/>
              <a:gd name="T14" fmla="*/ 2147483647 w 338"/>
              <a:gd name="T15" fmla="*/ 2147483647 h 183"/>
              <a:gd name="T16" fmla="*/ 2147483647 w 338"/>
              <a:gd name="T17" fmla="*/ 2147483647 h 183"/>
              <a:gd name="T18" fmla="*/ 2147483647 w 338"/>
              <a:gd name="T19" fmla="*/ 2147483647 h 183"/>
              <a:gd name="T20" fmla="*/ 2147483647 w 338"/>
              <a:gd name="T21" fmla="*/ 2147483647 h 183"/>
              <a:gd name="T22" fmla="*/ 2147483647 w 338"/>
              <a:gd name="T23" fmla="*/ 2147483647 h 183"/>
              <a:gd name="T24" fmla="*/ 2147483647 w 338"/>
              <a:gd name="T25" fmla="*/ 2147483647 h 183"/>
              <a:gd name="T26" fmla="*/ 2147483647 w 338"/>
              <a:gd name="T27" fmla="*/ 2147483647 h 183"/>
              <a:gd name="T28" fmla="*/ 2147483647 w 338"/>
              <a:gd name="T29" fmla="*/ 2147483647 h 183"/>
              <a:gd name="T30" fmla="*/ 2147483647 w 338"/>
              <a:gd name="T31" fmla="*/ 2147483647 h 183"/>
              <a:gd name="T32" fmla="*/ 2147483647 w 338"/>
              <a:gd name="T33" fmla="*/ 2147483647 h 183"/>
              <a:gd name="T34" fmla="*/ 2147483647 w 338"/>
              <a:gd name="T35" fmla="*/ 2147483647 h 183"/>
              <a:gd name="T36" fmla="*/ 2147483647 w 338"/>
              <a:gd name="T37" fmla="*/ 2147483647 h 183"/>
              <a:gd name="T38" fmla="*/ 2147483647 w 338"/>
              <a:gd name="T39" fmla="*/ 2147483647 h 183"/>
              <a:gd name="T40" fmla="*/ 2147483647 w 338"/>
              <a:gd name="T41" fmla="*/ 2147483647 h 183"/>
              <a:gd name="T42" fmla="*/ 2147483647 w 338"/>
              <a:gd name="T43" fmla="*/ 2147483647 h 183"/>
              <a:gd name="T44" fmla="*/ 2147483647 w 338"/>
              <a:gd name="T45" fmla="*/ 2147483647 h 183"/>
              <a:gd name="T46" fmla="*/ 2147483647 w 338"/>
              <a:gd name="T47" fmla="*/ 0 h 183"/>
              <a:gd name="T48" fmla="*/ 2147483647 w 338"/>
              <a:gd name="T49" fmla="*/ 2147483647 h 183"/>
              <a:gd name="T50" fmla="*/ 2147483647 w 338"/>
              <a:gd name="T51" fmla="*/ 2147483647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183"/>
              <a:gd name="T80" fmla="*/ 338 w 338"/>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183">
                <a:moveTo>
                  <a:pt x="0" y="30"/>
                </a:moveTo>
                <a:lnTo>
                  <a:pt x="8" y="73"/>
                </a:lnTo>
                <a:lnTo>
                  <a:pt x="42" y="67"/>
                </a:lnTo>
                <a:lnTo>
                  <a:pt x="57" y="97"/>
                </a:lnTo>
                <a:lnTo>
                  <a:pt x="42" y="164"/>
                </a:lnTo>
                <a:lnTo>
                  <a:pt x="97" y="164"/>
                </a:lnTo>
                <a:lnTo>
                  <a:pt x="170" y="110"/>
                </a:lnTo>
                <a:lnTo>
                  <a:pt x="202" y="183"/>
                </a:lnTo>
                <a:lnTo>
                  <a:pt x="282" y="152"/>
                </a:lnTo>
                <a:lnTo>
                  <a:pt x="338" y="164"/>
                </a:lnTo>
                <a:lnTo>
                  <a:pt x="338" y="115"/>
                </a:lnTo>
                <a:lnTo>
                  <a:pt x="290" y="97"/>
                </a:lnTo>
                <a:lnTo>
                  <a:pt x="306" y="54"/>
                </a:lnTo>
                <a:lnTo>
                  <a:pt x="258" y="91"/>
                </a:lnTo>
                <a:lnTo>
                  <a:pt x="233" y="61"/>
                </a:lnTo>
                <a:lnTo>
                  <a:pt x="202" y="61"/>
                </a:lnTo>
                <a:lnTo>
                  <a:pt x="162" y="80"/>
                </a:lnTo>
                <a:lnTo>
                  <a:pt x="122" y="67"/>
                </a:lnTo>
                <a:lnTo>
                  <a:pt x="105" y="48"/>
                </a:lnTo>
                <a:lnTo>
                  <a:pt x="130" y="43"/>
                </a:lnTo>
                <a:lnTo>
                  <a:pt x="185" y="43"/>
                </a:lnTo>
                <a:lnTo>
                  <a:pt x="210" y="18"/>
                </a:lnTo>
                <a:lnTo>
                  <a:pt x="193" y="6"/>
                </a:lnTo>
                <a:lnTo>
                  <a:pt x="122" y="0"/>
                </a:lnTo>
                <a:lnTo>
                  <a:pt x="65" y="48"/>
                </a:lnTo>
                <a:lnTo>
                  <a:pt x="42" y="48"/>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59" name="Freeform 570"/>
          <p:cNvSpPr>
            <a:spLocks/>
          </p:cNvSpPr>
          <p:nvPr/>
        </p:nvSpPr>
        <p:spPr bwMode="auto">
          <a:xfrm>
            <a:off x="5868989" y="3441701"/>
            <a:ext cx="250825" cy="117475"/>
          </a:xfrm>
          <a:custGeom>
            <a:avLst/>
            <a:gdLst>
              <a:gd name="T0" fmla="*/ 2147483647 w 475"/>
              <a:gd name="T1" fmla="*/ 2147483647 h 170"/>
              <a:gd name="T2" fmla="*/ 2147483647 w 475"/>
              <a:gd name="T3" fmla="*/ 2147483647 h 170"/>
              <a:gd name="T4" fmla="*/ 2147483647 w 475"/>
              <a:gd name="T5" fmla="*/ 0 h 170"/>
              <a:gd name="T6" fmla="*/ 2147483647 w 475"/>
              <a:gd name="T7" fmla="*/ 2147483647 h 170"/>
              <a:gd name="T8" fmla="*/ 2147483647 w 475"/>
              <a:gd name="T9" fmla="*/ 2147483647 h 170"/>
              <a:gd name="T10" fmla="*/ 2147483647 w 475"/>
              <a:gd name="T11" fmla="*/ 2147483647 h 170"/>
              <a:gd name="T12" fmla="*/ 2147483647 w 475"/>
              <a:gd name="T13" fmla="*/ 2147483647 h 170"/>
              <a:gd name="T14" fmla="*/ 2147483647 w 475"/>
              <a:gd name="T15" fmla="*/ 2147483647 h 170"/>
              <a:gd name="T16" fmla="*/ 2147483647 w 475"/>
              <a:gd name="T17" fmla="*/ 2147483647 h 170"/>
              <a:gd name="T18" fmla="*/ 2147483647 w 475"/>
              <a:gd name="T19" fmla="*/ 2147483647 h 170"/>
              <a:gd name="T20" fmla="*/ 2147483647 w 475"/>
              <a:gd name="T21" fmla="*/ 2147483647 h 170"/>
              <a:gd name="T22" fmla="*/ 2147483647 w 475"/>
              <a:gd name="T23" fmla="*/ 2147483647 h 170"/>
              <a:gd name="T24" fmla="*/ 2147483647 w 475"/>
              <a:gd name="T25" fmla="*/ 2147483647 h 170"/>
              <a:gd name="T26" fmla="*/ 2147483647 w 475"/>
              <a:gd name="T27" fmla="*/ 2147483647 h 170"/>
              <a:gd name="T28" fmla="*/ 0 w 475"/>
              <a:gd name="T29" fmla="*/ 2147483647 h 170"/>
              <a:gd name="T30" fmla="*/ 2147483647 w 475"/>
              <a:gd name="T31" fmla="*/ 2147483647 h 170"/>
              <a:gd name="T32" fmla="*/ 2147483647 w 475"/>
              <a:gd name="T33" fmla="*/ 2147483647 h 170"/>
              <a:gd name="T34" fmla="*/ 2147483647 w 475"/>
              <a:gd name="T35" fmla="*/ 2147483647 h 170"/>
              <a:gd name="T36" fmla="*/ 2147483647 w 475"/>
              <a:gd name="T37" fmla="*/ 2147483647 h 170"/>
              <a:gd name="T38" fmla="*/ 2147483647 w 475"/>
              <a:gd name="T39" fmla="*/ 2147483647 h 170"/>
              <a:gd name="T40" fmla="*/ 2147483647 w 475"/>
              <a:gd name="T41" fmla="*/ 2147483647 h 170"/>
              <a:gd name="T42" fmla="*/ 2147483647 w 475"/>
              <a:gd name="T43" fmla="*/ 2147483647 h 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5"/>
              <a:gd name="T67" fmla="*/ 0 h 170"/>
              <a:gd name="T68" fmla="*/ 475 w 475"/>
              <a:gd name="T69" fmla="*/ 170 h 1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5" h="170">
                <a:moveTo>
                  <a:pt x="475" y="49"/>
                </a:moveTo>
                <a:lnTo>
                  <a:pt x="435" y="6"/>
                </a:lnTo>
                <a:lnTo>
                  <a:pt x="322" y="0"/>
                </a:lnTo>
                <a:lnTo>
                  <a:pt x="201" y="12"/>
                </a:lnTo>
                <a:lnTo>
                  <a:pt x="105" y="12"/>
                </a:lnTo>
                <a:lnTo>
                  <a:pt x="113" y="24"/>
                </a:lnTo>
                <a:lnTo>
                  <a:pt x="73" y="54"/>
                </a:lnTo>
                <a:lnTo>
                  <a:pt x="105" y="73"/>
                </a:lnTo>
                <a:lnTo>
                  <a:pt x="145" y="60"/>
                </a:lnTo>
                <a:lnTo>
                  <a:pt x="193" y="97"/>
                </a:lnTo>
                <a:lnTo>
                  <a:pt x="170" y="109"/>
                </a:lnTo>
                <a:lnTo>
                  <a:pt x="161" y="97"/>
                </a:lnTo>
                <a:lnTo>
                  <a:pt x="80" y="122"/>
                </a:lnTo>
                <a:lnTo>
                  <a:pt x="25" y="122"/>
                </a:lnTo>
                <a:lnTo>
                  <a:pt x="0" y="127"/>
                </a:lnTo>
                <a:lnTo>
                  <a:pt x="17" y="146"/>
                </a:lnTo>
                <a:lnTo>
                  <a:pt x="57" y="159"/>
                </a:lnTo>
                <a:lnTo>
                  <a:pt x="97" y="140"/>
                </a:lnTo>
                <a:lnTo>
                  <a:pt x="128" y="140"/>
                </a:lnTo>
                <a:lnTo>
                  <a:pt x="153" y="170"/>
                </a:lnTo>
                <a:lnTo>
                  <a:pt x="201" y="133"/>
                </a:lnTo>
                <a:lnTo>
                  <a:pt x="306" y="122"/>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60" name="Freeform 571"/>
          <p:cNvSpPr>
            <a:spLocks/>
          </p:cNvSpPr>
          <p:nvPr/>
        </p:nvSpPr>
        <p:spPr bwMode="auto">
          <a:xfrm>
            <a:off x="5349875" y="3095626"/>
            <a:ext cx="954088" cy="396875"/>
          </a:xfrm>
          <a:custGeom>
            <a:avLst/>
            <a:gdLst>
              <a:gd name="T0" fmla="*/ 2147483647 w 1802"/>
              <a:gd name="T1" fmla="*/ 2147483647 h 579"/>
              <a:gd name="T2" fmla="*/ 2147483647 w 1802"/>
              <a:gd name="T3" fmla="*/ 2147483647 h 579"/>
              <a:gd name="T4" fmla="*/ 2147483647 w 1802"/>
              <a:gd name="T5" fmla="*/ 2147483647 h 579"/>
              <a:gd name="T6" fmla="*/ 2147483647 w 1802"/>
              <a:gd name="T7" fmla="*/ 2147483647 h 579"/>
              <a:gd name="T8" fmla="*/ 2147483647 w 1802"/>
              <a:gd name="T9" fmla="*/ 2147483647 h 579"/>
              <a:gd name="T10" fmla="*/ 2147483647 w 1802"/>
              <a:gd name="T11" fmla="*/ 2147483647 h 579"/>
              <a:gd name="T12" fmla="*/ 2147483647 w 1802"/>
              <a:gd name="T13" fmla="*/ 2147483647 h 579"/>
              <a:gd name="T14" fmla="*/ 2147483647 w 1802"/>
              <a:gd name="T15" fmla="*/ 2147483647 h 579"/>
              <a:gd name="T16" fmla="*/ 2147483647 w 1802"/>
              <a:gd name="T17" fmla="*/ 2147483647 h 579"/>
              <a:gd name="T18" fmla="*/ 2147483647 w 1802"/>
              <a:gd name="T19" fmla="*/ 2147483647 h 579"/>
              <a:gd name="T20" fmla="*/ 2147483647 w 1802"/>
              <a:gd name="T21" fmla="*/ 2147483647 h 579"/>
              <a:gd name="T22" fmla="*/ 2147483647 w 1802"/>
              <a:gd name="T23" fmla="*/ 2147483647 h 579"/>
              <a:gd name="T24" fmla="*/ 2147483647 w 1802"/>
              <a:gd name="T25" fmla="*/ 2147483647 h 579"/>
              <a:gd name="T26" fmla="*/ 2147483647 w 1802"/>
              <a:gd name="T27" fmla="*/ 2147483647 h 579"/>
              <a:gd name="T28" fmla="*/ 2147483647 w 1802"/>
              <a:gd name="T29" fmla="*/ 2147483647 h 579"/>
              <a:gd name="T30" fmla="*/ 2147483647 w 1802"/>
              <a:gd name="T31" fmla="*/ 2147483647 h 579"/>
              <a:gd name="T32" fmla="*/ 2147483647 w 1802"/>
              <a:gd name="T33" fmla="*/ 2147483647 h 579"/>
              <a:gd name="T34" fmla="*/ 2147483647 w 1802"/>
              <a:gd name="T35" fmla="*/ 2147483647 h 579"/>
              <a:gd name="T36" fmla="*/ 2147483647 w 1802"/>
              <a:gd name="T37" fmla="*/ 2147483647 h 579"/>
              <a:gd name="T38" fmla="*/ 2147483647 w 1802"/>
              <a:gd name="T39" fmla="*/ 2147483647 h 579"/>
              <a:gd name="T40" fmla="*/ 2147483647 w 1802"/>
              <a:gd name="T41" fmla="*/ 2147483647 h 579"/>
              <a:gd name="T42" fmla="*/ 2147483647 w 1802"/>
              <a:gd name="T43" fmla="*/ 2147483647 h 579"/>
              <a:gd name="T44" fmla="*/ 2147483647 w 1802"/>
              <a:gd name="T45" fmla="*/ 2147483647 h 579"/>
              <a:gd name="T46" fmla="*/ 2147483647 w 1802"/>
              <a:gd name="T47" fmla="*/ 2147483647 h 579"/>
              <a:gd name="T48" fmla="*/ 2147483647 w 1802"/>
              <a:gd name="T49" fmla="*/ 2147483647 h 579"/>
              <a:gd name="T50" fmla="*/ 2147483647 w 1802"/>
              <a:gd name="T51" fmla="*/ 2147483647 h 579"/>
              <a:gd name="T52" fmla="*/ 2147483647 w 1802"/>
              <a:gd name="T53" fmla="*/ 2147483647 h 579"/>
              <a:gd name="T54" fmla="*/ 2147483647 w 1802"/>
              <a:gd name="T55" fmla="*/ 0 h 579"/>
              <a:gd name="T56" fmla="*/ 2147483647 w 1802"/>
              <a:gd name="T57" fmla="*/ 2147483647 h 579"/>
              <a:gd name="T58" fmla="*/ 2147483647 w 1802"/>
              <a:gd name="T59" fmla="*/ 2147483647 h 579"/>
              <a:gd name="T60" fmla="*/ 2147483647 w 1802"/>
              <a:gd name="T61" fmla="*/ 2147483647 h 579"/>
              <a:gd name="T62" fmla="*/ 2147483647 w 1802"/>
              <a:gd name="T63" fmla="*/ 2147483647 h 579"/>
              <a:gd name="T64" fmla="*/ 2147483647 w 1802"/>
              <a:gd name="T65" fmla="*/ 2147483647 h 579"/>
              <a:gd name="T66" fmla="*/ 2147483647 w 1802"/>
              <a:gd name="T67" fmla="*/ 2147483647 h 579"/>
              <a:gd name="T68" fmla="*/ 2147483647 w 1802"/>
              <a:gd name="T69" fmla="*/ 2147483647 h 5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2"/>
              <a:gd name="T106" fmla="*/ 0 h 579"/>
              <a:gd name="T107" fmla="*/ 1802 w 1802"/>
              <a:gd name="T108" fmla="*/ 579 h 5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2" h="579">
                <a:moveTo>
                  <a:pt x="0" y="250"/>
                </a:moveTo>
                <a:lnTo>
                  <a:pt x="56" y="312"/>
                </a:lnTo>
                <a:lnTo>
                  <a:pt x="32" y="366"/>
                </a:lnTo>
                <a:lnTo>
                  <a:pt x="218" y="336"/>
                </a:lnTo>
                <a:lnTo>
                  <a:pt x="313" y="420"/>
                </a:lnTo>
                <a:lnTo>
                  <a:pt x="201" y="415"/>
                </a:lnTo>
                <a:lnTo>
                  <a:pt x="161" y="420"/>
                </a:lnTo>
                <a:lnTo>
                  <a:pt x="161" y="451"/>
                </a:lnTo>
                <a:lnTo>
                  <a:pt x="105" y="451"/>
                </a:lnTo>
                <a:lnTo>
                  <a:pt x="153" y="506"/>
                </a:lnTo>
                <a:lnTo>
                  <a:pt x="218" y="518"/>
                </a:lnTo>
                <a:lnTo>
                  <a:pt x="218" y="549"/>
                </a:lnTo>
                <a:lnTo>
                  <a:pt x="313" y="530"/>
                </a:lnTo>
                <a:lnTo>
                  <a:pt x="361" y="566"/>
                </a:lnTo>
                <a:lnTo>
                  <a:pt x="386" y="573"/>
                </a:lnTo>
                <a:lnTo>
                  <a:pt x="418" y="426"/>
                </a:lnTo>
                <a:lnTo>
                  <a:pt x="499" y="409"/>
                </a:lnTo>
                <a:lnTo>
                  <a:pt x="506" y="390"/>
                </a:lnTo>
                <a:lnTo>
                  <a:pt x="531" y="372"/>
                </a:lnTo>
                <a:lnTo>
                  <a:pt x="563" y="360"/>
                </a:lnTo>
                <a:lnTo>
                  <a:pt x="603" y="353"/>
                </a:lnTo>
                <a:lnTo>
                  <a:pt x="676" y="366"/>
                </a:lnTo>
                <a:lnTo>
                  <a:pt x="628" y="384"/>
                </a:lnTo>
                <a:lnTo>
                  <a:pt x="643" y="433"/>
                </a:lnTo>
                <a:lnTo>
                  <a:pt x="619" y="451"/>
                </a:lnTo>
                <a:lnTo>
                  <a:pt x="659" y="476"/>
                </a:lnTo>
                <a:lnTo>
                  <a:pt x="773" y="457"/>
                </a:lnTo>
                <a:lnTo>
                  <a:pt x="828" y="506"/>
                </a:lnTo>
                <a:lnTo>
                  <a:pt x="853" y="566"/>
                </a:lnTo>
                <a:lnTo>
                  <a:pt x="933" y="579"/>
                </a:lnTo>
                <a:lnTo>
                  <a:pt x="1038" y="524"/>
                </a:lnTo>
                <a:lnTo>
                  <a:pt x="1086" y="518"/>
                </a:lnTo>
                <a:lnTo>
                  <a:pt x="1182" y="518"/>
                </a:lnTo>
                <a:lnTo>
                  <a:pt x="1303" y="506"/>
                </a:lnTo>
                <a:lnTo>
                  <a:pt x="1416" y="512"/>
                </a:lnTo>
                <a:lnTo>
                  <a:pt x="1456" y="555"/>
                </a:lnTo>
                <a:lnTo>
                  <a:pt x="1481" y="500"/>
                </a:lnTo>
                <a:lnTo>
                  <a:pt x="1447" y="439"/>
                </a:lnTo>
                <a:lnTo>
                  <a:pt x="1561" y="420"/>
                </a:lnTo>
                <a:lnTo>
                  <a:pt x="1584" y="336"/>
                </a:lnTo>
                <a:lnTo>
                  <a:pt x="1705" y="347"/>
                </a:lnTo>
                <a:lnTo>
                  <a:pt x="1714" y="287"/>
                </a:lnTo>
                <a:lnTo>
                  <a:pt x="1802" y="262"/>
                </a:lnTo>
                <a:lnTo>
                  <a:pt x="1697" y="213"/>
                </a:lnTo>
                <a:lnTo>
                  <a:pt x="1697" y="183"/>
                </a:lnTo>
                <a:lnTo>
                  <a:pt x="1632" y="207"/>
                </a:lnTo>
                <a:lnTo>
                  <a:pt x="1536" y="159"/>
                </a:lnTo>
                <a:lnTo>
                  <a:pt x="1464" y="171"/>
                </a:lnTo>
                <a:lnTo>
                  <a:pt x="1424" y="140"/>
                </a:lnTo>
                <a:lnTo>
                  <a:pt x="1399" y="165"/>
                </a:lnTo>
                <a:lnTo>
                  <a:pt x="1239" y="56"/>
                </a:lnTo>
                <a:lnTo>
                  <a:pt x="1239" y="37"/>
                </a:lnTo>
                <a:lnTo>
                  <a:pt x="1126" y="92"/>
                </a:lnTo>
                <a:lnTo>
                  <a:pt x="1038" y="74"/>
                </a:lnTo>
                <a:lnTo>
                  <a:pt x="1021" y="13"/>
                </a:lnTo>
                <a:lnTo>
                  <a:pt x="966" y="0"/>
                </a:lnTo>
                <a:lnTo>
                  <a:pt x="924" y="37"/>
                </a:lnTo>
                <a:lnTo>
                  <a:pt x="676" y="56"/>
                </a:lnTo>
                <a:lnTo>
                  <a:pt x="651" y="140"/>
                </a:lnTo>
                <a:lnTo>
                  <a:pt x="603" y="165"/>
                </a:lnTo>
                <a:lnTo>
                  <a:pt x="659" y="189"/>
                </a:lnTo>
                <a:lnTo>
                  <a:pt x="636" y="220"/>
                </a:lnTo>
                <a:lnTo>
                  <a:pt x="499" y="183"/>
                </a:lnTo>
                <a:lnTo>
                  <a:pt x="403" y="213"/>
                </a:lnTo>
                <a:lnTo>
                  <a:pt x="361" y="159"/>
                </a:lnTo>
                <a:lnTo>
                  <a:pt x="201" y="153"/>
                </a:lnTo>
                <a:lnTo>
                  <a:pt x="113" y="213"/>
                </a:lnTo>
                <a:lnTo>
                  <a:pt x="96" y="165"/>
                </a:lnTo>
                <a:lnTo>
                  <a:pt x="65" y="177"/>
                </a:lnTo>
                <a:lnTo>
                  <a:pt x="56" y="226"/>
                </a:lnTo>
                <a:lnTo>
                  <a:pt x="0" y="25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1" name="Freeform 572"/>
          <p:cNvSpPr>
            <a:spLocks/>
          </p:cNvSpPr>
          <p:nvPr/>
        </p:nvSpPr>
        <p:spPr bwMode="auto">
          <a:xfrm>
            <a:off x="5554664" y="3376613"/>
            <a:ext cx="415925" cy="233362"/>
          </a:xfrm>
          <a:custGeom>
            <a:avLst/>
            <a:gdLst>
              <a:gd name="T0" fmla="*/ 0 w 788"/>
              <a:gd name="T1" fmla="*/ 2147483647 h 340"/>
              <a:gd name="T2" fmla="*/ 2147483647 w 788"/>
              <a:gd name="T3" fmla="*/ 2147483647 h 340"/>
              <a:gd name="T4" fmla="*/ 2147483647 w 788"/>
              <a:gd name="T5" fmla="*/ 2147483647 h 340"/>
              <a:gd name="T6" fmla="*/ 2147483647 w 788"/>
              <a:gd name="T7" fmla="*/ 2147483647 h 340"/>
              <a:gd name="T8" fmla="*/ 2147483647 w 788"/>
              <a:gd name="T9" fmla="*/ 2147483647 h 340"/>
              <a:gd name="T10" fmla="*/ 2147483647 w 788"/>
              <a:gd name="T11" fmla="*/ 2147483647 h 340"/>
              <a:gd name="T12" fmla="*/ 2147483647 w 788"/>
              <a:gd name="T13" fmla="*/ 2147483647 h 340"/>
              <a:gd name="T14" fmla="*/ 2147483647 w 788"/>
              <a:gd name="T15" fmla="*/ 2147483647 h 340"/>
              <a:gd name="T16" fmla="*/ 2147483647 w 788"/>
              <a:gd name="T17" fmla="*/ 2147483647 h 340"/>
              <a:gd name="T18" fmla="*/ 2147483647 w 788"/>
              <a:gd name="T19" fmla="*/ 2147483647 h 340"/>
              <a:gd name="T20" fmla="*/ 2147483647 w 788"/>
              <a:gd name="T21" fmla="*/ 2147483647 h 340"/>
              <a:gd name="T22" fmla="*/ 2147483647 w 788"/>
              <a:gd name="T23" fmla="*/ 2147483647 h 340"/>
              <a:gd name="T24" fmla="*/ 2147483647 w 788"/>
              <a:gd name="T25" fmla="*/ 2147483647 h 340"/>
              <a:gd name="T26" fmla="*/ 2147483647 w 788"/>
              <a:gd name="T27" fmla="*/ 2147483647 h 340"/>
              <a:gd name="T28" fmla="*/ 2147483647 w 788"/>
              <a:gd name="T29" fmla="*/ 2147483647 h 340"/>
              <a:gd name="T30" fmla="*/ 2147483647 w 788"/>
              <a:gd name="T31" fmla="*/ 2147483647 h 340"/>
              <a:gd name="T32" fmla="*/ 2147483647 w 788"/>
              <a:gd name="T33" fmla="*/ 2147483647 h 340"/>
              <a:gd name="T34" fmla="*/ 2147483647 w 788"/>
              <a:gd name="T35" fmla="*/ 2147483647 h 340"/>
              <a:gd name="T36" fmla="*/ 2147483647 w 788"/>
              <a:gd name="T37" fmla="*/ 2147483647 h 340"/>
              <a:gd name="T38" fmla="*/ 2147483647 w 788"/>
              <a:gd name="T39" fmla="*/ 2147483647 h 340"/>
              <a:gd name="T40" fmla="*/ 2147483647 w 788"/>
              <a:gd name="T41" fmla="*/ 2147483647 h 340"/>
              <a:gd name="T42" fmla="*/ 2147483647 w 788"/>
              <a:gd name="T43" fmla="*/ 2147483647 h 340"/>
              <a:gd name="T44" fmla="*/ 2147483647 w 788"/>
              <a:gd name="T45" fmla="*/ 2147483647 h 340"/>
              <a:gd name="T46" fmla="*/ 2147483647 w 788"/>
              <a:gd name="T47" fmla="*/ 2147483647 h 340"/>
              <a:gd name="T48" fmla="*/ 2147483647 w 788"/>
              <a:gd name="T49" fmla="*/ 2147483647 h 340"/>
              <a:gd name="T50" fmla="*/ 2147483647 w 788"/>
              <a:gd name="T51" fmla="*/ 2147483647 h 340"/>
              <a:gd name="T52" fmla="*/ 2147483647 w 788"/>
              <a:gd name="T53" fmla="*/ 2147483647 h 340"/>
              <a:gd name="T54" fmla="*/ 2147483647 w 788"/>
              <a:gd name="T55" fmla="*/ 2147483647 h 340"/>
              <a:gd name="T56" fmla="*/ 2147483647 w 788"/>
              <a:gd name="T57" fmla="*/ 2147483647 h 340"/>
              <a:gd name="T58" fmla="*/ 2147483647 w 788"/>
              <a:gd name="T59" fmla="*/ 2147483647 h 340"/>
              <a:gd name="T60" fmla="*/ 2147483647 w 788"/>
              <a:gd name="T61" fmla="*/ 2147483647 h 340"/>
              <a:gd name="T62" fmla="*/ 2147483647 w 788"/>
              <a:gd name="T63" fmla="*/ 2147483647 h 340"/>
              <a:gd name="T64" fmla="*/ 2147483647 w 788"/>
              <a:gd name="T65" fmla="*/ 2147483647 h 340"/>
              <a:gd name="T66" fmla="*/ 2147483647 w 788"/>
              <a:gd name="T67" fmla="*/ 2147483647 h 340"/>
              <a:gd name="T68" fmla="*/ 2147483647 w 788"/>
              <a:gd name="T69" fmla="*/ 2147483647 h 340"/>
              <a:gd name="T70" fmla="*/ 2147483647 w 788"/>
              <a:gd name="T71" fmla="*/ 2147483647 h 340"/>
              <a:gd name="T72" fmla="*/ 2147483647 w 788"/>
              <a:gd name="T73" fmla="*/ 2147483647 h 340"/>
              <a:gd name="T74" fmla="*/ 2147483647 w 788"/>
              <a:gd name="T75" fmla="*/ 2147483647 h 340"/>
              <a:gd name="T76" fmla="*/ 2147483647 w 788"/>
              <a:gd name="T77" fmla="*/ 2147483647 h 340"/>
              <a:gd name="T78" fmla="*/ 2147483647 w 788"/>
              <a:gd name="T79" fmla="*/ 2147483647 h 340"/>
              <a:gd name="T80" fmla="*/ 2147483647 w 788"/>
              <a:gd name="T81" fmla="*/ 2147483647 h 340"/>
              <a:gd name="T82" fmla="*/ 2147483647 w 788"/>
              <a:gd name="T83" fmla="*/ 2147483647 h 340"/>
              <a:gd name="T84" fmla="*/ 2147483647 w 788"/>
              <a:gd name="T85" fmla="*/ 2147483647 h 340"/>
              <a:gd name="T86" fmla="*/ 2147483647 w 788"/>
              <a:gd name="T87" fmla="*/ 2147483647 h 340"/>
              <a:gd name="T88" fmla="*/ 2147483647 w 788"/>
              <a:gd name="T89" fmla="*/ 2147483647 h 340"/>
              <a:gd name="T90" fmla="*/ 2147483647 w 788"/>
              <a:gd name="T91" fmla="*/ 2147483647 h 340"/>
              <a:gd name="T92" fmla="*/ 2147483647 w 788"/>
              <a:gd name="T93" fmla="*/ 0 h 340"/>
              <a:gd name="T94" fmla="*/ 2147483647 w 788"/>
              <a:gd name="T95" fmla="*/ 2147483647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8"/>
              <a:gd name="T145" fmla="*/ 0 h 340"/>
              <a:gd name="T146" fmla="*/ 788 w 78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8" h="340">
                <a:moveTo>
                  <a:pt x="0" y="164"/>
                </a:moveTo>
                <a:lnTo>
                  <a:pt x="32" y="157"/>
                </a:lnTo>
                <a:lnTo>
                  <a:pt x="32" y="140"/>
                </a:lnTo>
                <a:lnTo>
                  <a:pt x="105" y="109"/>
                </a:lnTo>
                <a:lnTo>
                  <a:pt x="153" y="133"/>
                </a:lnTo>
                <a:lnTo>
                  <a:pt x="160" y="182"/>
                </a:lnTo>
                <a:lnTo>
                  <a:pt x="209" y="164"/>
                </a:lnTo>
                <a:lnTo>
                  <a:pt x="242" y="170"/>
                </a:lnTo>
                <a:lnTo>
                  <a:pt x="290" y="249"/>
                </a:lnTo>
                <a:lnTo>
                  <a:pt x="394" y="297"/>
                </a:lnTo>
                <a:lnTo>
                  <a:pt x="475" y="316"/>
                </a:lnTo>
                <a:lnTo>
                  <a:pt x="475" y="340"/>
                </a:lnTo>
                <a:lnTo>
                  <a:pt x="532" y="340"/>
                </a:lnTo>
                <a:lnTo>
                  <a:pt x="547" y="273"/>
                </a:lnTo>
                <a:lnTo>
                  <a:pt x="532" y="243"/>
                </a:lnTo>
                <a:lnTo>
                  <a:pt x="498" y="249"/>
                </a:lnTo>
                <a:lnTo>
                  <a:pt x="490" y="206"/>
                </a:lnTo>
                <a:lnTo>
                  <a:pt x="532" y="224"/>
                </a:lnTo>
                <a:lnTo>
                  <a:pt x="555" y="224"/>
                </a:lnTo>
                <a:lnTo>
                  <a:pt x="612" y="176"/>
                </a:lnTo>
                <a:lnTo>
                  <a:pt x="683" y="182"/>
                </a:lnTo>
                <a:lnTo>
                  <a:pt x="700" y="194"/>
                </a:lnTo>
                <a:lnTo>
                  <a:pt x="675" y="219"/>
                </a:lnTo>
                <a:lnTo>
                  <a:pt x="756" y="194"/>
                </a:lnTo>
                <a:lnTo>
                  <a:pt x="765" y="206"/>
                </a:lnTo>
                <a:lnTo>
                  <a:pt x="788" y="194"/>
                </a:lnTo>
                <a:lnTo>
                  <a:pt x="740" y="157"/>
                </a:lnTo>
                <a:lnTo>
                  <a:pt x="700" y="170"/>
                </a:lnTo>
                <a:lnTo>
                  <a:pt x="668" y="151"/>
                </a:lnTo>
                <a:lnTo>
                  <a:pt x="708" y="121"/>
                </a:lnTo>
                <a:lnTo>
                  <a:pt x="700" y="109"/>
                </a:lnTo>
                <a:lnTo>
                  <a:pt x="652" y="115"/>
                </a:lnTo>
                <a:lnTo>
                  <a:pt x="547" y="170"/>
                </a:lnTo>
                <a:lnTo>
                  <a:pt x="467" y="157"/>
                </a:lnTo>
                <a:lnTo>
                  <a:pt x="442" y="97"/>
                </a:lnTo>
                <a:lnTo>
                  <a:pt x="387" y="48"/>
                </a:lnTo>
                <a:lnTo>
                  <a:pt x="273" y="67"/>
                </a:lnTo>
                <a:lnTo>
                  <a:pt x="233" y="42"/>
                </a:lnTo>
                <a:lnTo>
                  <a:pt x="225" y="54"/>
                </a:lnTo>
                <a:lnTo>
                  <a:pt x="202" y="67"/>
                </a:lnTo>
                <a:lnTo>
                  <a:pt x="177" y="67"/>
                </a:lnTo>
                <a:lnTo>
                  <a:pt x="145" y="54"/>
                </a:lnTo>
                <a:lnTo>
                  <a:pt x="120" y="73"/>
                </a:lnTo>
                <a:lnTo>
                  <a:pt x="120" y="54"/>
                </a:lnTo>
                <a:lnTo>
                  <a:pt x="97" y="48"/>
                </a:lnTo>
                <a:lnTo>
                  <a:pt x="97" y="30"/>
                </a:lnTo>
                <a:lnTo>
                  <a:pt x="113" y="0"/>
                </a:lnTo>
                <a:lnTo>
                  <a:pt x="32" y="17"/>
                </a:lnTo>
              </a:path>
            </a:pathLst>
          </a:custGeom>
          <a:solidFill>
            <a:schemeClr val="tx2"/>
          </a:solidFill>
          <a:ln w="7938">
            <a:solidFill>
              <a:schemeClr val="bg1"/>
            </a:solidFill>
            <a:round/>
            <a:headEnd/>
            <a:tailEnd/>
          </a:ln>
        </p:spPr>
        <p:txBody>
          <a:bodyPr/>
          <a:lstStyle/>
          <a:p>
            <a:pPr defTabSz="914400"/>
            <a:endParaRPr lang="en-US">
              <a:solidFill>
                <a:srgbClr val="000000"/>
              </a:solidFill>
            </a:endParaRPr>
          </a:p>
        </p:txBody>
      </p:sp>
      <p:sp>
        <p:nvSpPr>
          <p:cNvPr id="12562" name="Freeform 573"/>
          <p:cNvSpPr>
            <a:spLocks/>
          </p:cNvSpPr>
          <p:nvPr/>
        </p:nvSpPr>
        <p:spPr bwMode="auto">
          <a:xfrm>
            <a:off x="5195888" y="3405189"/>
            <a:ext cx="214312" cy="166687"/>
          </a:xfrm>
          <a:custGeom>
            <a:avLst/>
            <a:gdLst>
              <a:gd name="T0" fmla="*/ 2147483647 w 403"/>
              <a:gd name="T1" fmla="*/ 2147483647 h 244"/>
              <a:gd name="T2" fmla="*/ 2147483647 w 403"/>
              <a:gd name="T3" fmla="*/ 2147483647 h 244"/>
              <a:gd name="T4" fmla="*/ 2147483647 w 403"/>
              <a:gd name="T5" fmla="*/ 2147483647 h 244"/>
              <a:gd name="T6" fmla="*/ 2147483647 w 403"/>
              <a:gd name="T7" fmla="*/ 0 h 244"/>
              <a:gd name="T8" fmla="*/ 2147483647 w 403"/>
              <a:gd name="T9" fmla="*/ 2147483647 h 244"/>
              <a:gd name="T10" fmla="*/ 2147483647 w 403"/>
              <a:gd name="T11" fmla="*/ 2147483647 h 244"/>
              <a:gd name="T12" fmla="*/ 2147483647 w 403"/>
              <a:gd name="T13" fmla="*/ 2147483647 h 244"/>
              <a:gd name="T14" fmla="*/ 2147483647 w 403"/>
              <a:gd name="T15" fmla="*/ 2147483647 h 244"/>
              <a:gd name="T16" fmla="*/ 2147483647 w 403"/>
              <a:gd name="T17" fmla="*/ 2147483647 h 244"/>
              <a:gd name="T18" fmla="*/ 2147483647 w 403"/>
              <a:gd name="T19" fmla="*/ 2147483647 h 244"/>
              <a:gd name="T20" fmla="*/ 0 w 403"/>
              <a:gd name="T21" fmla="*/ 2147483647 h 244"/>
              <a:gd name="T22" fmla="*/ 2147483647 w 403"/>
              <a:gd name="T23" fmla="*/ 2147483647 h 244"/>
              <a:gd name="T24" fmla="*/ 2147483647 w 403"/>
              <a:gd name="T25" fmla="*/ 2147483647 h 244"/>
              <a:gd name="T26" fmla="*/ 2147483647 w 403"/>
              <a:gd name="T27" fmla="*/ 2147483647 h 244"/>
              <a:gd name="T28" fmla="*/ 2147483647 w 403"/>
              <a:gd name="T29" fmla="*/ 2147483647 h 244"/>
              <a:gd name="T30" fmla="*/ 2147483647 w 403"/>
              <a:gd name="T31" fmla="*/ 2147483647 h 244"/>
              <a:gd name="T32" fmla="*/ 2147483647 w 403"/>
              <a:gd name="T33" fmla="*/ 2147483647 h 244"/>
              <a:gd name="T34" fmla="*/ 2147483647 w 403"/>
              <a:gd name="T35" fmla="*/ 2147483647 h 244"/>
              <a:gd name="T36" fmla="*/ 2147483647 w 403"/>
              <a:gd name="T37" fmla="*/ 2147483647 h 244"/>
              <a:gd name="T38" fmla="*/ 2147483647 w 403"/>
              <a:gd name="T39" fmla="*/ 2147483647 h 244"/>
              <a:gd name="T40" fmla="*/ 2147483647 w 403"/>
              <a:gd name="T41" fmla="*/ 2147483647 h 244"/>
              <a:gd name="T42" fmla="*/ 2147483647 w 403"/>
              <a:gd name="T43" fmla="*/ 2147483647 h 2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3"/>
              <a:gd name="T67" fmla="*/ 0 h 244"/>
              <a:gd name="T68" fmla="*/ 403 w 403"/>
              <a:gd name="T69" fmla="*/ 244 h 2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3" h="244">
                <a:moveTo>
                  <a:pt x="242" y="6"/>
                </a:moveTo>
                <a:lnTo>
                  <a:pt x="185" y="42"/>
                </a:lnTo>
                <a:lnTo>
                  <a:pt x="130" y="6"/>
                </a:lnTo>
                <a:lnTo>
                  <a:pt x="88" y="0"/>
                </a:lnTo>
                <a:lnTo>
                  <a:pt x="88" y="18"/>
                </a:lnTo>
                <a:lnTo>
                  <a:pt x="130" y="31"/>
                </a:lnTo>
                <a:lnTo>
                  <a:pt x="153" y="67"/>
                </a:lnTo>
                <a:lnTo>
                  <a:pt x="105" y="61"/>
                </a:lnTo>
                <a:lnTo>
                  <a:pt x="88" y="67"/>
                </a:lnTo>
                <a:lnTo>
                  <a:pt x="17" y="61"/>
                </a:lnTo>
                <a:lnTo>
                  <a:pt x="0" y="67"/>
                </a:lnTo>
                <a:lnTo>
                  <a:pt x="8" y="122"/>
                </a:lnTo>
                <a:lnTo>
                  <a:pt x="65" y="122"/>
                </a:lnTo>
                <a:lnTo>
                  <a:pt x="145" y="195"/>
                </a:lnTo>
                <a:lnTo>
                  <a:pt x="210" y="231"/>
                </a:lnTo>
                <a:lnTo>
                  <a:pt x="290" y="201"/>
                </a:lnTo>
                <a:lnTo>
                  <a:pt x="298" y="231"/>
                </a:lnTo>
                <a:lnTo>
                  <a:pt x="338" y="244"/>
                </a:lnTo>
                <a:lnTo>
                  <a:pt x="370" y="182"/>
                </a:lnTo>
                <a:lnTo>
                  <a:pt x="403" y="177"/>
                </a:lnTo>
                <a:lnTo>
                  <a:pt x="315" y="109"/>
                </a:lnTo>
                <a:lnTo>
                  <a:pt x="282" y="25"/>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3" name="Freeform 574"/>
          <p:cNvSpPr>
            <a:spLocks/>
          </p:cNvSpPr>
          <p:nvPr/>
        </p:nvSpPr>
        <p:spPr bwMode="auto">
          <a:xfrm>
            <a:off x="5195888" y="3448051"/>
            <a:ext cx="146051" cy="106363"/>
          </a:xfrm>
          <a:custGeom>
            <a:avLst/>
            <a:gdLst>
              <a:gd name="T0" fmla="*/ 0 w 275"/>
              <a:gd name="T1" fmla="*/ 2147483647 h 158"/>
              <a:gd name="T2" fmla="*/ 2147483647 w 275"/>
              <a:gd name="T3" fmla="*/ 2147483647 h 158"/>
              <a:gd name="T4" fmla="*/ 2147483647 w 275"/>
              <a:gd name="T5" fmla="*/ 2147483647 h 158"/>
              <a:gd name="T6" fmla="*/ 2147483647 w 275"/>
              <a:gd name="T7" fmla="*/ 2147483647 h 158"/>
              <a:gd name="T8" fmla="*/ 2147483647 w 275"/>
              <a:gd name="T9" fmla="*/ 2147483647 h 158"/>
              <a:gd name="T10" fmla="*/ 2147483647 w 275"/>
              <a:gd name="T11" fmla="*/ 2147483647 h 158"/>
              <a:gd name="T12" fmla="*/ 2147483647 w 275"/>
              <a:gd name="T13" fmla="*/ 2147483647 h 158"/>
              <a:gd name="T14" fmla="*/ 2147483647 w 275"/>
              <a:gd name="T15" fmla="*/ 2147483647 h 158"/>
              <a:gd name="T16" fmla="*/ 2147483647 w 275"/>
              <a:gd name="T17" fmla="*/ 2147483647 h 158"/>
              <a:gd name="T18" fmla="*/ 2147483647 w 275"/>
              <a:gd name="T19" fmla="*/ 2147483647 h 158"/>
              <a:gd name="T20" fmla="*/ 2147483647 w 275"/>
              <a:gd name="T21" fmla="*/ 2147483647 h 158"/>
              <a:gd name="T22" fmla="*/ 2147483647 w 275"/>
              <a:gd name="T23" fmla="*/ 2147483647 h 158"/>
              <a:gd name="T24" fmla="*/ 2147483647 w 275"/>
              <a:gd name="T25" fmla="*/ 2147483647 h 158"/>
              <a:gd name="T26" fmla="*/ 2147483647 w 275"/>
              <a:gd name="T27" fmla="*/ 0 h 158"/>
              <a:gd name="T28" fmla="*/ 2147483647 w 275"/>
              <a:gd name="T29" fmla="*/ 2147483647 h 158"/>
              <a:gd name="T30" fmla="*/ 2147483647 w 275"/>
              <a:gd name="T31" fmla="*/ 0 h 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
              <a:gd name="T49" fmla="*/ 0 h 158"/>
              <a:gd name="T50" fmla="*/ 275 w 275"/>
              <a:gd name="T51" fmla="*/ 158 h 1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 h="158">
                <a:moveTo>
                  <a:pt x="0" y="6"/>
                </a:moveTo>
                <a:lnTo>
                  <a:pt x="8" y="61"/>
                </a:lnTo>
                <a:lnTo>
                  <a:pt x="65" y="61"/>
                </a:lnTo>
                <a:lnTo>
                  <a:pt x="121" y="103"/>
                </a:lnTo>
                <a:lnTo>
                  <a:pt x="153" y="103"/>
                </a:lnTo>
                <a:lnTo>
                  <a:pt x="178" y="121"/>
                </a:lnTo>
                <a:lnTo>
                  <a:pt x="210" y="127"/>
                </a:lnTo>
                <a:lnTo>
                  <a:pt x="242" y="158"/>
                </a:lnTo>
                <a:lnTo>
                  <a:pt x="275" y="146"/>
                </a:lnTo>
                <a:lnTo>
                  <a:pt x="242" y="103"/>
                </a:lnTo>
                <a:lnTo>
                  <a:pt x="193" y="85"/>
                </a:lnTo>
                <a:lnTo>
                  <a:pt x="193" y="54"/>
                </a:lnTo>
                <a:lnTo>
                  <a:pt x="162" y="24"/>
                </a:lnTo>
                <a:lnTo>
                  <a:pt x="105" y="0"/>
                </a:lnTo>
                <a:lnTo>
                  <a:pt x="88" y="6"/>
                </a:lnTo>
                <a:lnTo>
                  <a:pt x="17"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4" name="Freeform 575"/>
          <p:cNvSpPr>
            <a:spLocks/>
          </p:cNvSpPr>
          <p:nvPr/>
        </p:nvSpPr>
        <p:spPr bwMode="auto">
          <a:xfrm>
            <a:off x="5119688" y="3384551"/>
            <a:ext cx="157163" cy="66675"/>
          </a:xfrm>
          <a:custGeom>
            <a:avLst/>
            <a:gdLst>
              <a:gd name="T0" fmla="*/ 2147483647 w 298"/>
              <a:gd name="T1" fmla="*/ 2147483647 h 98"/>
              <a:gd name="T2" fmla="*/ 2147483647 w 298"/>
              <a:gd name="T3" fmla="*/ 2147483647 h 98"/>
              <a:gd name="T4" fmla="*/ 2147483647 w 298"/>
              <a:gd name="T5" fmla="*/ 0 h 98"/>
              <a:gd name="T6" fmla="*/ 2147483647 w 298"/>
              <a:gd name="T7" fmla="*/ 2147483647 h 98"/>
              <a:gd name="T8" fmla="*/ 2147483647 w 298"/>
              <a:gd name="T9" fmla="*/ 2147483647 h 98"/>
              <a:gd name="T10" fmla="*/ 2147483647 w 298"/>
              <a:gd name="T11" fmla="*/ 0 h 98"/>
              <a:gd name="T12" fmla="*/ 2147483647 w 298"/>
              <a:gd name="T13" fmla="*/ 2147483647 h 98"/>
              <a:gd name="T14" fmla="*/ 0 w 298"/>
              <a:gd name="T15" fmla="*/ 2147483647 h 98"/>
              <a:gd name="T16" fmla="*/ 2147483647 w 298"/>
              <a:gd name="T17" fmla="*/ 2147483647 h 98"/>
              <a:gd name="T18" fmla="*/ 2147483647 w 298"/>
              <a:gd name="T19" fmla="*/ 2147483647 h 98"/>
              <a:gd name="T20" fmla="*/ 2147483647 w 298"/>
              <a:gd name="T21" fmla="*/ 2147483647 h 98"/>
              <a:gd name="T22" fmla="*/ 2147483647 w 298"/>
              <a:gd name="T23" fmla="*/ 2147483647 h 98"/>
              <a:gd name="T24" fmla="*/ 2147483647 w 298"/>
              <a:gd name="T25" fmla="*/ 2147483647 h 98"/>
              <a:gd name="T26" fmla="*/ 2147483647 w 298"/>
              <a:gd name="T27" fmla="*/ 2147483647 h 98"/>
              <a:gd name="T28" fmla="*/ 2147483647 w 298"/>
              <a:gd name="T29" fmla="*/ 2147483647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98"/>
              <a:gd name="T47" fmla="*/ 298 w 298"/>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98">
                <a:moveTo>
                  <a:pt x="233" y="31"/>
                </a:moveTo>
                <a:lnTo>
                  <a:pt x="193" y="13"/>
                </a:lnTo>
                <a:lnTo>
                  <a:pt x="170" y="0"/>
                </a:lnTo>
                <a:lnTo>
                  <a:pt x="130" y="13"/>
                </a:lnTo>
                <a:lnTo>
                  <a:pt x="105" y="13"/>
                </a:lnTo>
                <a:lnTo>
                  <a:pt x="73" y="0"/>
                </a:lnTo>
                <a:lnTo>
                  <a:pt x="17" y="13"/>
                </a:lnTo>
                <a:lnTo>
                  <a:pt x="0" y="31"/>
                </a:lnTo>
                <a:lnTo>
                  <a:pt x="145" y="98"/>
                </a:lnTo>
                <a:lnTo>
                  <a:pt x="162" y="92"/>
                </a:lnTo>
                <a:lnTo>
                  <a:pt x="233" y="98"/>
                </a:lnTo>
                <a:lnTo>
                  <a:pt x="250" y="92"/>
                </a:lnTo>
                <a:lnTo>
                  <a:pt x="298" y="98"/>
                </a:lnTo>
                <a:lnTo>
                  <a:pt x="275" y="62"/>
                </a:lnTo>
                <a:lnTo>
                  <a:pt x="233" y="49"/>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5" name="Freeform 576"/>
          <p:cNvSpPr>
            <a:spLocks/>
          </p:cNvSpPr>
          <p:nvPr/>
        </p:nvSpPr>
        <p:spPr bwMode="auto">
          <a:xfrm>
            <a:off x="4846639" y="3279776"/>
            <a:ext cx="85725" cy="96838"/>
          </a:xfrm>
          <a:custGeom>
            <a:avLst/>
            <a:gdLst>
              <a:gd name="T0" fmla="*/ 0 w 162"/>
              <a:gd name="T1" fmla="*/ 2147483647 h 140"/>
              <a:gd name="T2" fmla="*/ 2147483647 w 162"/>
              <a:gd name="T3" fmla="*/ 2147483647 h 140"/>
              <a:gd name="T4" fmla="*/ 2147483647 w 162"/>
              <a:gd name="T5" fmla="*/ 2147483647 h 140"/>
              <a:gd name="T6" fmla="*/ 2147483647 w 162"/>
              <a:gd name="T7" fmla="*/ 2147483647 h 140"/>
              <a:gd name="T8" fmla="*/ 2147483647 w 162"/>
              <a:gd name="T9" fmla="*/ 2147483647 h 140"/>
              <a:gd name="T10" fmla="*/ 2147483647 w 162"/>
              <a:gd name="T11" fmla="*/ 2147483647 h 140"/>
              <a:gd name="T12" fmla="*/ 2147483647 w 162"/>
              <a:gd name="T13" fmla="*/ 2147483647 h 140"/>
              <a:gd name="T14" fmla="*/ 2147483647 w 162"/>
              <a:gd name="T15" fmla="*/ 2147483647 h 140"/>
              <a:gd name="T16" fmla="*/ 2147483647 w 162"/>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40"/>
              <a:gd name="T29" fmla="*/ 162 w 162"/>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40">
                <a:moveTo>
                  <a:pt x="0" y="24"/>
                </a:moveTo>
                <a:lnTo>
                  <a:pt x="65" y="84"/>
                </a:lnTo>
                <a:lnTo>
                  <a:pt x="65" y="140"/>
                </a:lnTo>
                <a:lnTo>
                  <a:pt x="90" y="140"/>
                </a:lnTo>
                <a:lnTo>
                  <a:pt x="105" y="84"/>
                </a:lnTo>
                <a:lnTo>
                  <a:pt x="162" y="91"/>
                </a:lnTo>
                <a:lnTo>
                  <a:pt x="130" y="48"/>
                </a:lnTo>
                <a:lnTo>
                  <a:pt x="130" y="18"/>
                </a:lnTo>
                <a:lnTo>
                  <a:pt x="9" y="0"/>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66" name="Freeform 577"/>
          <p:cNvSpPr>
            <a:spLocks/>
          </p:cNvSpPr>
          <p:nvPr/>
        </p:nvSpPr>
        <p:spPr bwMode="auto">
          <a:xfrm>
            <a:off x="515940" y="2990850"/>
            <a:ext cx="58737" cy="38100"/>
          </a:xfrm>
          <a:custGeom>
            <a:avLst/>
            <a:gdLst>
              <a:gd name="T0" fmla="*/ 0 w 111"/>
              <a:gd name="T1" fmla="*/ 2147483647 h 54"/>
              <a:gd name="T2" fmla="*/ 2147483647 w 111"/>
              <a:gd name="T3" fmla="*/ 2147483647 h 54"/>
              <a:gd name="T4" fmla="*/ 2147483647 w 111"/>
              <a:gd name="T5" fmla="*/ 2147483647 h 54"/>
              <a:gd name="T6" fmla="*/ 2147483647 w 111"/>
              <a:gd name="T7" fmla="*/ 0 h 54"/>
              <a:gd name="T8" fmla="*/ 2147483647 w 111"/>
              <a:gd name="T9" fmla="*/ 2147483647 h 54"/>
              <a:gd name="T10" fmla="*/ 0 w 111"/>
              <a:gd name="T11" fmla="*/ 2147483647 h 54"/>
              <a:gd name="T12" fmla="*/ 0 60000 65536"/>
              <a:gd name="T13" fmla="*/ 0 60000 65536"/>
              <a:gd name="T14" fmla="*/ 0 60000 65536"/>
              <a:gd name="T15" fmla="*/ 0 60000 65536"/>
              <a:gd name="T16" fmla="*/ 0 60000 65536"/>
              <a:gd name="T17" fmla="*/ 0 60000 65536"/>
              <a:gd name="T18" fmla="*/ 0 w 111"/>
              <a:gd name="T19" fmla="*/ 0 h 54"/>
              <a:gd name="T20" fmla="*/ 111 w 11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11" h="54">
                <a:moveTo>
                  <a:pt x="0" y="24"/>
                </a:moveTo>
                <a:lnTo>
                  <a:pt x="31" y="54"/>
                </a:lnTo>
                <a:lnTo>
                  <a:pt x="111" y="11"/>
                </a:lnTo>
                <a:lnTo>
                  <a:pt x="31" y="0"/>
                </a:lnTo>
                <a:lnTo>
                  <a:pt x="40" y="18"/>
                </a:lnTo>
                <a:lnTo>
                  <a:pt x="0" y="24"/>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67" name="Freeform 578"/>
          <p:cNvSpPr>
            <a:spLocks/>
          </p:cNvSpPr>
          <p:nvPr/>
        </p:nvSpPr>
        <p:spPr bwMode="auto">
          <a:xfrm>
            <a:off x="1916113" y="2174876"/>
            <a:ext cx="66675" cy="17463"/>
          </a:xfrm>
          <a:custGeom>
            <a:avLst/>
            <a:gdLst>
              <a:gd name="T0" fmla="*/ 0 w 128"/>
              <a:gd name="T1" fmla="*/ 2147483647 h 24"/>
              <a:gd name="T2" fmla="*/ 2147483647 w 128"/>
              <a:gd name="T3" fmla="*/ 2147483647 h 24"/>
              <a:gd name="T4" fmla="*/ 2147483647 w 128"/>
              <a:gd name="T5" fmla="*/ 2147483647 h 24"/>
              <a:gd name="T6" fmla="*/ 2147483647 w 128"/>
              <a:gd name="T7" fmla="*/ 0 h 24"/>
              <a:gd name="T8" fmla="*/ 0 w 128"/>
              <a:gd name="T9" fmla="*/ 2147483647 h 24"/>
              <a:gd name="T10" fmla="*/ 0 60000 65536"/>
              <a:gd name="T11" fmla="*/ 0 60000 65536"/>
              <a:gd name="T12" fmla="*/ 0 60000 65536"/>
              <a:gd name="T13" fmla="*/ 0 60000 65536"/>
              <a:gd name="T14" fmla="*/ 0 60000 65536"/>
              <a:gd name="T15" fmla="*/ 0 w 128"/>
              <a:gd name="T16" fmla="*/ 0 h 24"/>
              <a:gd name="T17" fmla="*/ 128 w 128"/>
              <a:gd name="T18" fmla="*/ 24 h 24"/>
            </a:gdLst>
            <a:ahLst/>
            <a:cxnLst>
              <a:cxn ang="T10">
                <a:pos x="T0" y="T1"/>
              </a:cxn>
              <a:cxn ang="T11">
                <a:pos x="T2" y="T3"/>
              </a:cxn>
              <a:cxn ang="T12">
                <a:pos x="T4" y="T5"/>
              </a:cxn>
              <a:cxn ang="T13">
                <a:pos x="T6" y="T7"/>
              </a:cxn>
              <a:cxn ang="T14">
                <a:pos x="T8" y="T9"/>
              </a:cxn>
            </a:cxnLst>
            <a:rect l="T15" t="T16" r="T17" b="T18"/>
            <a:pathLst>
              <a:path w="128" h="24">
                <a:moveTo>
                  <a:pt x="0" y="12"/>
                </a:moveTo>
                <a:lnTo>
                  <a:pt x="25" y="24"/>
                </a:lnTo>
                <a:lnTo>
                  <a:pt x="128" y="12"/>
                </a:lnTo>
                <a:lnTo>
                  <a:pt x="32" y="0"/>
                </a:lnTo>
                <a:lnTo>
                  <a:pt x="0" y="12"/>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68" name="Freeform 579"/>
          <p:cNvSpPr>
            <a:spLocks/>
          </p:cNvSpPr>
          <p:nvPr/>
        </p:nvSpPr>
        <p:spPr bwMode="auto">
          <a:xfrm>
            <a:off x="2455863" y="5867401"/>
            <a:ext cx="46037" cy="44450"/>
          </a:xfrm>
          <a:custGeom>
            <a:avLst/>
            <a:gdLst>
              <a:gd name="T0" fmla="*/ 0 w 88"/>
              <a:gd name="T1" fmla="*/ 2147483647 h 67"/>
              <a:gd name="T2" fmla="*/ 2147483647 w 88"/>
              <a:gd name="T3" fmla="*/ 0 h 67"/>
              <a:gd name="T4" fmla="*/ 2147483647 w 88"/>
              <a:gd name="T5" fmla="*/ 2147483647 h 67"/>
              <a:gd name="T6" fmla="*/ 2147483647 w 88"/>
              <a:gd name="T7" fmla="*/ 2147483647 h 67"/>
              <a:gd name="T8" fmla="*/ 2147483647 w 88"/>
              <a:gd name="T9" fmla="*/ 2147483647 h 67"/>
              <a:gd name="T10" fmla="*/ 0 w 88"/>
              <a:gd name="T11" fmla="*/ 2147483647 h 67"/>
              <a:gd name="T12" fmla="*/ 0 60000 65536"/>
              <a:gd name="T13" fmla="*/ 0 60000 65536"/>
              <a:gd name="T14" fmla="*/ 0 60000 65536"/>
              <a:gd name="T15" fmla="*/ 0 60000 65536"/>
              <a:gd name="T16" fmla="*/ 0 60000 65536"/>
              <a:gd name="T17" fmla="*/ 0 60000 65536"/>
              <a:gd name="T18" fmla="*/ 0 w 88"/>
              <a:gd name="T19" fmla="*/ 0 h 67"/>
              <a:gd name="T20" fmla="*/ 88 w 8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8" h="67">
                <a:moveTo>
                  <a:pt x="0" y="6"/>
                </a:moveTo>
                <a:lnTo>
                  <a:pt x="33" y="0"/>
                </a:lnTo>
                <a:lnTo>
                  <a:pt x="25" y="25"/>
                </a:lnTo>
                <a:lnTo>
                  <a:pt x="88" y="37"/>
                </a:lnTo>
                <a:lnTo>
                  <a:pt x="48" y="67"/>
                </a:lnTo>
                <a:lnTo>
                  <a:pt x="0" y="6"/>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69" name="Freeform 580"/>
          <p:cNvSpPr>
            <a:spLocks/>
          </p:cNvSpPr>
          <p:nvPr/>
        </p:nvSpPr>
        <p:spPr bwMode="auto">
          <a:xfrm>
            <a:off x="1263650" y="2643188"/>
            <a:ext cx="133351" cy="68262"/>
          </a:xfrm>
          <a:custGeom>
            <a:avLst/>
            <a:gdLst>
              <a:gd name="T0" fmla="*/ 2147483647 w 250"/>
              <a:gd name="T1" fmla="*/ 2147483647 h 97"/>
              <a:gd name="T2" fmla="*/ 2147483647 w 250"/>
              <a:gd name="T3" fmla="*/ 0 h 97"/>
              <a:gd name="T4" fmla="*/ 2147483647 w 250"/>
              <a:gd name="T5" fmla="*/ 2147483647 h 97"/>
              <a:gd name="T6" fmla="*/ 2147483647 w 250"/>
              <a:gd name="T7" fmla="*/ 0 h 97"/>
              <a:gd name="T8" fmla="*/ 0 w 250"/>
              <a:gd name="T9" fmla="*/ 2147483647 h 97"/>
              <a:gd name="T10" fmla="*/ 2147483647 w 250"/>
              <a:gd name="T11" fmla="*/ 2147483647 h 97"/>
              <a:gd name="T12" fmla="*/ 2147483647 w 250"/>
              <a:gd name="T13" fmla="*/ 2147483647 h 97"/>
              <a:gd name="T14" fmla="*/ 2147483647 w 250"/>
              <a:gd name="T15" fmla="*/ 2147483647 h 97"/>
              <a:gd name="T16" fmla="*/ 2147483647 w 250"/>
              <a:gd name="T17" fmla="*/ 2147483647 h 97"/>
              <a:gd name="T18" fmla="*/ 2147483647 w 250"/>
              <a:gd name="T19" fmla="*/ 2147483647 h 97"/>
              <a:gd name="T20" fmla="*/ 2147483647 w 250"/>
              <a:gd name="T21" fmla="*/ 2147483647 h 97"/>
              <a:gd name="T22" fmla="*/ 2147483647 w 250"/>
              <a:gd name="T23" fmla="*/ 2147483647 h 97"/>
              <a:gd name="T24" fmla="*/ 2147483647 w 250"/>
              <a:gd name="T25" fmla="*/ 2147483647 h 97"/>
              <a:gd name="T26" fmla="*/ 2147483647 w 250"/>
              <a:gd name="T27" fmla="*/ 2147483647 h 97"/>
              <a:gd name="T28" fmla="*/ 2147483647 w 250"/>
              <a:gd name="T29" fmla="*/ 2147483647 h 97"/>
              <a:gd name="T30" fmla="*/ 2147483647 w 250"/>
              <a:gd name="T31" fmla="*/ 2147483647 h 97"/>
              <a:gd name="T32" fmla="*/ 2147483647 w 250"/>
              <a:gd name="T33" fmla="*/ 2147483647 h 97"/>
              <a:gd name="T34" fmla="*/ 2147483647 w 250"/>
              <a:gd name="T35" fmla="*/ 2147483647 h 97"/>
              <a:gd name="T36" fmla="*/ 2147483647 w 250"/>
              <a:gd name="T37" fmla="*/ 2147483647 h 97"/>
              <a:gd name="T38" fmla="*/ 2147483647 w 250"/>
              <a:gd name="T39" fmla="*/ 2147483647 h 97"/>
              <a:gd name="T40" fmla="*/ 2147483647 w 250"/>
              <a:gd name="T41" fmla="*/ 2147483647 h 97"/>
              <a:gd name="T42" fmla="*/ 2147483647 w 250"/>
              <a:gd name="T43" fmla="*/ 2147483647 h 97"/>
              <a:gd name="T44" fmla="*/ 2147483647 w 250"/>
              <a:gd name="T45" fmla="*/ 2147483647 h 97"/>
              <a:gd name="T46" fmla="*/ 2147483647 w 250"/>
              <a:gd name="T47" fmla="*/ 2147483647 h 97"/>
              <a:gd name="T48" fmla="*/ 2147483647 w 250"/>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97"/>
              <a:gd name="T77" fmla="*/ 250 w 250"/>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97">
                <a:moveTo>
                  <a:pt x="210" y="30"/>
                </a:moveTo>
                <a:lnTo>
                  <a:pt x="185" y="0"/>
                </a:lnTo>
                <a:lnTo>
                  <a:pt x="97" y="12"/>
                </a:lnTo>
                <a:lnTo>
                  <a:pt x="25" y="0"/>
                </a:lnTo>
                <a:lnTo>
                  <a:pt x="0" y="17"/>
                </a:lnTo>
                <a:lnTo>
                  <a:pt x="113" y="24"/>
                </a:lnTo>
                <a:lnTo>
                  <a:pt x="121" y="42"/>
                </a:lnTo>
                <a:lnTo>
                  <a:pt x="81" y="36"/>
                </a:lnTo>
                <a:lnTo>
                  <a:pt x="81" y="48"/>
                </a:lnTo>
                <a:lnTo>
                  <a:pt x="48" y="60"/>
                </a:lnTo>
                <a:lnTo>
                  <a:pt x="25" y="60"/>
                </a:lnTo>
                <a:lnTo>
                  <a:pt x="65" y="84"/>
                </a:lnTo>
                <a:lnTo>
                  <a:pt x="121" y="66"/>
                </a:lnTo>
                <a:lnTo>
                  <a:pt x="130" y="79"/>
                </a:lnTo>
                <a:lnTo>
                  <a:pt x="73" y="97"/>
                </a:lnTo>
                <a:lnTo>
                  <a:pt x="145" y="84"/>
                </a:lnTo>
                <a:lnTo>
                  <a:pt x="153" y="73"/>
                </a:lnTo>
                <a:lnTo>
                  <a:pt x="170" y="73"/>
                </a:lnTo>
                <a:lnTo>
                  <a:pt x="170" y="79"/>
                </a:lnTo>
                <a:lnTo>
                  <a:pt x="193" y="90"/>
                </a:lnTo>
                <a:lnTo>
                  <a:pt x="242" y="60"/>
                </a:lnTo>
                <a:lnTo>
                  <a:pt x="250" y="48"/>
                </a:lnTo>
                <a:lnTo>
                  <a:pt x="218" y="54"/>
                </a:lnTo>
                <a:lnTo>
                  <a:pt x="161" y="36"/>
                </a:lnTo>
                <a:lnTo>
                  <a:pt x="210" y="3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0" name="Freeform 581"/>
          <p:cNvSpPr>
            <a:spLocks/>
          </p:cNvSpPr>
          <p:nvPr/>
        </p:nvSpPr>
        <p:spPr bwMode="auto">
          <a:xfrm>
            <a:off x="1341440" y="2811464"/>
            <a:ext cx="200025" cy="84137"/>
          </a:xfrm>
          <a:custGeom>
            <a:avLst/>
            <a:gdLst>
              <a:gd name="T0" fmla="*/ 0 w 378"/>
              <a:gd name="T1" fmla="*/ 2147483647 h 122"/>
              <a:gd name="T2" fmla="*/ 2147483647 w 378"/>
              <a:gd name="T3" fmla="*/ 2147483647 h 122"/>
              <a:gd name="T4" fmla="*/ 2147483647 w 378"/>
              <a:gd name="T5" fmla="*/ 2147483647 h 122"/>
              <a:gd name="T6" fmla="*/ 2147483647 w 378"/>
              <a:gd name="T7" fmla="*/ 2147483647 h 122"/>
              <a:gd name="T8" fmla="*/ 2147483647 w 378"/>
              <a:gd name="T9" fmla="*/ 2147483647 h 122"/>
              <a:gd name="T10" fmla="*/ 2147483647 w 378"/>
              <a:gd name="T11" fmla="*/ 2147483647 h 122"/>
              <a:gd name="T12" fmla="*/ 2147483647 w 378"/>
              <a:gd name="T13" fmla="*/ 2147483647 h 122"/>
              <a:gd name="T14" fmla="*/ 2147483647 w 378"/>
              <a:gd name="T15" fmla="*/ 2147483647 h 122"/>
              <a:gd name="T16" fmla="*/ 2147483647 w 378"/>
              <a:gd name="T17" fmla="*/ 2147483647 h 122"/>
              <a:gd name="T18" fmla="*/ 2147483647 w 378"/>
              <a:gd name="T19" fmla="*/ 2147483647 h 122"/>
              <a:gd name="T20" fmla="*/ 2147483647 w 378"/>
              <a:gd name="T21" fmla="*/ 2147483647 h 122"/>
              <a:gd name="T22" fmla="*/ 2147483647 w 378"/>
              <a:gd name="T23" fmla="*/ 0 h 122"/>
              <a:gd name="T24" fmla="*/ 2147483647 w 378"/>
              <a:gd name="T25" fmla="*/ 2147483647 h 122"/>
              <a:gd name="T26" fmla="*/ 2147483647 w 378"/>
              <a:gd name="T27" fmla="*/ 2147483647 h 122"/>
              <a:gd name="T28" fmla="*/ 2147483647 w 378"/>
              <a:gd name="T29" fmla="*/ 2147483647 h 122"/>
              <a:gd name="T30" fmla="*/ 2147483647 w 378"/>
              <a:gd name="T31" fmla="*/ 2147483647 h 122"/>
              <a:gd name="T32" fmla="*/ 2147483647 w 378"/>
              <a:gd name="T33" fmla="*/ 2147483647 h 122"/>
              <a:gd name="T34" fmla="*/ 2147483647 w 378"/>
              <a:gd name="T35" fmla="*/ 2147483647 h 122"/>
              <a:gd name="T36" fmla="*/ 2147483647 w 378"/>
              <a:gd name="T37" fmla="*/ 2147483647 h 122"/>
              <a:gd name="T38" fmla="*/ 0 w 378"/>
              <a:gd name="T39" fmla="*/ 2147483647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8"/>
              <a:gd name="T61" fmla="*/ 0 h 122"/>
              <a:gd name="T62" fmla="*/ 378 w 378"/>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8" h="122">
                <a:moveTo>
                  <a:pt x="0" y="54"/>
                </a:moveTo>
                <a:lnTo>
                  <a:pt x="33" y="91"/>
                </a:lnTo>
                <a:lnTo>
                  <a:pt x="130" y="122"/>
                </a:lnTo>
                <a:lnTo>
                  <a:pt x="330" y="73"/>
                </a:lnTo>
                <a:lnTo>
                  <a:pt x="338" y="49"/>
                </a:lnTo>
                <a:lnTo>
                  <a:pt x="363" y="60"/>
                </a:lnTo>
                <a:lnTo>
                  <a:pt x="378" y="54"/>
                </a:lnTo>
                <a:lnTo>
                  <a:pt x="321" y="36"/>
                </a:lnTo>
                <a:lnTo>
                  <a:pt x="201" y="73"/>
                </a:lnTo>
                <a:lnTo>
                  <a:pt x="177" y="43"/>
                </a:lnTo>
                <a:lnTo>
                  <a:pt x="153" y="30"/>
                </a:lnTo>
                <a:lnTo>
                  <a:pt x="113" y="0"/>
                </a:lnTo>
                <a:lnTo>
                  <a:pt x="105" y="6"/>
                </a:lnTo>
                <a:lnTo>
                  <a:pt x="145" y="43"/>
                </a:lnTo>
                <a:lnTo>
                  <a:pt x="153" y="73"/>
                </a:lnTo>
                <a:lnTo>
                  <a:pt x="121" y="60"/>
                </a:lnTo>
                <a:lnTo>
                  <a:pt x="88" y="91"/>
                </a:lnTo>
                <a:lnTo>
                  <a:pt x="81" y="79"/>
                </a:lnTo>
                <a:lnTo>
                  <a:pt x="40" y="79"/>
                </a:lnTo>
                <a:lnTo>
                  <a:pt x="0" y="54"/>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1" name="Freeform 582"/>
          <p:cNvSpPr>
            <a:spLocks/>
          </p:cNvSpPr>
          <p:nvPr/>
        </p:nvSpPr>
        <p:spPr bwMode="auto">
          <a:xfrm>
            <a:off x="1782763" y="3074988"/>
            <a:ext cx="44451" cy="49212"/>
          </a:xfrm>
          <a:custGeom>
            <a:avLst/>
            <a:gdLst>
              <a:gd name="T0" fmla="*/ 2147483647 w 82"/>
              <a:gd name="T1" fmla="*/ 0 h 73"/>
              <a:gd name="T2" fmla="*/ 0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2" name="Freeform 583"/>
          <p:cNvSpPr>
            <a:spLocks/>
          </p:cNvSpPr>
          <p:nvPr/>
        </p:nvSpPr>
        <p:spPr bwMode="auto">
          <a:xfrm>
            <a:off x="1838326" y="3100388"/>
            <a:ext cx="73025" cy="144462"/>
          </a:xfrm>
          <a:custGeom>
            <a:avLst/>
            <a:gdLst>
              <a:gd name="T0" fmla="*/ 2147483647 w 137"/>
              <a:gd name="T1" fmla="*/ 0 h 213"/>
              <a:gd name="T2" fmla="*/ 0 w 137"/>
              <a:gd name="T3" fmla="*/ 2147483647 h 213"/>
              <a:gd name="T4" fmla="*/ 0 w 137"/>
              <a:gd name="T5" fmla="*/ 2147483647 h 213"/>
              <a:gd name="T6" fmla="*/ 2147483647 w 137"/>
              <a:gd name="T7" fmla="*/ 2147483647 h 213"/>
              <a:gd name="T8" fmla="*/ 2147483647 w 137"/>
              <a:gd name="T9" fmla="*/ 2147483647 h 213"/>
              <a:gd name="T10" fmla="*/ 2147483647 w 137"/>
              <a:gd name="T11" fmla="*/ 2147483647 h 213"/>
              <a:gd name="T12" fmla="*/ 2147483647 w 137"/>
              <a:gd name="T13" fmla="*/ 2147483647 h 213"/>
              <a:gd name="T14" fmla="*/ 2147483647 w 137"/>
              <a:gd name="T15" fmla="*/ 2147483647 h 213"/>
              <a:gd name="T16" fmla="*/ 2147483647 w 137"/>
              <a:gd name="T17" fmla="*/ 2147483647 h 213"/>
              <a:gd name="T18" fmla="*/ 2147483647 w 137"/>
              <a:gd name="T19" fmla="*/ 2147483647 h 213"/>
              <a:gd name="T20" fmla="*/ 2147483647 w 137"/>
              <a:gd name="T21" fmla="*/ 2147483647 h 213"/>
              <a:gd name="T22" fmla="*/ 2147483647 w 137"/>
              <a:gd name="T23" fmla="*/ 2147483647 h 213"/>
              <a:gd name="T24" fmla="*/ 2147483647 w 137"/>
              <a:gd name="T25" fmla="*/ 2147483647 h 213"/>
              <a:gd name="T26" fmla="*/ 2147483647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3" name="Freeform 584"/>
          <p:cNvSpPr>
            <a:spLocks/>
          </p:cNvSpPr>
          <p:nvPr/>
        </p:nvSpPr>
        <p:spPr bwMode="auto">
          <a:xfrm>
            <a:off x="1774826" y="3124201"/>
            <a:ext cx="88900" cy="120650"/>
          </a:xfrm>
          <a:custGeom>
            <a:avLst/>
            <a:gdLst>
              <a:gd name="T0" fmla="*/ 2147483647 w 168"/>
              <a:gd name="T1" fmla="*/ 2147483647 h 177"/>
              <a:gd name="T2" fmla="*/ 2147483647 w 168"/>
              <a:gd name="T3" fmla="*/ 2147483647 h 177"/>
              <a:gd name="T4" fmla="*/ 2147483647 w 168"/>
              <a:gd name="T5" fmla="*/ 2147483647 h 177"/>
              <a:gd name="T6" fmla="*/ 2147483647 w 168"/>
              <a:gd name="T7" fmla="*/ 2147483647 h 177"/>
              <a:gd name="T8" fmla="*/ 2147483647 w 168"/>
              <a:gd name="T9" fmla="*/ 2147483647 h 177"/>
              <a:gd name="T10" fmla="*/ 2147483647 w 168"/>
              <a:gd name="T11" fmla="*/ 2147483647 h 177"/>
              <a:gd name="T12" fmla="*/ 2147483647 w 168"/>
              <a:gd name="T13" fmla="*/ 2147483647 h 177"/>
              <a:gd name="T14" fmla="*/ 2147483647 w 168"/>
              <a:gd name="T15" fmla="*/ 0 h 177"/>
              <a:gd name="T16" fmla="*/ 0 w 168"/>
              <a:gd name="T17" fmla="*/ 0 h 177"/>
              <a:gd name="T18" fmla="*/ 2147483647 w 168"/>
              <a:gd name="T19" fmla="*/ 2147483647 h 177"/>
              <a:gd name="T20" fmla="*/ 2147483647 w 168"/>
              <a:gd name="T21" fmla="*/ 2147483647 h 177"/>
              <a:gd name="T22" fmla="*/ 2147483647 w 168"/>
              <a:gd name="T23" fmla="*/ 2147483647 h 177"/>
              <a:gd name="T24" fmla="*/ 2147483647 w 168"/>
              <a:gd name="T25" fmla="*/ 2147483647 h 177"/>
              <a:gd name="T26" fmla="*/ 2147483647 w 168"/>
              <a:gd name="T27" fmla="*/ 2147483647 h 177"/>
              <a:gd name="T28" fmla="*/ 2147483647 w 168"/>
              <a:gd name="T29" fmla="*/ 2147483647 h 177"/>
              <a:gd name="T30" fmla="*/ 2147483647 w 168"/>
              <a:gd name="T31" fmla="*/ 2147483647 h 177"/>
              <a:gd name="T32" fmla="*/ 2147483647 w 168"/>
              <a:gd name="T33" fmla="*/ 2147483647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path>
            </a:pathLst>
          </a:custGeom>
          <a:solidFill>
            <a:srgbClr val="99FF66"/>
          </a:solidFill>
          <a:ln w="0">
            <a:solidFill>
              <a:schemeClr val="bg1"/>
            </a:solidFill>
            <a:round/>
            <a:headEnd/>
            <a:tailEnd/>
          </a:ln>
        </p:spPr>
        <p:txBody>
          <a:bodyPr/>
          <a:lstStyle/>
          <a:p>
            <a:pPr defTabSz="914400"/>
            <a:endParaRPr lang="en-US">
              <a:solidFill>
                <a:srgbClr val="000000"/>
              </a:solidFill>
            </a:endParaRPr>
          </a:p>
        </p:txBody>
      </p:sp>
      <p:sp>
        <p:nvSpPr>
          <p:cNvPr id="12574" name="Freeform 585"/>
          <p:cNvSpPr>
            <a:spLocks/>
          </p:cNvSpPr>
          <p:nvPr/>
        </p:nvSpPr>
        <p:spPr bwMode="auto">
          <a:xfrm>
            <a:off x="4937125" y="2844800"/>
            <a:ext cx="50800" cy="74613"/>
          </a:xfrm>
          <a:custGeom>
            <a:avLst/>
            <a:gdLst>
              <a:gd name="T0" fmla="*/ 0 w 97"/>
              <a:gd name="T1" fmla="*/ 2147483647 h 110"/>
              <a:gd name="T2" fmla="*/ 2147483647 w 97"/>
              <a:gd name="T3" fmla="*/ 2147483647 h 110"/>
              <a:gd name="T4" fmla="*/ 2147483647 w 97"/>
              <a:gd name="T5" fmla="*/ 2147483647 h 110"/>
              <a:gd name="T6" fmla="*/ 2147483647 w 97"/>
              <a:gd name="T7" fmla="*/ 2147483647 h 110"/>
              <a:gd name="T8" fmla="*/ 2147483647 w 97"/>
              <a:gd name="T9" fmla="*/ 2147483647 h 110"/>
              <a:gd name="T10" fmla="*/ 2147483647 w 97"/>
              <a:gd name="T11" fmla="*/ 2147483647 h 110"/>
              <a:gd name="T12" fmla="*/ 2147483647 w 97"/>
              <a:gd name="T13" fmla="*/ 2147483647 h 110"/>
              <a:gd name="T14" fmla="*/ 2147483647 w 97"/>
              <a:gd name="T15" fmla="*/ 2147483647 h 110"/>
              <a:gd name="T16" fmla="*/ 2147483647 w 97"/>
              <a:gd name="T17" fmla="*/ 0 h 110"/>
              <a:gd name="T18" fmla="*/ 0 w 97"/>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5" name="Freeform 586"/>
          <p:cNvSpPr>
            <a:spLocks/>
          </p:cNvSpPr>
          <p:nvPr/>
        </p:nvSpPr>
        <p:spPr bwMode="auto">
          <a:xfrm>
            <a:off x="5988052" y="3300414"/>
            <a:ext cx="123825" cy="55562"/>
          </a:xfrm>
          <a:custGeom>
            <a:avLst/>
            <a:gdLst>
              <a:gd name="T0" fmla="*/ 2147483647 w 233"/>
              <a:gd name="T1" fmla="*/ 2147483647 h 79"/>
              <a:gd name="T2" fmla="*/ 2147483647 w 233"/>
              <a:gd name="T3" fmla="*/ 2147483647 h 79"/>
              <a:gd name="T4" fmla="*/ 2147483647 w 233"/>
              <a:gd name="T5" fmla="*/ 0 h 79"/>
              <a:gd name="T6" fmla="*/ 2147483647 w 233"/>
              <a:gd name="T7" fmla="*/ 0 h 79"/>
              <a:gd name="T8" fmla="*/ 2147483647 w 233"/>
              <a:gd name="T9" fmla="*/ 2147483647 h 79"/>
              <a:gd name="T10" fmla="*/ 0 w 233"/>
              <a:gd name="T11" fmla="*/ 2147483647 h 79"/>
              <a:gd name="T12" fmla="*/ 2147483647 w 233"/>
              <a:gd name="T13" fmla="*/ 2147483647 h 79"/>
              <a:gd name="T14" fmla="*/ 2147483647 w 233"/>
              <a:gd name="T15" fmla="*/ 2147483647 h 79"/>
              <a:gd name="T16" fmla="*/ 2147483647 w 233"/>
              <a:gd name="T17" fmla="*/ 2147483647 h 79"/>
              <a:gd name="T18" fmla="*/ 2147483647 w 233"/>
              <a:gd name="T19" fmla="*/ 2147483647 h 79"/>
              <a:gd name="T20" fmla="*/ 2147483647 w 233"/>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6" name="Freeform 587"/>
          <p:cNvSpPr>
            <a:spLocks/>
          </p:cNvSpPr>
          <p:nvPr/>
        </p:nvSpPr>
        <p:spPr bwMode="auto">
          <a:xfrm>
            <a:off x="6205540" y="3262313"/>
            <a:ext cx="33337" cy="38100"/>
          </a:xfrm>
          <a:custGeom>
            <a:avLst/>
            <a:gdLst>
              <a:gd name="T0" fmla="*/ 2147483647 w 64"/>
              <a:gd name="T1" fmla="*/ 0 h 55"/>
              <a:gd name="T2" fmla="*/ 0 w 64"/>
              <a:gd name="T3" fmla="*/ 2147483647 h 55"/>
              <a:gd name="T4" fmla="*/ 0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2147483647 h 55"/>
              <a:gd name="T16" fmla="*/ 2147483647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7" name="Freeform 588"/>
          <p:cNvSpPr>
            <a:spLocks/>
          </p:cNvSpPr>
          <p:nvPr/>
        </p:nvSpPr>
        <p:spPr bwMode="auto">
          <a:xfrm>
            <a:off x="6689725" y="3065464"/>
            <a:ext cx="115888" cy="122237"/>
          </a:xfrm>
          <a:custGeom>
            <a:avLst/>
            <a:gdLst>
              <a:gd name="T0" fmla="*/ 2147483647 w 217"/>
              <a:gd name="T1" fmla="*/ 0 h 176"/>
              <a:gd name="T2" fmla="*/ 2147483647 w 217"/>
              <a:gd name="T3" fmla="*/ 2147483647 h 176"/>
              <a:gd name="T4" fmla="*/ 2147483647 w 217"/>
              <a:gd name="T5" fmla="*/ 2147483647 h 176"/>
              <a:gd name="T6" fmla="*/ 2147483647 w 217"/>
              <a:gd name="T7" fmla="*/ 2147483647 h 176"/>
              <a:gd name="T8" fmla="*/ 2147483647 w 217"/>
              <a:gd name="T9" fmla="*/ 2147483647 h 176"/>
              <a:gd name="T10" fmla="*/ 2147483647 w 217"/>
              <a:gd name="T11" fmla="*/ 2147483647 h 176"/>
              <a:gd name="T12" fmla="*/ 0 w 217"/>
              <a:gd name="T13" fmla="*/ 2147483647 h 176"/>
              <a:gd name="T14" fmla="*/ 2147483647 w 217"/>
              <a:gd name="T15" fmla="*/ 2147483647 h 176"/>
              <a:gd name="T16" fmla="*/ 2147483647 w 217"/>
              <a:gd name="T17" fmla="*/ 2147483647 h 176"/>
              <a:gd name="T18" fmla="*/ 2147483647 w 217"/>
              <a:gd name="T19" fmla="*/ 2147483647 h 176"/>
              <a:gd name="T20" fmla="*/ 2147483647 w 217"/>
              <a:gd name="T21" fmla="*/ 2147483647 h 176"/>
              <a:gd name="T22" fmla="*/ 2147483647 w 217"/>
              <a:gd name="T23" fmla="*/ 2147483647 h 176"/>
              <a:gd name="T24" fmla="*/ 2147483647 w 217"/>
              <a:gd name="T25" fmla="*/ 2147483647 h 176"/>
              <a:gd name="T26" fmla="*/ 2147483647 w 217"/>
              <a:gd name="T27" fmla="*/ 2147483647 h 176"/>
              <a:gd name="T28" fmla="*/ 2147483647 w 217"/>
              <a:gd name="T29" fmla="*/ 2147483647 h 176"/>
              <a:gd name="T30" fmla="*/ 2147483647 w 217"/>
              <a:gd name="T31" fmla="*/ 2147483647 h 176"/>
              <a:gd name="T32" fmla="*/ 2147483647 w 217"/>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176"/>
              <a:gd name="T53" fmla="*/ 217 w 217"/>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8" name="Freeform 589"/>
          <p:cNvSpPr>
            <a:spLocks/>
          </p:cNvSpPr>
          <p:nvPr/>
        </p:nvSpPr>
        <p:spPr bwMode="auto">
          <a:xfrm>
            <a:off x="6575426" y="2292350"/>
            <a:ext cx="73025" cy="46038"/>
          </a:xfrm>
          <a:custGeom>
            <a:avLst/>
            <a:gdLst>
              <a:gd name="T0" fmla="*/ 2147483647 w 136"/>
              <a:gd name="T1" fmla="*/ 0 h 67"/>
              <a:gd name="T2" fmla="*/ 0 w 136"/>
              <a:gd name="T3" fmla="*/ 2147483647 h 67"/>
              <a:gd name="T4" fmla="*/ 2147483647 w 136"/>
              <a:gd name="T5" fmla="*/ 2147483647 h 67"/>
              <a:gd name="T6" fmla="*/ 2147483647 w 136"/>
              <a:gd name="T7" fmla="*/ 0 h 67"/>
              <a:gd name="T8" fmla="*/ 2147483647 w 136"/>
              <a:gd name="T9" fmla="*/ 2147483647 h 67"/>
              <a:gd name="T10" fmla="*/ 2147483647 w 136"/>
              <a:gd name="T11" fmla="*/ 2147483647 h 67"/>
              <a:gd name="T12" fmla="*/ 2147483647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79" name="Freeform 590"/>
          <p:cNvSpPr>
            <a:spLocks/>
          </p:cNvSpPr>
          <p:nvPr/>
        </p:nvSpPr>
        <p:spPr bwMode="auto">
          <a:xfrm>
            <a:off x="6648451" y="3973514"/>
            <a:ext cx="139700" cy="104775"/>
          </a:xfrm>
          <a:custGeom>
            <a:avLst/>
            <a:gdLst>
              <a:gd name="T0" fmla="*/ 2147483647 w 265"/>
              <a:gd name="T1" fmla="*/ 2147483647 h 153"/>
              <a:gd name="T2" fmla="*/ 2147483647 w 265"/>
              <a:gd name="T3" fmla="*/ 0 h 153"/>
              <a:gd name="T4" fmla="*/ 0 w 265"/>
              <a:gd name="T5" fmla="*/ 2147483647 h 153"/>
              <a:gd name="T6" fmla="*/ 2147483647 w 265"/>
              <a:gd name="T7" fmla="*/ 2147483647 h 153"/>
              <a:gd name="T8" fmla="*/ 2147483647 w 265"/>
              <a:gd name="T9" fmla="*/ 2147483647 h 153"/>
              <a:gd name="T10" fmla="*/ 2147483647 w 265"/>
              <a:gd name="T11" fmla="*/ 2147483647 h 153"/>
              <a:gd name="T12" fmla="*/ 2147483647 w 265"/>
              <a:gd name="T13" fmla="*/ 2147483647 h 153"/>
              <a:gd name="T14" fmla="*/ 2147483647 w 265"/>
              <a:gd name="T15" fmla="*/ 2147483647 h 153"/>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153"/>
              <a:gd name="T26" fmla="*/ 265 w 265"/>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153">
                <a:moveTo>
                  <a:pt x="265" y="56"/>
                </a:moveTo>
                <a:lnTo>
                  <a:pt x="137" y="0"/>
                </a:lnTo>
                <a:lnTo>
                  <a:pt x="0" y="25"/>
                </a:lnTo>
                <a:lnTo>
                  <a:pt x="49" y="80"/>
                </a:lnTo>
                <a:lnTo>
                  <a:pt x="112" y="98"/>
                </a:lnTo>
                <a:lnTo>
                  <a:pt x="89" y="134"/>
                </a:lnTo>
                <a:lnTo>
                  <a:pt x="160" y="153"/>
                </a:lnTo>
                <a:lnTo>
                  <a:pt x="177" y="116"/>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80" name="Freeform 591"/>
          <p:cNvSpPr>
            <a:spLocks/>
          </p:cNvSpPr>
          <p:nvPr/>
        </p:nvSpPr>
        <p:spPr bwMode="auto">
          <a:xfrm>
            <a:off x="8580439" y="5013326"/>
            <a:ext cx="3175" cy="1588"/>
          </a:xfrm>
          <a:custGeom>
            <a:avLst/>
            <a:gdLst>
              <a:gd name="T0" fmla="*/ 0 w 7"/>
              <a:gd name="T1" fmla="*/ 0 h 1587"/>
              <a:gd name="T2" fmla="*/ 2147483647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path>
            </a:pathLst>
          </a:custGeom>
          <a:solidFill>
            <a:schemeClr val="accent1"/>
          </a:solidFill>
          <a:ln w="0">
            <a:solidFill>
              <a:schemeClr val="bg1"/>
            </a:solidFill>
            <a:round/>
            <a:headEnd/>
            <a:tailEnd/>
          </a:ln>
        </p:spPr>
        <p:txBody>
          <a:bodyPr/>
          <a:lstStyle/>
          <a:p>
            <a:pPr defTabSz="914400"/>
            <a:endParaRPr lang="en-US">
              <a:solidFill>
                <a:srgbClr val="000000"/>
              </a:solidFill>
            </a:endParaRPr>
          </a:p>
        </p:txBody>
      </p:sp>
      <p:sp>
        <p:nvSpPr>
          <p:cNvPr id="12581" name="Freeform 592"/>
          <p:cNvSpPr>
            <a:spLocks/>
          </p:cNvSpPr>
          <p:nvPr/>
        </p:nvSpPr>
        <p:spPr bwMode="auto">
          <a:xfrm>
            <a:off x="5605463" y="3336926"/>
            <a:ext cx="101600" cy="88900"/>
          </a:xfrm>
          <a:custGeom>
            <a:avLst/>
            <a:gdLst>
              <a:gd name="T0" fmla="*/ 2147483647 w 193"/>
              <a:gd name="T1" fmla="*/ 2147483647 h 129"/>
              <a:gd name="T2" fmla="*/ 2147483647 w 193"/>
              <a:gd name="T3" fmla="*/ 0 h 129"/>
              <a:gd name="T4" fmla="*/ 2147483647 w 193"/>
              <a:gd name="T5" fmla="*/ 2147483647 h 129"/>
              <a:gd name="T6" fmla="*/ 2147483647 w 193"/>
              <a:gd name="T7" fmla="*/ 2147483647 h 129"/>
              <a:gd name="T8" fmla="*/ 2147483647 w 193"/>
              <a:gd name="T9" fmla="*/ 2147483647 h 129"/>
              <a:gd name="T10" fmla="*/ 2147483647 w 193"/>
              <a:gd name="T11" fmla="*/ 2147483647 h 129"/>
              <a:gd name="T12" fmla="*/ 0 w 193"/>
              <a:gd name="T13" fmla="*/ 2147483647 h 129"/>
              <a:gd name="T14" fmla="*/ 0 w 193"/>
              <a:gd name="T15" fmla="*/ 2147483647 h 129"/>
              <a:gd name="T16" fmla="*/ 2147483647 w 193"/>
              <a:gd name="T17" fmla="*/ 2147483647 h 129"/>
              <a:gd name="T18" fmla="*/ 2147483647 w 193"/>
              <a:gd name="T19" fmla="*/ 2147483647 h 129"/>
              <a:gd name="T20" fmla="*/ 2147483647 w 193"/>
              <a:gd name="T21" fmla="*/ 2147483647 h 129"/>
              <a:gd name="T22" fmla="*/ 2147483647 w 193"/>
              <a:gd name="T23" fmla="*/ 2147483647 h 129"/>
              <a:gd name="T24" fmla="*/ 2147483647 w 193"/>
              <a:gd name="T25" fmla="*/ 2147483647 h 129"/>
              <a:gd name="T26" fmla="*/ 2147483647 w 193"/>
              <a:gd name="T27" fmla="*/ 2147483647 h 129"/>
              <a:gd name="T28" fmla="*/ 2147483647 w 193"/>
              <a:gd name="T29" fmla="*/ 2147483647 h 129"/>
              <a:gd name="T30" fmla="*/ 2147483647 w 193"/>
              <a:gd name="T31" fmla="*/ 2147483647 h 129"/>
              <a:gd name="T32" fmla="*/ 2147483647 w 193"/>
              <a:gd name="T33" fmla="*/ 2147483647 h 129"/>
              <a:gd name="T34" fmla="*/ 2147483647 w 193"/>
              <a:gd name="T35" fmla="*/ 2147483647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29"/>
              <a:gd name="T56" fmla="*/ 193 w 19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lnTo>
                  <a:pt x="193" y="13"/>
                </a:lnTo>
                <a:close/>
              </a:path>
            </a:pathLst>
          </a:custGeom>
          <a:solidFill>
            <a:schemeClr val="accent1"/>
          </a:solidFill>
          <a:ln w="9525">
            <a:solidFill>
              <a:schemeClr val="bg1"/>
            </a:solidFill>
            <a:round/>
            <a:headEnd/>
            <a:tailEnd/>
          </a:ln>
        </p:spPr>
        <p:txBody>
          <a:bodyPr/>
          <a:lstStyle/>
          <a:p>
            <a:pPr defTabSz="914400"/>
            <a:endParaRPr lang="en-US">
              <a:solidFill>
                <a:srgbClr val="000000"/>
              </a:solidFill>
            </a:endParaRPr>
          </a:p>
        </p:txBody>
      </p:sp>
      <p:sp>
        <p:nvSpPr>
          <p:cNvPr id="12582" name="Freeform 593"/>
          <p:cNvSpPr>
            <a:spLocks/>
          </p:cNvSpPr>
          <p:nvPr/>
        </p:nvSpPr>
        <p:spPr bwMode="auto">
          <a:xfrm>
            <a:off x="5605463" y="3336926"/>
            <a:ext cx="101600" cy="88900"/>
          </a:xfrm>
          <a:custGeom>
            <a:avLst/>
            <a:gdLst>
              <a:gd name="T0" fmla="*/ 2147483647 w 193"/>
              <a:gd name="T1" fmla="*/ 2147483647 h 129"/>
              <a:gd name="T2" fmla="*/ 2147483647 w 193"/>
              <a:gd name="T3" fmla="*/ 0 h 129"/>
              <a:gd name="T4" fmla="*/ 2147483647 w 193"/>
              <a:gd name="T5" fmla="*/ 2147483647 h 129"/>
              <a:gd name="T6" fmla="*/ 2147483647 w 193"/>
              <a:gd name="T7" fmla="*/ 2147483647 h 129"/>
              <a:gd name="T8" fmla="*/ 2147483647 w 193"/>
              <a:gd name="T9" fmla="*/ 2147483647 h 129"/>
              <a:gd name="T10" fmla="*/ 2147483647 w 193"/>
              <a:gd name="T11" fmla="*/ 2147483647 h 129"/>
              <a:gd name="T12" fmla="*/ 0 w 193"/>
              <a:gd name="T13" fmla="*/ 2147483647 h 129"/>
              <a:gd name="T14" fmla="*/ 0 w 193"/>
              <a:gd name="T15" fmla="*/ 2147483647 h 129"/>
              <a:gd name="T16" fmla="*/ 2147483647 w 193"/>
              <a:gd name="T17" fmla="*/ 2147483647 h 129"/>
              <a:gd name="T18" fmla="*/ 2147483647 w 193"/>
              <a:gd name="T19" fmla="*/ 2147483647 h 129"/>
              <a:gd name="T20" fmla="*/ 2147483647 w 193"/>
              <a:gd name="T21" fmla="*/ 2147483647 h 129"/>
              <a:gd name="T22" fmla="*/ 2147483647 w 193"/>
              <a:gd name="T23" fmla="*/ 2147483647 h 129"/>
              <a:gd name="T24" fmla="*/ 2147483647 w 193"/>
              <a:gd name="T25" fmla="*/ 2147483647 h 129"/>
              <a:gd name="T26" fmla="*/ 2147483647 w 193"/>
              <a:gd name="T27" fmla="*/ 2147483647 h 129"/>
              <a:gd name="T28" fmla="*/ 2147483647 w 193"/>
              <a:gd name="T29" fmla="*/ 2147483647 h 129"/>
              <a:gd name="T30" fmla="*/ 2147483647 w 193"/>
              <a:gd name="T31" fmla="*/ 2147483647 h 129"/>
              <a:gd name="T32" fmla="*/ 2147483647 w 193"/>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3"/>
              <a:gd name="T52" fmla="*/ 0 h 129"/>
              <a:gd name="T53" fmla="*/ 193 w 19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path>
            </a:pathLst>
          </a:custGeom>
          <a:solidFill>
            <a:schemeClr val="accent1"/>
          </a:solidFill>
          <a:ln w="7938">
            <a:solidFill>
              <a:schemeClr val="bg1"/>
            </a:solidFill>
            <a:round/>
            <a:headEnd/>
            <a:tailEnd/>
          </a:ln>
        </p:spPr>
        <p:txBody>
          <a:bodyPr/>
          <a:lstStyle/>
          <a:p>
            <a:pPr defTabSz="914400"/>
            <a:endParaRPr lang="en-US">
              <a:solidFill>
                <a:srgbClr val="000000"/>
              </a:solidFill>
            </a:endParaRPr>
          </a:p>
        </p:txBody>
      </p:sp>
      <p:sp>
        <p:nvSpPr>
          <p:cNvPr id="12583" name="Rectangle 301"/>
          <p:cNvSpPr>
            <a:spLocks noChangeArrowheads="1"/>
          </p:cNvSpPr>
          <p:nvPr/>
        </p:nvSpPr>
        <p:spPr bwMode="auto">
          <a:xfrm>
            <a:off x="3167065" y="2819401"/>
            <a:ext cx="12525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Europe</a:t>
            </a:r>
          </a:p>
          <a:p>
            <a:pPr algn="ctr" defTabSz="914400" eaLnBrk="0" hangingPunct="0"/>
            <a:r>
              <a:rPr lang="en-US" altLang="en-US" sz="1400" b="1">
                <a:solidFill>
                  <a:srgbClr val="000000"/>
                </a:solidFill>
              </a:rPr>
              <a:t>8.9 million</a:t>
            </a:r>
          </a:p>
          <a:p>
            <a:pPr algn="ctr" defTabSz="914400" eaLnBrk="0" hangingPunct="0"/>
            <a:r>
              <a:rPr lang="en-US" altLang="en-US" sz="1400" b="1">
                <a:solidFill>
                  <a:srgbClr val="000000"/>
                </a:solidFill>
              </a:rPr>
              <a:t>(1.03%)</a:t>
            </a:r>
          </a:p>
        </p:txBody>
      </p:sp>
      <p:sp>
        <p:nvSpPr>
          <p:cNvPr id="12584" name="Rectangle 297"/>
          <p:cNvSpPr>
            <a:spLocks noChangeArrowheads="1"/>
          </p:cNvSpPr>
          <p:nvPr/>
        </p:nvSpPr>
        <p:spPr bwMode="auto">
          <a:xfrm>
            <a:off x="687389" y="3986214"/>
            <a:ext cx="12176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Americas</a:t>
            </a:r>
          </a:p>
          <a:p>
            <a:pPr algn="ctr" defTabSz="914400" eaLnBrk="0" hangingPunct="0"/>
            <a:r>
              <a:rPr lang="en-US" altLang="en-US" sz="1400" b="1">
                <a:solidFill>
                  <a:srgbClr val="000000"/>
                </a:solidFill>
              </a:rPr>
              <a:t>13.1 million</a:t>
            </a:r>
          </a:p>
          <a:p>
            <a:pPr algn="ctr" defTabSz="914400" eaLnBrk="0" hangingPunct="0"/>
            <a:r>
              <a:rPr lang="en-US" altLang="en-US" sz="1400" b="1">
                <a:solidFill>
                  <a:srgbClr val="000000"/>
                </a:solidFill>
              </a:rPr>
              <a:t>(1.7%)</a:t>
            </a:r>
          </a:p>
        </p:txBody>
      </p:sp>
      <p:sp>
        <p:nvSpPr>
          <p:cNvPr id="12585" name="Rectangle 299"/>
          <p:cNvSpPr>
            <a:spLocks noChangeArrowheads="1"/>
          </p:cNvSpPr>
          <p:nvPr/>
        </p:nvSpPr>
        <p:spPr bwMode="auto">
          <a:xfrm>
            <a:off x="3276600" y="4419601"/>
            <a:ext cx="1354139"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dirty="0">
                <a:solidFill>
                  <a:srgbClr val="000000"/>
                </a:solidFill>
              </a:rPr>
              <a:t>Africa</a:t>
            </a:r>
          </a:p>
          <a:p>
            <a:pPr algn="ctr" defTabSz="914400" eaLnBrk="0" hangingPunct="0"/>
            <a:r>
              <a:rPr lang="en-US" altLang="en-US" sz="1400" b="1" dirty="0">
                <a:solidFill>
                  <a:srgbClr val="000000"/>
                </a:solidFill>
              </a:rPr>
              <a:t>31.9 million</a:t>
            </a:r>
          </a:p>
          <a:p>
            <a:pPr algn="ctr" defTabSz="914400" eaLnBrk="0" hangingPunct="0"/>
            <a:r>
              <a:rPr lang="en-US" altLang="en-US" sz="1400" b="1" dirty="0">
                <a:solidFill>
                  <a:srgbClr val="000000"/>
                </a:solidFill>
              </a:rPr>
              <a:t>(5.3%)</a:t>
            </a:r>
          </a:p>
        </p:txBody>
      </p:sp>
      <p:sp>
        <p:nvSpPr>
          <p:cNvPr id="12586" name="Rectangle 302"/>
          <p:cNvSpPr>
            <a:spLocks noChangeArrowheads="1"/>
          </p:cNvSpPr>
          <p:nvPr/>
        </p:nvSpPr>
        <p:spPr bwMode="auto">
          <a:xfrm>
            <a:off x="7239000" y="3276601"/>
            <a:ext cx="14874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Western Pacific</a:t>
            </a:r>
          </a:p>
          <a:p>
            <a:pPr algn="ctr" defTabSz="914400" eaLnBrk="0" hangingPunct="0"/>
            <a:r>
              <a:rPr lang="en-US" altLang="en-US" sz="1400" b="1">
                <a:solidFill>
                  <a:srgbClr val="000000"/>
                </a:solidFill>
              </a:rPr>
              <a:t>62.2 million</a:t>
            </a:r>
          </a:p>
          <a:p>
            <a:pPr algn="ctr" defTabSz="914400" eaLnBrk="0" hangingPunct="0"/>
            <a:r>
              <a:rPr lang="en-US" altLang="en-US" sz="1400" b="1">
                <a:solidFill>
                  <a:srgbClr val="000000"/>
                </a:solidFill>
              </a:rPr>
              <a:t>(3.9%)</a:t>
            </a:r>
          </a:p>
        </p:txBody>
      </p:sp>
      <p:sp>
        <p:nvSpPr>
          <p:cNvPr id="12587" name="Rectangle 298"/>
          <p:cNvSpPr>
            <a:spLocks noChangeArrowheads="1"/>
          </p:cNvSpPr>
          <p:nvPr/>
        </p:nvSpPr>
        <p:spPr bwMode="auto">
          <a:xfrm>
            <a:off x="4724401" y="2503488"/>
            <a:ext cx="14890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Eastern Mediterranean</a:t>
            </a:r>
          </a:p>
          <a:p>
            <a:pPr algn="ctr" defTabSz="914400" eaLnBrk="0" hangingPunct="0"/>
            <a:r>
              <a:rPr lang="en-US" altLang="en-US" sz="1400" b="1">
                <a:solidFill>
                  <a:srgbClr val="000000"/>
                </a:solidFill>
              </a:rPr>
              <a:t>21.3 million</a:t>
            </a:r>
          </a:p>
          <a:p>
            <a:pPr algn="ctr" defTabSz="914400" eaLnBrk="0" hangingPunct="0"/>
            <a:r>
              <a:rPr lang="en-US" altLang="en-US" sz="1400" b="1">
                <a:solidFill>
                  <a:srgbClr val="000000"/>
                </a:solidFill>
              </a:rPr>
              <a:t>(4.6%)</a:t>
            </a:r>
          </a:p>
        </p:txBody>
      </p:sp>
      <p:sp>
        <p:nvSpPr>
          <p:cNvPr id="12588" name="Rectangle 300"/>
          <p:cNvSpPr>
            <a:spLocks noChangeArrowheads="1"/>
          </p:cNvSpPr>
          <p:nvPr/>
        </p:nvSpPr>
        <p:spPr bwMode="auto">
          <a:xfrm>
            <a:off x="6019801" y="4098926"/>
            <a:ext cx="15462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defTabSz="914400" eaLnBrk="0" hangingPunct="0"/>
            <a:r>
              <a:rPr lang="en-US" altLang="en-US" sz="1400" b="1">
                <a:solidFill>
                  <a:srgbClr val="000000"/>
                </a:solidFill>
              </a:rPr>
              <a:t>Southeast Asia</a:t>
            </a:r>
          </a:p>
          <a:p>
            <a:pPr algn="ctr" defTabSz="914400" eaLnBrk="0" hangingPunct="0"/>
            <a:r>
              <a:rPr lang="en-US" altLang="en-US" sz="1400" b="1">
                <a:solidFill>
                  <a:srgbClr val="000000"/>
                </a:solidFill>
              </a:rPr>
              <a:t>32.3 million</a:t>
            </a:r>
          </a:p>
          <a:p>
            <a:pPr algn="ctr" defTabSz="914400" eaLnBrk="0" hangingPunct="0"/>
            <a:r>
              <a:rPr lang="en-US" altLang="en-US" sz="1400" b="1">
                <a:solidFill>
                  <a:srgbClr val="000000"/>
                </a:solidFill>
              </a:rPr>
              <a:t>(2.15%)</a:t>
            </a:r>
          </a:p>
        </p:txBody>
      </p:sp>
      <p:sp>
        <p:nvSpPr>
          <p:cNvPr id="299" name="Rectangle 18"/>
          <p:cNvSpPr>
            <a:spLocks noChangeArrowheads="1"/>
          </p:cNvSpPr>
          <p:nvPr/>
        </p:nvSpPr>
        <p:spPr bwMode="auto">
          <a:xfrm>
            <a:off x="4419600" y="756949"/>
            <a:ext cx="4724400" cy="10668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defTabSz="914400"/>
            <a:r>
              <a:rPr lang="en-US" altLang="en-US" sz="2000" b="1" dirty="0">
                <a:solidFill>
                  <a:srgbClr val="226380"/>
                </a:solidFill>
              </a:rPr>
              <a:t>An Estimated </a:t>
            </a:r>
            <a:r>
              <a:rPr lang="en-US" altLang="en-US" sz="2000" b="1" dirty="0" smtClean="0">
                <a:solidFill>
                  <a:srgbClr val="226380"/>
                </a:solidFill>
              </a:rPr>
              <a:t>4-5 </a:t>
            </a:r>
            <a:r>
              <a:rPr lang="en-US" altLang="en-US" sz="2000" b="1" dirty="0">
                <a:solidFill>
                  <a:srgbClr val="226380"/>
                </a:solidFill>
              </a:rPr>
              <a:t>Million Persons </a:t>
            </a:r>
            <a:r>
              <a:rPr lang="en-US" altLang="en-US" sz="2000" b="1" dirty="0" smtClean="0">
                <a:solidFill>
                  <a:srgbClr val="226380"/>
                </a:solidFill>
              </a:rPr>
              <a:t>Are </a:t>
            </a:r>
            <a:r>
              <a:rPr lang="en-US" altLang="en-US" sz="2000" b="1" dirty="0">
                <a:solidFill>
                  <a:srgbClr val="226380"/>
                </a:solidFill>
              </a:rPr>
              <a:t>Infected With </a:t>
            </a:r>
            <a:r>
              <a:rPr lang="en-US" altLang="en-US" sz="2000" b="1" dirty="0" smtClean="0">
                <a:solidFill>
                  <a:srgbClr val="226380"/>
                </a:solidFill>
              </a:rPr>
              <a:t>HCV </a:t>
            </a:r>
            <a:r>
              <a:rPr lang="en-US" altLang="en-US" sz="2000" b="1" i="1" u="sng" dirty="0" smtClean="0">
                <a:solidFill>
                  <a:srgbClr val="226380"/>
                </a:solidFill>
              </a:rPr>
              <a:t>in the U.S.</a:t>
            </a:r>
            <a:endParaRPr lang="en-US" altLang="en-US" sz="2000" b="1" i="1" u="sng" dirty="0">
              <a:solidFill>
                <a:srgbClr val="226380"/>
              </a:solidFill>
            </a:endParaRPr>
          </a:p>
        </p:txBody>
      </p:sp>
      <p:sp>
        <p:nvSpPr>
          <p:cNvPr id="300" name="Slide Number Placeholder 3"/>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58</a:t>
            </a:fld>
            <a:endParaRPr lang="en-US">
              <a:solidFill>
                <a:srgbClr val="000000"/>
              </a:solidFill>
            </a:endParaRPr>
          </a:p>
        </p:txBody>
      </p:sp>
    </p:spTree>
    <p:extLst>
      <p:ext uri="{BB962C8B-B14F-4D97-AF65-F5344CB8AC3E}">
        <p14:creationId xmlns:p14="http://schemas.microsoft.com/office/powerpoint/2010/main" val="228449603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amond(in)">
                                      <p:cBhvr>
                                        <p:cTn id="7" dur="20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diamond(in)">
                                      <p:cBhvr>
                                        <p:cTn id="12" dur="2000"/>
                                        <p:tgtEl>
                                          <p:spTgt spid="299"/>
                                        </p:tgtEl>
                                      </p:cBhvr>
                                    </p:animEffect>
                                  </p:childTnLst>
                                </p:cTn>
                              </p:par>
                              <p:par>
                                <p:cTn id="13" presetID="6" presetClass="emph" presetSubtype="0" fill="hold" grpId="0" nodeType="withEffect">
                                  <p:stCondLst>
                                    <p:cond delay="0"/>
                                  </p:stCondLst>
                                  <p:childTnLst>
                                    <p:animScale>
                                      <p:cBhvr>
                                        <p:cTn id="14" dur="2000" fill="hold"/>
                                        <p:tgtEl>
                                          <p:spTgt spid="124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404" grpId="0" animBg="1"/>
      <p:bldP spid="29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7367"/>
            <a:ext cx="9144000" cy="914401"/>
          </a:xfrm>
        </p:spPr>
        <p:txBody>
          <a:bodyPr>
            <a:normAutofit/>
          </a:bodyPr>
          <a:lstStyle/>
          <a:p>
            <a:r>
              <a:rPr lang="en-US" sz="4200" b="1" dirty="0">
                <a:solidFill>
                  <a:srgbClr val="003366"/>
                </a:solidFill>
              </a:rPr>
              <a:t>Screening for Hepatitis C Infection </a:t>
            </a:r>
          </a:p>
        </p:txBody>
      </p:sp>
      <p:sp>
        <p:nvSpPr>
          <p:cNvPr id="3" name="Content Placeholder 2"/>
          <p:cNvSpPr>
            <a:spLocks noGrp="1"/>
          </p:cNvSpPr>
          <p:nvPr>
            <p:ph idx="1"/>
          </p:nvPr>
        </p:nvSpPr>
        <p:spPr>
          <a:xfrm>
            <a:off x="685800" y="1744682"/>
            <a:ext cx="8001000" cy="4093410"/>
          </a:xfrm>
        </p:spPr>
        <p:txBody>
          <a:bodyPr>
            <a:noAutofit/>
          </a:bodyPr>
          <a:lstStyle/>
          <a:p>
            <a:pPr lvl="0">
              <a:spcBef>
                <a:spcPts val="600"/>
              </a:spcBef>
              <a:spcAft>
                <a:spcPts val="1200"/>
              </a:spcAft>
              <a:buNone/>
            </a:pPr>
            <a:r>
              <a:rPr lang="en-US" sz="2800" dirty="0" smtClean="0"/>
              <a:t>The CDC &amp; USPSTF recommend: </a:t>
            </a:r>
            <a:endParaRPr lang="en-US" sz="2800" dirty="0"/>
          </a:p>
          <a:p>
            <a:pPr marL="574675" indent="-234950">
              <a:spcBef>
                <a:spcPts val="0"/>
              </a:spcBef>
              <a:spcAft>
                <a:spcPts val="600"/>
              </a:spcAft>
            </a:pPr>
            <a:r>
              <a:rPr lang="en-US" sz="2800" dirty="0" smtClean="0"/>
              <a:t>Screening </a:t>
            </a:r>
            <a:r>
              <a:rPr lang="en-US" sz="2800" dirty="0"/>
              <a:t>for HCV infection in persons </a:t>
            </a:r>
            <a:r>
              <a:rPr lang="en-US" sz="2800" dirty="0">
                <a:solidFill>
                  <a:schemeClr val="accent1"/>
                </a:solidFill>
              </a:rPr>
              <a:t>at </a:t>
            </a:r>
            <a:r>
              <a:rPr lang="en-US" sz="2800" dirty="0" smtClean="0">
                <a:solidFill>
                  <a:schemeClr val="accent1"/>
                </a:solidFill>
              </a:rPr>
              <a:t>elevated </a:t>
            </a:r>
            <a:r>
              <a:rPr lang="en-US" sz="2800" dirty="0">
                <a:solidFill>
                  <a:schemeClr val="accent1"/>
                </a:solidFill>
              </a:rPr>
              <a:t>risk for infection</a:t>
            </a:r>
            <a:r>
              <a:rPr lang="en-US" sz="2800" dirty="0"/>
              <a:t>. </a:t>
            </a:r>
            <a:endParaRPr lang="en-US" sz="2800" b="1" dirty="0"/>
          </a:p>
          <a:p>
            <a:pPr marL="574675" indent="-234950">
              <a:spcBef>
                <a:spcPts val="0"/>
              </a:spcBef>
              <a:spcAft>
                <a:spcPts val="2400"/>
              </a:spcAft>
            </a:pPr>
            <a:r>
              <a:rPr lang="en-US" sz="2800" dirty="0" smtClean="0"/>
              <a:t>Offering </a:t>
            </a:r>
            <a:r>
              <a:rPr lang="en-US" sz="2800" dirty="0" smtClean="0">
                <a:solidFill>
                  <a:schemeClr val="accent1"/>
                </a:solidFill>
              </a:rPr>
              <a:t>one </a:t>
            </a:r>
            <a:r>
              <a:rPr lang="en-US" sz="2800" dirty="0">
                <a:solidFill>
                  <a:schemeClr val="accent1"/>
                </a:solidFill>
              </a:rPr>
              <a:t>time screening </a:t>
            </a:r>
            <a:r>
              <a:rPr lang="en-US" sz="2800" dirty="0"/>
              <a:t>for HCV infection to </a:t>
            </a:r>
            <a:r>
              <a:rPr lang="en-US" sz="2800" dirty="0">
                <a:solidFill>
                  <a:schemeClr val="accent1"/>
                </a:solidFill>
              </a:rPr>
              <a:t>adults born between 1945 and 1965</a:t>
            </a:r>
            <a:r>
              <a:rPr lang="en-US" sz="2800" dirty="0" smtClean="0"/>
              <a:t>.</a:t>
            </a:r>
          </a:p>
          <a:p>
            <a:pPr marL="0" lvl="0" indent="0">
              <a:spcBef>
                <a:spcPts val="0"/>
              </a:spcBef>
              <a:spcAft>
                <a:spcPts val="2400"/>
              </a:spcAft>
              <a:buNone/>
            </a:pPr>
            <a:r>
              <a:rPr lang="en-US" sz="2800" dirty="0" smtClean="0"/>
              <a:t>Some experts recommend screening everyone at least once for both HIV and HCV.</a:t>
            </a:r>
          </a:p>
          <a:p>
            <a:pPr marL="0" lvl="0" indent="0">
              <a:spcBef>
                <a:spcPts val="0"/>
              </a:spcBef>
              <a:spcAft>
                <a:spcPts val="2400"/>
              </a:spcAft>
              <a:buNone/>
            </a:pPr>
            <a:r>
              <a:rPr lang="en-US" sz="2600" dirty="0" smtClean="0">
                <a:hlinkClick r:id="rId5"/>
              </a:rPr>
              <a:t>http://www.cdc.gov/hepatitis/HCV/GuidelinesC.htm</a:t>
            </a:r>
            <a:r>
              <a:rPr lang="en-US" sz="2600" dirty="0" smtClean="0"/>
              <a:t> </a:t>
            </a:r>
            <a:endParaRPr lang="en-US" sz="26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59</a:t>
            </a:fld>
            <a:endParaRPr lang="en-US" dirty="0">
              <a:solidFill>
                <a:srgbClr val="000000"/>
              </a:solidFill>
            </a:endParaRPr>
          </a:p>
        </p:txBody>
      </p:sp>
      <p:sp>
        <p:nvSpPr>
          <p:cNvPr id="5" name="TextBox 4"/>
          <p:cNvSpPr txBox="1"/>
          <p:nvPr/>
        </p:nvSpPr>
        <p:spPr>
          <a:xfrm>
            <a:off x="0" y="6292949"/>
            <a:ext cx="8153400"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SOURCES:</a:t>
            </a:r>
            <a:r>
              <a:rPr lang="en-US" sz="1000" dirty="0" smtClean="0">
                <a:solidFill>
                  <a:srgbClr val="000000"/>
                </a:solidFill>
                <a:latin typeface="Arial" panose="020B0604020202020204" pitchFamily="34" charset="0"/>
                <a:cs typeface="Arial" panose="020B0604020202020204" pitchFamily="34" charset="0"/>
              </a:rPr>
              <a:t> Edlin, B.R., &amp; </a:t>
            </a:r>
            <a:r>
              <a:rPr lang="en-US" sz="1000" dirty="0" err="1" smtClean="0">
                <a:solidFill>
                  <a:srgbClr val="000000"/>
                </a:solidFill>
                <a:latin typeface="Arial" panose="020B0604020202020204" pitchFamily="34" charset="0"/>
                <a:cs typeface="Arial" panose="020B0604020202020204" pitchFamily="34" charset="0"/>
              </a:rPr>
              <a:t>Winkelstein</a:t>
            </a:r>
            <a:r>
              <a:rPr lang="en-US" sz="1000" dirty="0" smtClean="0">
                <a:solidFill>
                  <a:srgbClr val="000000"/>
                </a:solidFill>
                <a:latin typeface="Arial" panose="020B0604020202020204" pitchFamily="34" charset="0"/>
                <a:cs typeface="Arial" panose="020B0604020202020204" pitchFamily="34" charset="0"/>
              </a:rPr>
              <a:t>, E.R. (2014). Can hepatitis C be eradicated in the United States?</a:t>
            </a:r>
          </a:p>
          <a:p>
            <a:pPr defTabSz="914400"/>
            <a:r>
              <a:rPr lang="en-US" sz="1000" i="1" dirty="0" smtClean="0">
                <a:solidFill>
                  <a:srgbClr val="000000"/>
                </a:solidFill>
                <a:latin typeface="Arial" panose="020B0604020202020204" pitchFamily="34" charset="0"/>
                <a:cs typeface="Arial" panose="020B0604020202020204" pitchFamily="34" charset="0"/>
              </a:rPr>
              <a:t>Antiviral Research, 110, </a:t>
            </a:r>
            <a:r>
              <a:rPr lang="en-US" sz="1000" dirty="0" smtClean="0">
                <a:solidFill>
                  <a:srgbClr val="000000"/>
                </a:solidFill>
                <a:latin typeface="Arial" panose="020B0604020202020204" pitchFamily="34" charset="0"/>
                <a:cs typeface="Arial" panose="020B0604020202020204" pitchFamily="34" charset="0"/>
              </a:rPr>
              <a:t>79-93; Coffin, P.O., et al. (2012). Cost-effectiveness and population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outcomes of general population screening for hepatitis C. </a:t>
            </a:r>
            <a:r>
              <a:rPr lang="en-US" sz="1000" i="1" dirty="0" err="1" smtClean="0">
                <a:solidFill>
                  <a:srgbClr val="000000"/>
                </a:solidFill>
                <a:latin typeface="Arial" panose="020B0604020202020204" pitchFamily="34" charset="0"/>
                <a:cs typeface="Arial" panose="020B0604020202020204" pitchFamily="34" charset="0"/>
              </a:rPr>
              <a:t>Clin</a:t>
            </a:r>
            <a:r>
              <a:rPr lang="en-US" sz="1000" i="1" dirty="0" smtClean="0">
                <a:solidFill>
                  <a:srgbClr val="000000"/>
                </a:solidFill>
                <a:latin typeface="Arial" panose="020B0604020202020204" pitchFamily="34" charset="0"/>
                <a:cs typeface="Arial" panose="020B0604020202020204" pitchFamily="34" charset="0"/>
              </a:rPr>
              <a:t> Infect Dis</a:t>
            </a:r>
            <a:r>
              <a:rPr lang="en-US" sz="1000" dirty="0" smtClean="0">
                <a:solidFill>
                  <a:srgbClr val="000000"/>
                </a:solidFill>
                <a:latin typeface="Arial" panose="020B0604020202020204" pitchFamily="34" charset="0"/>
                <a:cs typeface="Arial" panose="020B0604020202020204" pitchFamily="34" charset="0"/>
              </a:rPr>
              <a:t>, 54(9), 1259-1271. </a:t>
            </a:r>
          </a:p>
        </p:txBody>
      </p:sp>
    </p:spTree>
    <p:extLst>
      <p:ext uri="{BB962C8B-B14F-4D97-AF65-F5344CB8AC3E}">
        <p14:creationId xmlns:p14="http://schemas.microsoft.com/office/powerpoint/2010/main" val="258099075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9265"/>
            <a:ext cx="7772400" cy="685800"/>
          </a:xfrm>
        </p:spPr>
        <p:txBody>
          <a:bodyPr>
            <a:normAutofit fontScale="90000"/>
          </a:bodyPr>
          <a:lstStyle/>
          <a:p>
            <a:r>
              <a:rPr lang="en-US" b="1" dirty="0" smtClean="0">
                <a:solidFill>
                  <a:srgbClr val="003366"/>
                </a:solidFill>
                <a:latin typeface="Arial" panose="020B0604020202020204" pitchFamily="34" charset="0"/>
                <a:cs typeface="Arial" panose="020B0604020202020204" pitchFamily="34" charset="0"/>
              </a:rPr>
              <a:t>Learning Objectives</a:t>
            </a:r>
            <a:endParaRPr lang="en-US" b="1" dirty="0">
              <a:solidFill>
                <a:srgbClr val="00336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3487" y="1593276"/>
            <a:ext cx="8313313" cy="4938153"/>
          </a:xfrm>
        </p:spPr>
        <p:txBody>
          <a:bodyPr>
            <a:noAutofit/>
          </a:bodyPr>
          <a:lstStyle/>
          <a:p>
            <a:pPr marL="463550" lvl="0" indent="-347663">
              <a:spcBef>
                <a:spcPts val="600"/>
              </a:spcBef>
              <a:spcAft>
                <a:spcPts val="600"/>
              </a:spcAft>
              <a:buFont typeface="+mj-lt"/>
              <a:buAutoNum type="arabicPeriod"/>
            </a:pPr>
            <a:r>
              <a:rPr lang="en-US" sz="2200" dirty="0" smtClean="0"/>
              <a:t>List </a:t>
            </a:r>
            <a:r>
              <a:rPr lang="en-US" sz="2200" dirty="0"/>
              <a:t>at least three populations at-risk for hepatitis C infection </a:t>
            </a:r>
          </a:p>
          <a:p>
            <a:pPr marL="463550" lvl="0" indent="-347663">
              <a:spcBef>
                <a:spcPts val="600"/>
              </a:spcBef>
              <a:spcAft>
                <a:spcPts val="600"/>
              </a:spcAft>
              <a:buFont typeface="+mj-lt"/>
              <a:buAutoNum type="arabicPeriod"/>
            </a:pPr>
            <a:r>
              <a:rPr lang="en-US" sz="2200" dirty="0" smtClean="0">
                <a:solidFill>
                  <a:schemeClr val="accent1"/>
                </a:solidFill>
              </a:rPr>
              <a:t>Explain the </a:t>
            </a:r>
            <a:r>
              <a:rPr lang="en-US" sz="2200" dirty="0">
                <a:solidFill>
                  <a:schemeClr val="accent1"/>
                </a:solidFill>
              </a:rPr>
              <a:t>difference between acute and chronic hepatitis C </a:t>
            </a:r>
            <a:r>
              <a:rPr lang="en-US" sz="2200" dirty="0" smtClean="0">
                <a:solidFill>
                  <a:schemeClr val="accent1"/>
                </a:solidFill>
              </a:rPr>
              <a:t>infection</a:t>
            </a:r>
          </a:p>
          <a:p>
            <a:pPr marL="463550" lvl="0" indent="-347663">
              <a:spcBef>
                <a:spcPts val="600"/>
              </a:spcBef>
              <a:spcAft>
                <a:spcPts val="600"/>
              </a:spcAft>
              <a:buFont typeface="+mj-lt"/>
              <a:buAutoNum type="arabicPeriod"/>
            </a:pPr>
            <a:r>
              <a:rPr lang="en-US" sz="2200" dirty="0" smtClean="0"/>
              <a:t>Discuss at least two reasons why it is important to promote hepatitis C screening and testing</a:t>
            </a:r>
            <a:endParaRPr lang="en-US" sz="2200" dirty="0"/>
          </a:p>
          <a:p>
            <a:pPr marL="463550" lvl="0" indent="-347663">
              <a:spcBef>
                <a:spcPts val="600"/>
              </a:spcBef>
              <a:spcAft>
                <a:spcPts val="600"/>
              </a:spcAft>
              <a:buFont typeface="+mj-lt"/>
              <a:buAutoNum type="arabicPeriod"/>
            </a:pPr>
            <a:r>
              <a:rPr lang="en-US" sz="2200" dirty="0" smtClean="0">
                <a:solidFill>
                  <a:schemeClr val="accent1"/>
                </a:solidFill>
              </a:rPr>
              <a:t>Describe at least three prevention messages that can be used when promoting </a:t>
            </a:r>
            <a:r>
              <a:rPr lang="en-US" sz="2200" dirty="0">
                <a:solidFill>
                  <a:schemeClr val="accent1"/>
                </a:solidFill>
              </a:rPr>
              <a:t>hepatitis C screening and </a:t>
            </a:r>
            <a:r>
              <a:rPr lang="en-US" sz="2200" dirty="0" smtClean="0">
                <a:solidFill>
                  <a:schemeClr val="accent1"/>
                </a:solidFill>
              </a:rPr>
              <a:t>testing</a:t>
            </a:r>
            <a:endParaRPr lang="en-US" sz="2200" dirty="0">
              <a:solidFill>
                <a:schemeClr val="accent1"/>
              </a:solidFill>
            </a:endParaRPr>
          </a:p>
          <a:p>
            <a:pPr marL="463550" lvl="0" indent="-347663">
              <a:spcBef>
                <a:spcPts val="600"/>
              </a:spcBef>
              <a:spcAft>
                <a:spcPts val="600"/>
              </a:spcAft>
              <a:buFont typeface="+mj-lt"/>
              <a:buAutoNum type="arabicPeriod"/>
            </a:pPr>
            <a:r>
              <a:rPr lang="en-US" sz="2200" dirty="0" smtClean="0"/>
              <a:t>List at least three treatment factors to consider and describe at least two new treatment options available to HCV positive patients</a:t>
            </a:r>
            <a:endParaRPr lang="en-US" sz="2200" b="1" dirty="0" smtClean="0"/>
          </a:p>
          <a:p>
            <a:pPr marL="463550" lvl="0" indent="-347663">
              <a:spcBef>
                <a:spcPts val="600"/>
              </a:spcBef>
              <a:spcAft>
                <a:spcPts val="600"/>
              </a:spcAft>
              <a:buFont typeface="+mj-lt"/>
              <a:buAutoNum type="arabicPeriod"/>
            </a:pPr>
            <a:r>
              <a:rPr lang="en-US" sz="2200" dirty="0" smtClean="0">
                <a:solidFill>
                  <a:srgbClr val="4F81BD"/>
                </a:solidFill>
              </a:rPr>
              <a:t>Provide examples of at least three strategies to link persons infected with HCV to health care</a:t>
            </a:r>
            <a:endParaRPr lang="en-US" sz="2200" b="1" dirty="0">
              <a:solidFill>
                <a:srgbClr val="4F81BD"/>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407006113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17277"/>
            <a:ext cx="8686800" cy="1122363"/>
          </a:xfrm>
        </p:spPr>
        <p:txBody>
          <a:bodyPr>
            <a:noAutofit/>
          </a:bodyPr>
          <a:lstStyle/>
          <a:p>
            <a:pPr lvl="0" algn="ctr"/>
            <a:r>
              <a:rPr lang="en-US" sz="3600" b="1" dirty="0" smtClean="0">
                <a:solidFill>
                  <a:srgbClr val="003366"/>
                </a:solidFill>
              </a:rPr>
              <a:t>Risk-Based Recommendations              for HCV Testing </a:t>
            </a:r>
            <a:endParaRPr lang="en-US" sz="3600" b="1" dirty="0">
              <a:solidFill>
                <a:srgbClr val="003366"/>
              </a:solidFill>
            </a:endParaRPr>
          </a:p>
        </p:txBody>
      </p:sp>
      <p:sp>
        <p:nvSpPr>
          <p:cNvPr id="3" name="Content Placeholder 2"/>
          <p:cNvSpPr>
            <a:spLocks noGrp="1"/>
          </p:cNvSpPr>
          <p:nvPr>
            <p:ph idx="1"/>
          </p:nvPr>
        </p:nvSpPr>
        <p:spPr>
          <a:xfrm>
            <a:off x="304800" y="2012377"/>
            <a:ext cx="4038600" cy="4343973"/>
          </a:xfrm>
        </p:spPr>
        <p:txBody>
          <a:bodyPr>
            <a:normAutofit/>
          </a:bodyPr>
          <a:lstStyle/>
          <a:p>
            <a:pPr marL="231775" lvl="0" indent="-231775">
              <a:spcBef>
                <a:spcPts val="576"/>
              </a:spcBef>
              <a:spcAft>
                <a:spcPts val="600"/>
              </a:spcAft>
            </a:pPr>
            <a:r>
              <a:rPr lang="en-US" sz="2000" dirty="0" smtClean="0"/>
              <a:t>Persons who have ever injected illegal drugs, including those who injected only once many years ago, ever shared needles and works</a:t>
            </a:r>
          </a:p>
          <a:p>
            <a:pPr marL="231775" lvl="0" indent="-231775">
              <a:spcBef>
                <a:spcPts val="576"/>
              </a:spcBef>
              <a:spcAft>
                <a:spcPts val="600"/>
              </a:spcAft>
            </a:pPr>
            <a:r>
              <a:rPr lang="en-US" sz="2000" dirty="0" smtClean="0"/>
              <a:t>All persons born between 1945 - 1965</a:t>
            </a:r>
          </a:p>
          <a:p>
            <a:pPr marL="231775" lvl="0" indent="-231775">
              <a:spcBef>
                <a:spcPts val="576"/>
              </a:spcBef>
              <a:spcAft>
                <a:spcPts val="600"/>
              </a:spcAft>
            </a:pPr>
            <a:r>
              <a:rPr lang="en-US" sz="2000" dirty="0" smtClean="0"/>
              <a:t>All persons with HIV infection</a:t>
            </a:r>
          </a:p>
          <a:p>
            <a:pPr marL="231775" lvl="0" indent="-231775">
              <a:spcBef>
                <a:spcPts val="576"/>
              </a:spcBef>
              <a:spcAft>
                <a:spcPts val="600"/>
              </a:spcAft>
            </a:pPr>
            <a:r>
              <a:rPr lang="en-US" sz="2000" dirty="0" smtClean="0"/>
              <a:t>Persons presenting with symptoms of hepatitis, or elevated enzyme levels</a:t>
            </a:r>
          </a:p>
          <a:p>
            <a:endParaRPr lang="en-US" sz="2000" dirty="0"/>
          </a:p>
        </p:txBody>
      </p:sp>
      <p:sp>
        <p:nvSpPr>
          <p:cNvPr id="5" name="Slide Number Placeholder 4"/>
          <p:cNvSpPr>
            <a:spLocks noGrp="1"/>
          </p:cNvSpPr>
          <p:nvPr>
            <p:ph type="sldNum" sz="quarter" idx="12"/>
          </p:nvPr>
        </p:nvSpPr>
        <p:spPr/>
        <p:txBody>
          <a:bodyPr/>
          <a:lstStyle/>
          <a:p>
            <a:fld id="{3263761C-D864-4F47-A221-CF6647A96497}" type="slidenum">
              <a:rPr lang="en-US" smtClean="0">
                <a:solidFill>
                  <a:srgbClr val="000000"/>
                </a:solidFill>
              </a:rPr>
              <a:pPr/>
              <a:t>60</a:t>
            </a:fld>
            <a:endParaRPr lang="en-US" dirty="0">
              <a:solidFill>
                <a:srgbClr val="000000"/>
              </a:solidFill>
            </a:endParaRPr>
          </a:p>
        </p:txBody>
      </p:sp>
      <p:sp>
        <p:nvSpPr>
          <p:cNvPr id="4" name="Content Placeholder 2"/>
          <p:cNvSpPr txBox="1">
            <a:spLocks/>
          </p:cNvSpPr>
          <p:nvPr/>
        </p:nvSpPr>
        <p:spPr>
          <a:xfrm>
            <a:off x="4419600" y="2012377"/>
            <a:ext cx="4267200" cy="4565072"/>
          </a:xfrm>
          <a:prstGeom prst="rect">
            <a:avLst/>
          </a:prstGeom>
        </p:spPr>
        <p:txBody>
          <a:bodyPr vert="horz" lIns="91440" tIns="45720" rIns="91440" bIns="45720" rtlCol="0">
            <a:normAutofit lnSpcReduction="10000"/>
          </a:bodyPr>
          <a:lstStyle/>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Received transfusion or blood products before 1992</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Received clotting factor prior to 1987 </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Ever on hemodialysis </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Healthcare, emergency, public safety workers after exposures to HCV through infected blood</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Children &gt;1 year born to HCV-positive women </a:t>
            </a:r>
          </a:p>
          <a:p>
            <a:pPr marL="231775" indent="-231775" defTabSz="914400">
              <a:spcBef>
                <a:spcPts val="576"/>
              </a:spcBef>
              <a:spcAft>
                <a:spcPts val="300"/>
              </a:spcAft>
              <a:buSzPct val="100000"/>
              <a:buFont typeface="Arial" pitchFamily="34" charset="0"/>
              <a:buChar char="•"/>
            </a:pPr>
            <a:r>
              <a:rPr lang="en-US" sz="2000" dirty="0" smtClean="0">
                <a:latin typeface="Arial" panose="020B0604020202020204" pitchFamily="34" charset="0"/>
                <a:cs typeface="Arial" panose="020B0604020202020204" pitchFamily="34" charset="0"/>
              </a:rPr>
              <a:t>Tattoo and/or body piercing done while incarcerated or by an unlicensed artist</a:t>
            </a:r>
          </a:p>
        </p:txBody>
      </p:sp>
    </p:spTree>
    <p:extLst>
      <p:ext uri="{BB962C8B-B14F-4D97-AF65-F5344CB8AC3E}">
        <p14:creationId xmlns:p14="http://schemas.microsoft.com/office/powerpoint/2010/main" val="3405672534"/>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47458" name="Picture 2" descr="C:\Users\owner\Desktop\HCV ppt images\prb05101_1-e-1.gif"/>
          <p:cNvPicPr>
            <a:picLocks noChangeAspect="1" noChangeArrowheads="1"/>
          </p:cNvPicPr>
          <p:nvPr/>
        </p:nvPicPr>
        <p:blipFill>
          <a:blip r:embed="rId5"/>
          <a:srcRect/>
          <a:stretch>
            <a:fillRect/>
          </a:stretch>
        </p:blipFill>
        <p:spPr bwMode="auto">
          <a:xfrm>
            <a:off x="5280969" y="2328133"/>
            <a:ext cx="3257550" cy="2266950"/>
          </a:xfrm>
          <a:prstGeom prst="rect">
            <a:avLst/>
          </a:prstGeom>
          <a:noFill/>
        </p:spPr>
      </p:pic>
      <p:sp>
        <p:nvSpPr>
          <p:cNvPr id="2" name="Title 1"/>
          <p:cNvSpPr>
            <a:spLocks noGrp="1"/>
          </p:cNvSpPr>
          <p:nvPr>
            <p:ph type="title"/>
          </p:nvPr>
        </p:nvSpPr>
        <p:spPr>
          <a:xfrm>
            <a:off x="0" y="727366"/>
            <a:ext cx="9144000" cy="838200"/>
          </a:xfrm>
        </p:spPr>
        <p:txBody>
          <a:bodyPr>
            <a:noAutofit/>
          </a:bodyPr>
          <a:lstStyle/>
          <a:p>
            <a:r>
              <a:rPr lang="en-US" sz="3200" b="1" dirty="0" smtClean="0">
                <a:solidFill>
                  <a:srgbClr val="003366"/>
                </a:solidFill>
              </a:rPr>
              <a:t>Other Factors Associated with Elevated Risk</a:t>
            </a:r>
            <a:endParaRPr lang="en-US" sz="3200" b="1" dirty="0">
              <a:solidFill>
                <a:srgbClr val="003366"/>
              </a:solidFill>
            </a:endParaRPr>
          </a:p>
        </p:txBody>
      </p:sp>
      <p:sp>
        <p:nvSpPr>
          <p:cNvPr id="3" name="Content Placeholder 2"/>
          <p:cNvSpPr>
            <a:spLocks noGrp="1"/>
          </p:cNvSpPr>
          <p:nvPr>
            <p:ph idx="1"/>
          </p:nvPr>
        </p:nvSpPr>
        <p:spPr>
          <a:xfrm>
            <a:off x="477672" y="1602233"/>
            <a:ext cx="6862242" cy="4609436"/>
          </a:xfrm>
        </p:spPr>
        <p:txBody>
          <a:bodyPr>
            <a:normAutofit/>
          </a:bodyPr>
          <a:lstStyle/>
          <a:p>
            <a:pPr marL="238125" indent="-238125">
              <a:spcAft>
                <a:spcPts val="600"/>
              </a:spcAft>
            </a:pPr>
            <a:r>
              <a:rPr lang="en-US" sz="2400" dirty="0" smtClean="0"/>
              <a:t>Low income</a:t>
            </a:r>
          </a:p>
          <a:p>
            <a:pPr marL="238125" indent="-238125">
              <a:spcAft>
                <a:spcPts val="600"/>
              </a:spcAft>
            </a:pPr>
            <a:r>
              <a:rPr lang="en-US" sz="2400" dirty="0" smtClean="0"/>
              <a:t>History of homelessness</a:t>
            </a:r>
          </a:p>
          <a:p>
            <a:pPr marL="238125" indent="-238125">
              <a:spcAft>
                <a:spcPts val="600"/>
              </a:spcAft>
            </a:pPr>
            <a:r>
              <a:rPr lang="en-US" sz="2400" dirty="0" smtClean="0"/>
              <a:t>History of incarceration</a:t>
            </a:r>
          </a:p>
          <a:p>
            <a:pPr marL="238125" indent="-238125">
              <a:spcAft>
                <a:spcPts val="600"/>
              </a:spcAft>
            </a:pPr>
            <a:r>
              <a:rPr lang="en-US" sz="2400" dirty="0" smtClean="0"/>
              <a:t>History of mental health                            conditions or substance use </a:t>
            </a:r>
          </a:p>
          <a:p>
            <a:pPr marL="238125" indent="-238125">
              <a:spcAft>
                <a:spcPts val="600"/>
              </a:spcAft>
            </a:pPr>
            <a:r>
              <a:rPr lang="en-US" sz="2400" dirty="0" smtClean="0"/>
              <a:t>Communities of color</a:t>
            </a:r>
          </a:p>
          <a:p>
            <a:pPr marL="238125" indent="-238125">
              <a:spcAft>
                <a:spcPts val="600"/>
              </a:spcAft>
            </a:pPr>
            <a:r>
              <a:rPr lang="en-US" sz="2400" dirty="0" smtClean="0"/>
              <a:t>Birth in an endemic region</a:t>
            </a:r>
          </a:p>
          <a:p>
            <a:pPr marL="238125" indent="-238125">
              <a:spcAft>
                <a:spcPts val="600"/>
              </a:spcAft>
            </a:pPr>
            <a:r>
              <a:rPr lang="en-US" sz="2400" dirty="0" smtClean="0"/>
              <a:t>Other factors (heavy alcohol use, </a:t>
            </a:r>
            <a:r>
              <a:rPr lang="en-US" sz="2400" dirty="0" err="1" smtClean="0"/>
              <a:t>noninjected</a:t>
            </a:r>
            <a:r>
              <a:rPr lang="en-US" sz="2400" dirty="0" smtClean="0"/>
              <a:t> drug use, multiple sex partners, diabetes)</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61</a:t>
            </a:fld>
            <a:endParaRPr lang="en-US" dirty="0">
              <a:solidFill>
                <a:srgbClr val="000000"/>
              </a:solidFill>
            </a:endParaRPr>
          </a:p>
        </p:txBody>
      </p:sp>
      <p:sp>
        <p:nvSpPr>
          <p:cNvPr id="5" name="TextBox 4"/>
          <p:cNvSpPr txBox="1"/>
          <p:nvPr/>
        </p:nvSpPr>
        <p:spPr>
          <a:xfrm>
            <a:off x="10160" y="6292949"/>
            <a:ext cx="8153400" cy="553998"/>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SOURCES:</a:t>
            </a:r>
            <a:r>
              <a:rPr lang="en-US" sz="1000" dirty="0" smtClean="0">
                <a:solidFill>
                  <a:srgbClr val="000000"/>
                </a:solidFill>
                <a:latin typeface="Arial" panose="020B0604020202020204" pitchFamily="34" charset="0"/>
                <a:cs typeface="Arial" panose="020B0604020202020204" pitchFamily="34" charset="0"/>
              </a:rPr>
              <a:t> Edlin, B.R., &amp; </a:t>
            </a:r>
            <a:r>
              <a:rPr lang="en-US" sz="1000" dirty="0" err="1" smtClean="0">
                <a:solidFill>
                  <a:srgbClr val="000000"/>
                </a:solidFill>
                <a:latin typeface="Arial" panose="020B0604020202020204" pitchFamily="34" charset="0"/>
                <a:cs typeface="Arial" panose="020B0604020202020204" pitchFamily="34" charset="0"/>
              </a:rPr>
              <a:t>Winkelstein</a:t>
            </a:r>
            <a:r>
              <a:rPr lang="en-US" sz="1000" dirty="0" smtClean="0">
                <a:solidFill>
                  <a:srgbClr val="000000"/>
                </a:solidFill>
                <a:latin typeface="Arial" panose="020B0604020202020204" pitchFamily="34" charset="0"/>
                <a:cs typeface="Arial" panose="020B0604020202020204" pitchFamily="34" charset="0"/>
              </a:rPr>
              <a:t>, E.R. (2014). Can hepatitis C be eradicated in the United States?</a:t>
            </a:r>
          </a:p>
          <a:p>
            <a:pPr defTabSz="914400"/>
            <a:r>
              <a:rPr lang="en-US" sz="1000" i="1" dirty="0" smtClean="0">
                <a:solidFill>
                  <a:srgbClr val="000000"/>
                </a:solidFill>
                <a:latin typeface="Arial" panose="020B0604020202020204" pitchFamily="34" charset="0"/>
                <a:cs typeface="Arial" panose="020B0604020202020204" pitchFamily="34" charset="0"/>
              </a:rPr>
              <a:t>Antiviral Research, 110, </a:t>
            </a:r>
            <a:r>
              <a:rPr lang="en-US" sz="1000" dirty="0" smtClean="0">
                <a:solidFill>
                  <a:srgbClr val="000000"/>
                </a:solidFill>
                <a:latin typeface="Arial" panose="020B0604020202020204" pitchFamily="34" charset="0"/>
                <a:cs typeface="Arial" panose="020B0604020202020204" pitchFamily="34" charset="0"/>
              </a:rPr>
              <a:t>79-93; Coffin, P.O., et al. (2012). Cost-effectiveness and population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outcomes of general population screening for hepatitis C. </a:t>
            </a:r>
            <a:r>
              <a:rPr lang="en-US" sz="1000" i="1" dirty="0" err="1" smtClean="0">
                <a:solidFill>
                  <a:srgbClr val="000000"/>
                </a:solidFill>
                <a:latin typeface="Arial" panose="020B0604020202020204" pitchFamily="34" charset="0"/>
                <a:cs typeface="Arial" panose="020B0604020202020204" pitchFamily="34" charset="0"/>
              </a:rPr>
              <a:t>Clin</a:t>
            </a:r>
            <a:r>
              <a:rPr lang="en-US" sz="1000" i="1" dirty="0" smtClean="0">
                <a:solidFill>
                  <a:srgbClr val="000000"/>
                </a:solidFill>
                <a:latin typeface="Arial" panose="020B0604020202020204" pitchFamily="34" charset="0"/>
                <a:cs typeface="Arial" panose="020B0604020202020204" pitchFamily="34" charset="0"/>
              </a:rPr>
              <a:t> Infect Dis</a:t>
            </a:r>
            <a:r>
              <a:rPr lang="en-US" sz="1000" dirty="0" smtClean="0">
                <a:solidFill>
                  <a:srgbClr val="000000"/>
                </a:solidFill>
                <a:latin typeface="Arial" panose="020B0604020202020204" pitchFamily="34" charset="0"/>
                <a:cs typeface="Arial" panose="020B0604020202020204" pitchFamily="34" charset="0"/>
              </a:rPr>
              <a:t>, 54(9), 1259-1271. </a:t>
            </a:r>
          </a:p>
        </p:txBody>
      </p:sp>
    </p:spTree>
    <p:extLst>
      <p:ext uri="{BB962C8B-B14F-4D97-AF65-F5344CB8AC3E}">
        <p14:creationId xmlns:p14="http://schemas.microsoft.com/office/powerpoint/2010/main" val="398576632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762000"/>
          </a:xfrm>
        </p:spPr>
        <p:txBody>
          <a:bodyPr/>
          <a:lstStyle/>
          <a:p>
            <a:r>
              <a:rPr lang="en-US" b="1" dirty="0" smtClean="0">
                <a:solidFill>
                  <a:srgbClr val="003366"/>
                </a:solidFill>
              </a:rPr>
              <a:t>Emerging Trends</a:t>
            </a:r>
            <a:endParaRPr lang="en-US" b="1" dirty="0">
              <a:solidFill>
                <a:srgbClr val="003366"/>
              </a:solidFill>
            </a:endParaRPr>
          </a:p>
        </p:txBody>
      </p:sp>
      <p:sp>
        <p:nvSpPr>
          <p:cNvPr id="3" name="Content Placeholder 2"/>
          <p:cNvSpPr>
            <a:spLocks noGrp="1"/>
          </p:cNvSpPr>
          <p:nvPr>
            <p:ph idx="1"/>
          </p:nvPr>
        </p:nvSpPr>
        <p:spPr>
          <a:xfrm>
            <a:off x="532448" y="1849586"/>
            <a:ext cx="8367712" cy="4267200"/>
          </a:xfrm>
        </p:spPr>
        <p:txBody>
          <a:bodyPr/>
          <a:lstStyle/>
          <a:p>
            <a:pPr marL="228600" lvl="0" indent="-228600">
              <a:spcBef>
                <a:spcPts val="0"/>
              </a:spcBef>
            </a:pPr>
            <a:r>
              <a:rPr lang="en-US" sz="2800" dirty="0" smtClean="0"/>
              <a:t>Rising rates (22.3%) of HCV infection among </a:t>
            </a:r>
            <a:r>
              <a:rPr lang="en-US" sz="2800" dirty="0" smtClean="0">
                <a:solidFill>
                  <a:schemeClr val="accent1"/>
                </a:solidFill>
              </a:rPr>
              <a:t>young people </a:t>
            </a:r>
            <a:r>
              <a:rPr lang="en-US" sz="2800" dirty="0" smtClean="0"/>
              <a:t>who inject drugs </a:t>
            </a:r>
          </a:p>
          <a:p>
            <a:pPr marL="571500" lvl="1" indent="-228600">
              <a:spcBef>
                <a:spcPts val="0"/>
              </a:spcBef>
              <a:buNone/>
            </a:pPr>
            <a:r>
              <a:rPr lang="en-US" sz="2400" dirty="0" smtClean="0"/>
              <a:t>- </a:t>
            </a:r>
            <a:r>
              <a:rPr lang="en-US" sz="2400" i="1" dirty="0" smtClean="0"/>
              <a:t>Over 5 million young people used pharmaceutical opioids non-medically in the past year</a:t>
            </a:r>
          </a:p>
          <a:p>
            <a:pPr marL="228600" lvl="0" indent="-228600">
              <a:spcBef>
                <a:spcPts val="600"/>
              </a:spcBef>
              <a:spcAft>
                <a:spcPts val="1200"/>
              </a:spcAft>
            </a:pPr>
            <a:r>
              <a:rPr lang="en-US" sz="2800" dirty="0" smtClean="0"/>
              <a:t>Iatrogenic transmission (</a:t>
            </a:r>
            <a:r>
              <a:rPr lang="en-US" sz="2800" dirty="0" smtClean="0">
                <a:solidFill>
                  <a:schemeClr val="accent1"/>
                </a:solidFill>
              </a:rPr>
              <a:t>healthcare exposure</a:t>
            </a:r>
            <a:r>
              <a:rPr lang="en-US" sz="2800" dirty="0" smtClean="0"/>
              <a:t>)</a:t>
            </a:r>
          </a:p>
          <a:p>
            <a:pPr marL="228600" lvl="0" indent="-228600">
              <a:spcBef>
                <a:spcPts val="600"/>
              </a:spcBef>
              <a:spcAft>
                <a:spcPts val="1200"/>
              </a:spcAft>
            </a:pPr>
            <a:r>
              <a:rPr lang="en-US" sz="2800" dirty="0" smtClean="0">
                <a:solidFill>
                  <a:schemeClr val="accent1"/>
                </a:solidFill>
              </a:rPr>
              <a:t>Sexual transmission </a:t>
            </a:r>
            <a:r>
              <a:rPr lang="en-US" sz="2800" dirty="0" smtClean="0"/>
              <a:t>of HCV amongst HIV-infected and HIV-uninfected men who have sex with men (MSM)</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62</a:t>
            </a:fld>
            <a:endParaRPr lang="en-US" dirty="0">
              <a:solidFill>
                <a:srgbClr val="000000"/>
              </a:solidFill>
            </a:endParaRPr>
          </a:p>
        </p:txBody>
      </p:sp>
      <p:sp>
        <p:nvSpPr>
          <p:cNvPr id="5" name="TextBox 4"/>
          <p:cNvSpPr txBox="1"/>
          <p:nvPr/>
        </p:nvSpPr>
        <p:spPr>
          <a:xfrm>
            <a:off x="0" y="6171029"/>
            <a:ext cx="8458200" cy="707886"/>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SOURCES: </a:t>
            </a:r>
            <a:r>
              <a:rPr lang="en-US" sz="1000" dirty="0" err="1" smtClean="0">
                <a:solidFill>
                  <a:srgbClr val="000000"/>
                </a:solidFill>
                <a:latin typeface="Arial" panose="020B0604020202020204" pitchFamily="34" charset="0"/>
                <a:cs typeface="Arial" panose="020B0604020202020204" pitchFamily="34" charset="0"/>
              </a:rPr>
              <a:t>Altarum</a:t>
            </a:r>
            <a:r>
              <a:rPr lang="en-US" sz="1000" dirty="0" smtClean="0">
                <a:solidFill>
                  <a:srgbClr val="000000"/>
                </a:solidFill>
                <a:latin typeface="Arial" panose="020B0604020202020204" pitchFamily="34" charset="0"/>
                <a:cs typeface="Arial" panose="020B0604020202020204" pitchFamily="34" charset="0"/>
              </a:rPr>
              <a:t> Institute. (2013). </a:t>
            </a:r>
            <a:r>
              <a:rPr lang="en-US" sz="1000" i="1" dirty="0" smtClean="0">
                <a:solidFill>
                  <a:srgbClr val="000000"/>
                </a:solidFill>
                <a:latin typeface="Arial" panose="020B0604020202020204" pitchFamily="34" charset="0"/>
                <a:cs typeface="Arial" panose="020B0604020202020204" pitchFamily="34" charset="0"/>
              </a:rPr>
              <a:t>Technical Consultation: Hepatitis C Virus Infection in </a:t>
            </a:r>
            <a:br>
              <a:rPr lang="en-US" sz="1000" i="1" dirty="0" smtClean="0">
                <a:solidFill>
                  <a:srgbClr val="000000"/>
                </a:solidFill>
                <a:latin typeface="Arial" panose="020B0604020202020204" pitchFamily="34" charset="0"/>
                <a:cs typeface="Arial" panose="020B0604020202020204" pitchFamily="34" charset="0"/>
              </a:rPr>
            </a:br>
            <a:r>
              <a:rPr lang="en-US" sz="1000" i="1" dirty="0" smtClean="0">
                <a:solidFill>
                  <a:srgbClr val="000000"/>
                </a:solidFill>
                <a:latin typeface="Arial" panose="020B0604020202020204" pitchFamily="34" charset="0"/>
                <a:cs typeface="Arial" panose="020B0604020202020204" pitchFamily="34" charset="0"/>
              </a:rPr>
              <a:t>Young Persons who Inject Drugs, February 26-27, 2013</a:t>
            </a:r>
            <a:r>
              <a:rPr lang="en-US" sz="1000" dirty="0" smtClean="0">
                <a:solidFill>
                  <a:srgbClr val="000000"/>
                </a:solidFill>
                <a:latin typeface="Arial" panose="020B0604020202020204" pitchFamily="34" charset="0"/>
                <a:cs typeface="Arial" panose="020B0604020202020204" pitchFamily="34" charset="0"/>
              </a:rPr>
              <a:t>. Washington, DC: Office of HIV/AIDS and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Infectious Disease Policy;  Martin, T.C., et al., (2013). Hepatitis C virus reinfection incidence and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treatment outcome among HIV-positive MSM. </a:t>
            </a:r>
            <a:r>
              <a:rPr lang="en-US" sz="1000" i="1" dirty="0" smtClean="0">
                <a:solidFill>
                  <a:srgbClr val="000000"/>
                </a:solidFill>
                <a:latin typeface="Arial" panose="020B0604020202020204" pitchFamily="34" charset="0"/>
                <a:cs typeface="Arial" panose="020B0604020202020204" pitchFamily="34" charset="0"/>
              </a:rPr>
              <a:t>AIDS, 27</a:t>
            </a:r>
            <a:r>
              <a:rPr lang="en-US" sz="1000" dirty="0" smtClean="0">
                <a:solidFill>
                  <a:srgbClr val="000000"/>
                </a:solidFill>
                <a:latin typeface="Arial" panose="020B0604020202020204" pitchFamily="34" charset="0"/>
                <a:cs typeface="Arial" panose="020B0604020202020204" pitchFamily="34" charset="0"/>
              </a:rPr>
              <a:t>(16), 2551-2557.</a:t>
            </a:r>
            <a:endParaRPr lang="en-US" sz="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99473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51611"/>
            <a:ext cx="7772400" cy="838200"/>
          </a:xfrm>
        </p:spPr>
        <p:txBody>
          <a:bodyPr>
            <a:normAutofit/>
          </a:bodyPr>
          <a:lstStyle/>
          <a:p>
            <a:r>
              <a:rPr lang="en-US" b="1" dirty="0">
                <a:solidFill>
                  <a:srgbClr val="003366"/>
                </a:solidFill>
              </a:rPr>
              <a:t>Hepatitis Risk </a:t>
            </a:r>
            <a:r>
              <a:rPr lang="en-US" b="1" dirty="0" smtClean="0">
                <a:solidFill>
                  <a:srgbClr val="003366"/>
                </a:solidFill>
              </a:rPr>
              <a:t>Assessments</a:t>
            </a:r>
            <a:endParaRPr lang="en-US" b="1" dirty="0">
              <a:solidFill>
                <a:srgbClr val="003366"/>
              </a:solidFill>
            </a:endParaRPr>
          </a:p>
        </p:txBody>
      </p:sp>
      <p:sp>
        <p:nvSpPr>
          <p:cNvPr id="3" name="Content Placeholder 2"/>
          <p:cNvSpPr>
            <a:spLocks noGrp="1"/>
          </p:cNvSpPr>
          <p:nvPr>
            <p:ph idx="1"/>
          </p:nvPr>
        </p:nvSpPr>
        <p:spPr>
          <a:xfrm>
            <a:off x="537210" y="1671640"/>
            <a:ext cx="8286750" cy="4843462"/>
          </a:xfrm>
        </p:spPr>
        <p:txBody>
          <a:bodyPr>
            <a:noAutofit/>
          </a:bodyPr>
          <a:lstStyle/>
          <a:p>
            <a:pPr marL="0" lvl="0" indent="0">
              <a:spcBef>
                <a:spcPts val="1200"/>
              </a:spcBef>
              <a:spcAft>
                <a:spcPts val="1800"/>
              </a:spcAft>
              <a:buNone/>
            </a:pPr>
            <a:r>
              <a:rPr lang="en-US" sz="2400" dirty="0" smtClean="0"/>
              <a:t>Designed to assess an individual’s risk for viral hepatitis and based on CDC recommendations for testing and vaccination</a:t>
            </a:r>
          </a:p>
          <a:p>
            <a:pPr marL="225425" indent="-225425">
              <a:spcBef>
                <a:spcPts val="1200"/>
              </a:spcBef>
              <a:spcAft>
                <a:spcPts val="1800"/>
              </a:spcAft>
            </a:pPr>
            <a:r>
              <a:rPr lang="en-US" sz="2000" dirty="0" smtClean="0">
                <a:solidFill>
                  <a:schemeClr val="accent1"/>
                </a:solidFill>
              </a:rPr>
              <a:t>Center for Disease Control and Prevention, Viral Hepatitis     </a:t>
            </a:r>
            <a:r>
              <a:rPr lang="en-US" sz="1800" u="sng" dirty="0" smtClean="0">
                <a:hlinkClick r:id="rId5"/>
              </a:rPr>
              <a:t>http://www.cdc.gov/hepatitis/RiskAssessment/start.html</a:t>
            </a:r>
            <a:r>
              <a:rPr lang="en-US" sz="1800" u="sng" dirty="0" smtClean="0"/>
              <a:t> </a:t>
            </a:r>
            <a:r>
              <a:rPr lang="en-US" sz="1800" dirty="0" smtClean="0"/>
              <a:t> </a:t>
            </a:r>
          </a:p>
          <a:p>
            <a:pPr marL="225425" indent="-225425">
              <a:spcBef>
                <a:spcPts val="0"/>
              </a:spcBef>
            </a:pPr>
            <a:r>
              <a:rPr lang="en-US" sz="2000" dirty="0" smtClean="0">
                <a:solidFill>
                  <a:schemeClr val="accent1"/>
                </a:solidFill>
              </a:rPr>
              <a:t>Minnesota Dept of Health, HIV/STD/Hepatitis Risk Assessment </a:t>
            </a:r>
          </a:p>
          <a:p>
            <a:pPr marL="225425" indent="0">
              <a:spcBef>
                <a:spcPts val="0"/>
              </a:spcBef>
              <a:spcAft>
                <a:spcPts val="1800"/>
              </a:spcAft>
              <a:buNone/>
            </a:pPr>
            <a:r>
              <a:rPr lang="en-US" sz="1800" u="sng" dirty="0" smtClean="0">
                <a:hlinkClick r:id="rId6"/>
              </a:rPr>
              <a:t>http://www.health.state.mn.us/divs/idepc/diseases/hiv/riskassessment</a:t>
            </a:r>
            <a:endParaRPr lang="en-US" sz="1800" u="sng" dirty="0" smtClean="0"/>
          </a:p>
          <a:p>
            <a:pPr marL="225425" indent="-225425">
              <a:spcBef>
                <a:spcPts val="0"/>
              </a:spcBef>
              <a:spcAft>
                <a:spcPts val="1800"/>
              </a:spcAft>
            </a:pPr>
            <a:r>
              <a:rPr lang="en-US" sz="2000" dirty="0" smtClean="0">
                <a:solidFill>
                  <a:schemeClr val="accent1"/>
                </a:solidFill>
              </a:rPr>
              <a:t>New York State Dept of Health </a:t>
            </a:r>
            <a:r>
              <a:rPr lang="en-US" sz="1800" dirty="0" smtClean="0">
                <a:hlinkClick r:id="rId7"/>
              </a:rPr>
              <a:t>https://www.health.ny.gov/diseases/communicable/hepatitis/assessment.htm</a:t>
            </a:r>
            <a:r>
              <a:rPr lang="en-US" sz="1800" dirty="0" smtClean="0"/>
              <a:t> </a:t>
            </a:r>
            <a:endParaRPr lang="en-US" sz="1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63</a:t>
            </a:fld>
            <a:endParaRPr lang="en-US">
              <a:solidFill>
                <a:srgbClr val="000000"/>
              </a:solidFill>
            </a:endParaRPr>
          </a:p>
        </p:txBody>
      </p:sp>
    </p:spTree>
    <p:extLst>
      <p:ext uri="{BB962C8B-B14F-4D97-AF65-F5344CB8AC3E}">
        <p14:creationId xmlns:p14="http://schemas.microsoft.com/office/powerpoint/2010/main" val="419372569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3089189"/>
            <a:ext cx="7772400" cy="897740"/>
          </a:xfrm>
        </p:spPr>
        <p:txBody>
          <a:bodyPr>
            <a:normAutofit/>
          </a:bodyPr>
          <a:lstStyle/>
          <a:p>
            <a:pPr algn="ctr"/>
            <a:r>
              <a:rPr lang="en-US" cap="none" dirty="0" smtClean="0">
                <a:solidFill>
                  <a:srgbClr val="003366"/>
                </a:solidFill>
                <a:latin typeface="Arial"/>
                <a:cs typeface="Arial"/>
              </a:rPr>
              <a:t>Hepatitis C Infection</a:t>
            </a:r>
            <a:endParaRPr lang="en-US" cap="none" dirty="0">
              <a:solidFill>
                <a:srgbClr val="003366"/>
              </a:solidFill>
              <a:latin typeface="Arial"/>
              <a:cs typeface="Arial"/>
            </a:endParaRPr>
          </a:p>
        </p:txBody>
      </p:sp>
      <p:sp>
        <p:nvSpPr>
          <p:cNvPr id="5" name="Text Placeholder 4"/>
          <p:cNvSpPr>
            <a:spLocks noGrp="1"/>
          </p:cNvSpPr>
          <p:nvPr>
            <p:ph type="body" idx="1"/>
          </p:nvPr>
        </p:nvSpPr>
        <p:spPr>
          <a:xfrm>
            <a:off x="722313" y="2022964"/>
            <a:ext cx="7772400" cy="883749"/>
          </a:xfrm>
        </p:spPr>
        <p:txBody>
          <a:bodyPr>
            <a:normAutofit/>
          </a:bodyPr>
          <a:lstStyle/>
          <a:p>
            <a:pPr algn="ctr"/>
            <a:r>
              <a:rPr lang="en-US" sz="3600" b="1" dirty="0" smtClean="0">
                <a:solidFill>
                  <a:srgbClr val="898989"/>
                </a:solidFill>
                <a:latin typeface="Arial"/>
                <a:cs typeface="Arial"/>
              </a:rPr>
              <a:t>Module 2</a:t>
            </a:r>
            <a:endParaRPr lang="en-US" sz="3600" b="1" dirty="0">
              <a:solidFill>
                <a:srgbClr val="898989"/>
              </a:solidFill>
              <a:latin typeface="Arial"/>
              <a:cs typeface="Arial"/>
            </a:endParaRPr>
          </a:p>
        </p:txBody>
      </p:sp>
      <p:sp>
        <p:nvSpPr>
          <p:cNvPr id="6"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64</a:t>
            </a:fld>
            <a:endParaRPr lang="en-US">
              <a:solidFill>
                <a:srgbClr val="000000"/>
              </a:solidFill>
            </a:endParaRPr>
          </a:p>
        </p:txBody>
      </p:sp>
      <p:pic>
        <p:nvPicPr>
          <p:cNvPr id="138242" name="Picture 2"/>
          <p:cNvPicPr>
            <a:picLocks noChangeAspect="1" noChangeArrowheads="1"/>
          </p:cNvPicPr>
          <p:nvPr/>
        </p:nvPicPr>
        <p:blipFill>
          <a:blip r:embed="rId5"/>
          <a:srcRect/>
          <a:stretch>
            <a:fillRect/>
          </a:stretch>
        </p:blipFill>
        <p:spPr bwMode="auto">
          <a:xfrm>
            <a:off x="3395663" y="4151871"/>
            <a:ext cx="2352675" cy="1762125"/>
          </a:xfrm>
          <a:prstGeom prst="rect">
            <a:avLst/>
          </a:prstGeom>
          <a:noFill/>
          <a:ln w="9525">
            <a:noFill/>
            <a:miter lim="800000"/>
            <a:headEnd/>
            <a:tailEnd/>
          </a:ln>
        </p:spPr>
      </p:pic>
    </p:spTree>
    <p:extLst>
      <p:ext uri="{BB962C8B-B14F-4D97-AF65-F5344CB8AC3E}">
        <p14:creationId xmlns:p14="http://schemas.microsoft.com/office/powerpoint/2010/main" val="107856812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13955"/>
            <a:ext cx="8534400" cy="762000"/>
          </a:xfrm>
        </p:spPr>
        <p:txBody>
          <a:bodyPr>
            <a:noAutofit/>
          </a:bodyPr>
          <a:lstStyle/>
          <a:p>
            <a:pPr algn="ctr"/>
            <a:r>
              <a:rPr lang="en-US" b="1" dirty="0">
                <a:solidFill>
                  <a:srgbClr val="003366"/>
                </a:solidFill>
              </a:rPr>
              <a:t>Characteristics of Hepatitis </a:t>
            </a:r>
            <a:r>
              <a:rPr lang="en-US" b="1" dirty="0" smtClean="0">
                <a:solidFill>
                  <a:srgbClr val="003366"/>
                </a:solidFill>
              </a:rPr>
              <a:t>C</a:t>
            </a:r>
            <a:endParaRPr lang="en-US" dirty="0">
              <a:solidFill>
                <a:srgbClr val="003366"/>
              </a:solidFill>
            </a:endParaRPr>
          </a:p>
        </p:txBody>
      </p:sp>
      <p:sp>
        <p:nvSpPr>
          <p:cNvPr id="3" name="Content Placeholder 2"/>
          <p:cNvSpPr>
            <a:spLocks noGrp="1"/>
          </p:cNvSpPr>
          <p:nvPr>
            <p:ph idx="1"/>
          </p:nvPr>
        </p:nvSpPr>
        <p:spPr>
          <a:xfrm>
            <a:off x="487680" y="1770743"/>
            <a:ext cx="8199120" cy="4792852"/>
          </a:xfrm>
        </p:spPr>
        <p:txBody>
          <a:bodyPr>
            <a:normAutofit/>
          </a:bodyPr>
          <a:lstStyle/>
          <a:p>
            <a:pPr marL="228600" indent="-228600">
              <a:spcBef>
                <a:spcPts val="1800"/>
              </a:spcBef>
              <a:spcAft>
                <a:spcPts val="1200"/>
              </a:spcAft>
            </a:pPr>
            <a:r>
              <a:rPr lang="en-US" sz="2400" dirty="0"/>
              <a:t>Hepatitis C virus is a </a:t>
            </a:r>
            <a:r>
              <a:rPr lang="en-US" sz="2400" dirty="0" smtClean="0">
                <a:solidFill>
                  <a:schemeClr val="accent1"/>
                </a:solidFill>
              </a:rPr>
              <a:t>rapidly replicating blood </a:t>
            </a:r>
            <a:r>
              <a:rPr lang="en-US" sz="2400" dirty="0">
                <a:solidFill>
                  <a:schemeClr val="accent1"/>
                </a:solidFill>
              </a:rPr>
              <a:t>borne </a:t>
            </a:r>
            <a:r>
              <a:rPr lang="en-US" sz="2400" dirty="0" smtClean="0">
                <a:solidFill>
                  <a:schemeClr val="accent1"/>
                </a:solidFill>
              </a:rPr>
              <a:t>pathogen </a:t>
            </a:r>
            <a:r>
              <a:rPr lang="en-US" sz="2400" dirty="0" smtClean="0"/>
              <a:t>that causes inflammation of the liver </a:t>
            </a:r>
            <a:endParaRPr lang="en-US" sz="2400" dirty="0"/>
          </a:p>
          <a:p>
            <a:pPr marL="228600" indent="-228600">
              <a:spcBef>
                <a:spcPts val="1800"/>
              </a:spcBef>
              <a:spcAft>
                <a:spcPts val="1200"/>
              </a:spcAft>
            </a:pPr>
            <a:r>
              <a:rPr lang="en-US" sz="2400" dirty="0"/>
              <a:t>Clinical presentation during acute HCV infection </a:t>
            </a:r>
            <a:r>
              <a:rPr lang="en-US" sz="2400" dirty="0">
                <a:solidFill>
                  <a:schemeClr val="accent1"/>
                </a:solidFill>
              </a:rPr>
              <a:t>may or may not include </a:t>
            </a:r>
            <a:r>
              <a:rPr lang="en-US" sz="2400" dirty="0"/>
              <a:t>jaundice, abdominal pain, or flu-like symptoms such as fatigue, muscle aches, </a:t>
            </a:r>
            <a:r>
              <a:rPr lang="en-US" sz="2400" dirty="0" smtClean="0"/>
              <a:t>                    and </a:t>
            </a:r>
            <a:r>
              <a:rPr lang="en-US" sz="2400" dirty="0"/>
              <a:t>nausea</a:t>
            </a:r>
            <a:r>
              <a:rPr lang="en-US" sz="2400" b="1" dirty="0"/>
              <a:t>. </a:t>
            </a:r>
            <a:endParaRPr lang="en-US" sz="2400" b="1" dirty="0" smtClean="0"/>
          </a:p>
          <a:p>
            <a:pPr marL="228600" indent="-228600">
              <a:spcBef>
                <a:spcPts val="1800"/>
              </a:spcBef>
            </a:pPr>
            <a:r>
              <a:rPr lang="en-US" sz="2400" dirty="0" smtClean="0"/>
              <a:t>Can live in blood </a:t>
            </a:r>
            <a:r>
              <a:rPr lang="en-US" sz="2400" dirty="0" smtClean="0">
                <a:solidFill>
                  <a:srgbClr val="4F81BD"/>
                </a:solidFill>
              </a:rPr>
              <a:t>outside body </a:t>
            </a:r>
            <a:r>
              <a:rPr lang="en-US" sz="2400" dirty="0" smtClean="0"/>
              <a:t>for days</a:t>
            </a:r>
          </a:p>
          <a:p>
            <a:pPr marL="228600" indent="-228600">
              <a:spcBef>
                <a:spcPts val="0"/>
              </a:spcBef>
              <a:spcAft>
                <a:spcPts val="1200"/>
              </a:spcAft>
              <a:buNone/>
            </a:pPr>
            <a:r>
              <a:rPr lang="en-US" sz="2400" dirty="0" smtClean="0"/>
              <a:t>	to weeks -</a:t>
            </a:r>
            <a:r>
              <a:rPr lang="en-US" sz="2400" dirty="0" smtClean="0">
                <a:solidFill>
                  <a:schemeClr val="accent1"/>
                </a:solidFill>
              </a:rPr>
              <a:t> </a:t>
            </a:r>
            <a:r>
              <a:rPr lang="en-US" sz="2400" dirty="0" smtClean="0"/>
              <a:t>much longer than HIV</a:t>
            </a:r>
          </a:p>
          <a:p>
            <a:pPr marL="228600" indent="-228600">
              <a:spcBef>
                <a:spcPts val="1800"/>
              </a:spcBef>
              <a:spcAft>
                <a:spcPts val="1200"/>
              </a:spcAft>
            </a:pPr>
            <a:r>
              <a:rPr lang="en-US" sz="2400" i="1" dirty="0" smtClean="0"/>
              <a:t>No vaccine…</a:t>
            </a:r>
            <a:r>
              <a:rPr lang="en-US" sz="2400" dirty="0" smtClean="0"/>
              <a:t>yet!</a:t>
            </a:r>
          </a:p>
          <a:p>
            <a:pPr>
              <a:spcAft>
                <a:spcPts val="1200"/>
              </a:spcAft>
            </a:pPr>
            <a:endParaRPr lang="en-US" sz="2800" b="1"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65</a:t>
            </a:fld>
            <a:endParaRPr lang="en-US">
              <a:solidFill>
                <a:srgbClr val="000000"/>
              </a:solidFill>
            </a:endParaRPr>
          </a:p>
        </p:txBody>
      </p:sp>
      <p:pic>
        <p:nvPicPr>
          <p:cNvPr id="5" name="Picture 2" descr="C:\Users\bfinnerty\AppData\Local\Microsoft\Windows\Temporary Internet Files\Content.IE5\2M56BDMI\hepcInEcol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097" y="3823159"/>
            <a:ext cx="2130903" cy="21687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4659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43560"/>
            <a:ext cx="7772400" cy="1021080"/>
          </a:xfrm>
        </p:spPr>
        <p:txBody>
          <a:bodyPr>
            <a:normAutofit/>
          </a:bodyPr>
          <a:lstStyle/>
          <a:p>
            <a:pPr algn="ctr"/>
            <a:r>
              <a:rPr lang="en-US" b="1" dirty="0">
                <a:solidFill>
                  <a:srgbClr val="003366"/>
                </a:solidFill>
              </a:rPr>
              <a:t>History of Hepatitis </a:t>
            </a:r>
            <a:r>
              <a:rPr lang="en-US" b="1" dirty="0" smtClean="0">
                <a:solidFill>
                  <a:srgbClr val="003366"/>
                </a:solidFill>
              </a:rPr>
              <a:t>C</a:t>
            </a:r>
            <a:endParaRPr lang="en-US" dirty="0">
              <a:solidFill>
                <a:srgbClr val="003366"/>
              </a:solidFill>
            </a:endParaRPr>
          </a:p>
        </p:txBody>
      </p:sp>
      <p:sp>
        <p:nvSpPr>
          <p:cNvPr id="3" name="Content Placeholder 2"/>
          <p:cNvSpPr>
            <a:spLocks noGrp="1"/>
          </p:cNvSpPr>
          <p:nvPr>
            <p:ph idx="1"/>
          </p:nvPr>
        </p:nvSpPr>
        <p:spPr>
          <a:xfrm>
            <a:off x="304800" y="1351280"/>
            <a:ext cx="8382000" cy="5045075"/>
          </a:xfrm>
        </p:spPr>
        <p:txBody>
          <a:bodyPr>
            <a:noAutofit/>
          </a:bodyPr>
          <a:lstStyle/>
          <a:p>
            <a:pPr lvl="0" indent="-227013">
              <a:lnSpc>
                <a:spcPct val="110000"/>
              </a:lnSpc>
              <a:spcBef>
                <a:spcPts val="600"/>
              </a:spcBef>
              <a:spcAft>
                <a:spcPts val="600"/>
              </a:spcAft>
            </a:pPr>
            <a:r>
              <a:rPr lang="en-US" sz="2800" b="1" dirty="0">
                <a:solidFill>
                  <a:schemeClr val="accent1"/>
                </a:solidFill>
              </a:rPr>
              <a:t>1970’s:</a:t>
            </a:r>
            <a:r>
              <a:rPr lang="en-US" sz="2800" dirty="0"/>
              <a:t> </a:t>
            </a:r>
            <a:r>
              <a:rPr lang="en-US" sz="2800" dirty="0" smtClean="0"/>
              <a:t>Virus </a:t>
            </a:r>
            <a:r>
              <a:rPr lang="en-US" sz="2800" dirty="0"/>
              <a:t>appears in enough people to be </a:t>
            </a:r>
            <a:r>
              <a:rPr lang="en-US" sz="2800" dirty="0" smtClean="0"/>
              <a:t>noticed </a:t>
            </a:r>
            <a:r>
              <a:rPr lang="en-US" sz="2800" dirty="0"/>
              <a:t>(called non-A, non-B</a:t>
            </a:r>
            <a:r>
              <a:rPr lang="en-US" sz="2800" dirty="0" smtClean="0"/>
              <a:t>)</a:t>
            </a:r>
          </a:p>
          <a:p>
            <a:pPr lvl="0" indent="-227013">
              <a:lnSpc>
                <a:spcPct val="110000"/>
              </a:lnSpc>
              <a:spcBef>
                <a:spcPts val="600"/>
              </a:spcBef>
              <a:spcAft>
                <a:spcPts val="600"/>
              </a:spcAft>
            </a:pPr>
            <a:r>
              <a:rPr lang="en-US" sz="2800" b="1" dirty="0" smtClean="0">
                <a:solidFill>
                  <a:schemeClr val="accent1"/>
                </a:solidFill>
              </a:rPr>
              <a:t>1980s: </a:t>
            </a:r>
            <a:r>
              <a:rPr lang="en-US" sz="2800" dirty="0" smtClean="0"/>
              <a:t>Blood screened for ALT, reducing HCV transmission (before it was discovered)</a:t>
            </a:r>
            <a:endParaRPr lang="en-US" sz="2800" dirty="0"/>
          </a:p>
          <a:p>
            <a:pPr lvl="0" indent="-227013">
              <a:lnSpc>
                <a:spcPct val="110000"/>
              </a:lnSpc>
              <a:spcBef>
                <a:spcPts val="600"/>
              </a:spcBef>
              <a:spcAft>
                <a:spcPts val="600"/>
              </a:spcAft>
            </a:pPr>
            <a:r>
              <a:rPr lang="en-US" sz="2800" b="1" dirty="0" smtClean="0">
                <a:solidFill>
                  <a:schemeClr val="accent1"/>
                </a:solidFill>
              </a:rPr>
              <a:t>1989:</a:t>
            </a:r>
            <a:r>
              <a:rPr lang="en-US" sz="2800" dirty="0" smtClean="0"/>
              <a:t> </a:t>
            </a:r>
            <a:r>
              <a:rPr lang="en-US" sz="2800" dirty="0"/>
              <a:t>Hepatitis C virus identified &amp; </a:t>
            </a:r>
            <a:r>
              <a:rPr lang="en-US" sz="2800" dirty="0" smtClean="0"/>
              <a:t>named</a:t>
            </a:r>
            <a:endParaRPr lang="en-US" sz="2800" dirty="0"/>
          </a:p>
          <a:p>
            <a:pPr lvl="0" indent="-227013">
              <a:lnSpc>
                <a:spcPct val="110000"/>
              </a:lnSpc>
              <a:spcBef>
                <a:spcPts val="600"/>
              </a:spcBef>
              <a:spcAft>
                <a:spcPts val="600"/>
              </a:spcAft>
            </a:pPr>
            <a:r>
              <a:rPr lang="en-US" sz="2800" b="1" dirty="0">
                <a:solidFill>
                  <a:schemeClr val="accent1"/>
                </a:solidFill>
              </a:rPr>
              <a:t>1990:</a:t>
            </a:r>
            <a:r>
              <a:rPr lang="en-US" sz="2800" dirty="0"/>
              <a:t> First antibody test helps identify people </a:t>
            </a:r>
            <a:r>
              <a:rPr lang="en-US" sz="2800" dirty="0" smtClean="0"/>
              <a:t>exposed </a:t>
            </a:r>
            <a:r>
              <a:rPr lang="en-US" sz="2800" dirty="0"/>
              <a:t>to the virus &amp; is used to screen </a:t>
            </a:r>
            <a:r>
              <a:rPr lang="en-US" sz="2800" dirty="0" smtClean="0"/>
              <a:t>blood</a:t>
            </a:r>
            <a:endParaRPr lang="en-US" sz="2800" dirty="0"/>
          </a:p>
          <a:p>
            <a:pPr lvl="0" indent="-227013">
              <a:lnSpc>
                <a:spcPct val="110000"/>
              </a:lnSpc>
              <a:spcBef>
                <a:spcPts val="600"/>
              </a:spcBef>
              <a:spcAft>
                <a:spcPts val="600"/>
              </a:spcAft>
            </a:pPr>
            <a:r>
              <a:rPr lang="en-US" sz="2800" b="1" dirty="0">
                <a:solidFill>
                  <a:schemeClr val="accent1"/>
                </a:solidFill>
              </a:rPr>
              <a:t>1992: </a:t>
            </a:r>
            <a:r>
              <a:rPr lang="en-US" sz="2800" dirty="0"/>
              <a:t>Better tests insure safety of blood supply and confirmatory test for anti-HCV </a:t>
            </a:r>
            <a:r>
              <a:rPr lang="en-US" sz="2800" dirty="0" smtClean="0"/>
              <a:t/>
            </a:r>
            <a:br>
              <a:rPr lang="en-US" sz="2800" dirty="0" smtClean="0"/>
            </a:br>
            <a:r>
              <a:rPr lang="en-US" sz="2800" dirty="0" smtClean="0"/>
              <a:t>is approved</a:t>
            </a: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66</a:t>
            </a:fld>
            <a:endParaRPr lang="en-US">
              <a:solidFill>
                <a:srgbClr val="000000"/>
              </a:solidFill>
            </a:endParaRPr>
          </a:p>
        </p:txBody>
      </p:sp>
    </p:spTree>
    <p:extLst>
      <p:ext uri="{BB962C8B-B14F-4D97-AF65-F5344CB8AC3E}">
        <p14:creationId xmlns:p14="http://schemas.microsoft.com/office/powerpoint/2010/main" val="51986582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67</a:t>
            </a:fld>
            <a:endParaRPr lang="en-US">
              <a:solidFill>
                <a:srgbClr val="000000"/>
              </a:solidFill>
            </a:endParaRPr>
          </a:p>
        </p:txBody>
      </p:sp>
      <p:grpSp>
        <p:nvGrpSpPr>
          <p:cNvPr id="2" name="Group 5"/>
          <p:cNvGrpSpPr/>
          <p:nvPr/>
        </p:nvGrpSpPr>
        <p:grpSpPr>
          <a:xfrm>
            <a:off x="88322" y="197427"/>
            <a:ext cx="8967355" cy="3567545"/>
            <a:chOff x="25400" y="1295400"/>
            <a:chExt cx="9118600" cy="3674225"/>
          </a:xfrm>
        </p:grpSpPr>
        <p:grpSp>
          <p:nvGrpSpPr>
            <p:cNvPr id="3" name="Group 4"/>
            <p:cNvGrpSpPr/>
            <p:nvPr/>
          </p:nvGrpSpPr>
          <p:grpSpPr>
            <a:xfrm>
              <a:off x="25400" y="1295400"/>
              <a:ext cx="9118600" cy="3674225"/>
              <a:chOff x="25400" y="1295400"/>
              <a:chExt cx="9118600" cy="3674225"/>
            </a:xfrm>
          </p:grpSpPr>
          <p:pic>
            <p:nvPicPr>
              <p:cNvPr id="8" name="Picture 2" descr="http://www.herbalprovider.com/images/liver-disease/stages-of-liver-damage.jpg"/>
              <p:cNvPicPr>
                <a:picLocks noChangeAspect="1" noChangeArrowheads="1"/>
              </p:cNvPicPr>
              <p:nvPr/>
            </p:nvPicPr>
            <p:blipFill>
              <a:blip r:embed="rId5" cstate="print"/>
              <a:srcRect/>
              <a:stretch>
                <a:fillRect/>
              </a:stretch>
            </p:blipFill>
            <p:spPr bwMode="auto">
              <a:xfrm>
                <a:off x="25400" y="1295400"/>
                <a:ext cx="9118600" cy="3674225"/>
              </a:xfrm>
              <a:prstGeom prst="rect">
                <a:avLst/>
              </a:prstGeom>
              <a:noFill/>
            </p:spPr>
          </p:pic>
          <p:sp>
            <p:nvSpPr>
              <p:cNvPr id="9" name="TextBox 2"/>
              <p:cNvSpPr txBox="1"/>
              <p:nvPr/>
            </p:nvSpPr>
            <p:spPr>
              <a:xfrm>
                <a:off x="3505200" y="2091911"/>
                <a:ext cx="1143000" cy="205483"/>
              </a:xfrm>
              <a:prstGeom prst="rect">
                <a:avLst/>
              </a:prstGeom>
              <a:solidFill>
                <a:srgbClr val="C00000"/>
              </a:solidFill>
            </p:spPr>
            <p:txBody>
              <a:bodyPr wrap="square" tIns="18288" bIns="18288" rtlCol="0" anchor="ctr" anchorCtr="1">
                <a:spAutoFit/>
              </a:bodyPr>
              <a:lstStyle/>
              <a:p>
                <a:pPr defTabSz="914400"/>
                <a:r>
                  <a:rPr lang="en-US" sz="1200" b="1" dirty="0" smtClean="0">
                    <a:solidFill>
                      <a:srgbClr val="FFFFFF"/>
                    </a:solidFill>
                  </a:rPr>
                  <a:t>Inflammation</a:t>
                </a:r>
                <a:endParaRPr lang="en-US" sz="1200" b="1" dirty="0">
                  <a:solidFill>
                    <a:srgbClr val="FFFFFF"/>
                  </a:solidFill>
                </a:endParaRPr>
              </a:p>
            </p:txBody>
          </p:sp>
        </p:grpSp>
        <p:sp>
          <p:nvSpPr>
            <p:cNvPr id="7" name="Rectangle 6"/>
            <p:cNvSpPr/>
            <p:nvPr/>
          </p:nvSpPr>
          <p:spPr>
            <a:xfrm>
              <a:off x="3276600" y="3768436"/>
              <a:ext cx="1600200" cy="7065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grpSp>
      <p:sp>
        <p:nvSpPr>
          <p:cNvPr id="10" name="Rectangle 3"/>
          <p:cNvSpPr txBox="1">
            <a:spLocks noChangeArrowheads="1"/>
          </p:cNvSpPr>
          <p:nvPr/>
        </p:nvSpPr>
        <p:spPr bwMode="auto">
          <a:xfrm>
            <a:off x="0" y="3903517"/>
            <a:ext cx="9144000" cy="2514600"/>
          </a:xfrm>
          <a:prstGeom prst="rect">
            <a:avLst/>
          </a:prstGeom>
          <a:noFill/>
          <a:ln w="9525">
            <a:noFill/>
            <a:miter lim="800000"/>
            <a:headEnd/>
            <a:tailEnd/>
          </a:ln>
          <a:effectLst/>
        </p:spPr>
        <p:txBody>
          <a:bodyPr lIns="92075" tIns="46038" rIns="92075" bIns="46038"/>
          <a:lstStyle/>
          <a:p>
            <a:pPr marL="338138" indent="-225425" defTabSz="914400">
              <a:spcBef>
                <a:spcPts val="600"/>
              </a:spcBef>
              <a:spcAft>
                <a:spcPts val="600"/>
              </a:spcAft>
              <a:buClr>
                <a:srgbClr val="000000"/>
              </a:buClr>
              <a:buFontTx/>
              <a:buChar char="•"/>
              <a:defRPr/>
            </a:pPr>
            <a:r>
              <a:rPr lang="en-US" sz="2000" kern="0" dirty="0" smtClean="0">
                <a:solidFill>
                  <a:srgbClr val="000000"/>
                </a:solidFill>
                <a:latin typeface="Arial" panose="020B0604020202020204" pitchFamily="34" charset="0"/>
                <a:cs typeface="Arial" panose="020B0604020202020204" pitchFamily="34" charset="0"/>
              </a:rPr>
              <a:t>HCV infection causes inflammation of the liver</a:t>
            </a:r>
          </a:p>
          <a:p>
            <a:pPr marL="338138" indent="-225425" defTabSz="914400">
              <a:spcBef>
                <a:spcPts val="600"/>
              </a:spcBef>
              <a:spcAft>
                <a:spcPts val="600"/>
              </a:spcAft>
              <a:buClr>
                <a:srgbClr val="000000"/>
              </a:buClr>
              <a:buFontTx/>
              <a:buChar char="•"/>
              <a:defRPr/>
            </a:pPr>
            <a:r>
              <a:rPr lang="en-US" sz="2000" kern="0" dirty="0" smtClean="0">
                <a:solidFill>
                  <a:srgbClr val="000000"/>
                </a:solidFill>
                <a:latin typeface="Arial" panose="020B0604020202020204" pitchFamily="34" charset="0"/>
                <a:cs typeface="Arial" panose="020B0604020202020204" pitchFamily="34" charset="0"/>
              </a:rPr>
              <a:t>Over years, inflammation leads to scarring </a:t>
            </a:r>
            <a:r>
              <a:rPr lang="en-US" sz="2000" b="1" kern="0" dirty="0" smtClean="0">
                <a:solidFill>
                  <a:srgbClr val="003366"/>
                </a:solidFill>
                <a:latin typeface="Arial" panose="020B0604020202020204" pitchFamily="34" charset="0"/>
                <a:cs typeface="Arial" panose="020B0604020202020204" pitchFamily="34" charset="0"/>
              </a:rPr>
              <a:t>(scarring = fibrosis) </a:t>
            </a:r>
          </a:p>
          <a:p>
            <a:pPr marL="338138" indent="-225425" defTabSz="914400">
              <a:spcBef>
                <a:spcPts val="600"/>
              </a:spcBef>
              <a:spcAft>
                <a:spcPts val="600"/>
              </a:spcAft>
              <a:buClr>
                <a:srgbClr val="000000"/>
              </a:buClr>
              <a:buFontTx/>
              <a:buChar char="•"/>
              <a:defRPr/>
            </a:pPr>
            <a:r>
              <a:rPr lang="en-US" sz="2000" kern="0" dirty="0" smtClean="0">
                <a:solidFill>
                  <a:srgbClr val="000000"/>
                </a:solidFill>
                <a:latin typeface="Arial" panose="020B0604020202020204" pitchFamily="34" charset="0"/>
                <a:cs typeface="Arial" panose="020B0604020202020204" pitchFamily="34" charset="0"/>
              </a:rPr>
              <a:t>Severe scarring </a:t>
            </a:r>
            <a:r>
              <a:rPr lang="en-US" sz="2000" b="1" kern="0" dirty="0" smtClean="0">
                <a:solidFill>
                  <a:srgbClr val="003366"/>
                </a:solidFill>
                <a:latin typeface="Arial" panose="020B0604020202020204" pitchFamily="34" charset="0"/>
                <a:cs typeface="Arial" panose="020B0604020202020204" pitchFamily="34" charset="0"/>
              </a:rPr>
              <a:t>(F4=stage 4 fibrosis or cirrhosis)</a:t>
            </a:r>
            <a:endParaRPr lang="en-US" sz="2000" b="1" kern="0" dirty="0">
              <a:solidFill>
                <a:srgbClr val="003366"/>
              </a:solidFill>
              <a:latin typeface="Arial" panose="020B0604020202020204" pitchFamily="34" charset="0"/>
              <a:cs typeface="Arial" panose="020B0604020202020204" pitchFamily="34" charset="0"/>
            </a:endParaRPr>
          </a:p>
          <a:p>
            <a:pPr marL="338138" indent="-225425" defTabSz="914400">
              <a:spcBef>
                <a:spcPts val="600"/>
              </a:spcBef>
              <a:spcAft>
                <a:spcPts val="600"/>
              </a:spcAft>
              <a:buClr>
                <a:srgbClr val="000000"/>
              </a:buClr>
              <a:buFontTx/>
              <a:buChar char="•"/>
              <a:defRPr/>
            </a:pPr>
            <a:r>
              <a:rPr lang="en-US" sz="2000" kern="0" dirty="0" smtClean="0">
                <a:solidFill>
                  <a:srgbClr val="000000"/>
                </a:solidFill>
                <a:latin typeface="Arial" panose="020B0604020202020204" pitchFamily="34" charset="0"/>
                <a:cs typeface="Arial" panose="020B0604020202020204" pitchFamily="34" charset="0"/>
              </a:rPr>
              <a:t>Cirrhosis can lead to end stage liver disease </a:t>
            </a:r>
            <a:r>
              <a:rPr lang="en-US" sz="2000" b="1" kern="0" dirty="0" smtClean="0">
                <a:solidFill>
                  <a:srgbClr val="003366"/>
                </a:solidFill>
                <a:latin typeface="Arial" panose="020B0604020202020204" pitchFamily="34" charset="0"/>
                <a:cs typeface="Arial" panose="020B0604020202020204" pitchFamily="34" charset="0"/>
              </a:rPr>
              <a:t>(decompensated cirrhosis)</a:t>
            </a:r>
            <a:r>
              <a:rPr lang="en-US" sz="2000" b="1" kern="0" dirty="0" smtClean="0">
                <a:latin typeface="Arial" panose="020B0604020202020204" pitchFamily="34" charset="0"/>
                <a:cs typeface="Arial" panose="020B0604020202020204" pitchFamily="34" charset="0"/>
              </a:rPr>
              <a:t>,</a:t>
            </a:r>
            <a:r>
              <a:rPr lang="en-US" sz="2000" b="1" kern="0" dirty="0" smtClean="0">
                <a:solidFill>
                  <a:srgbClr val="003366"/>
                </a:solidFill>
                <a:latin typeface="Arial" panose="020B0604020202020204" pitchFamily="34" charset="0"/>
                <a:cs typeface="Arial" panose="020B0604020202020204" pitchFamily="34" charset="0"/>
              </a:rPr>
              <a:t> </a:t>
            </a:r>
            <a:r>
              <a:rPr lang="en-US" sz="2000" kern="0" dirty="0" smtClean="0">
                <a:solidFill>
                  <a:srgbClr val="000000"/>
                </a:solidFill>
                <a:latin typeface="Arial" panose="020B0604020202020204" pitchFamily="34" charset="0"/>
                <a:cs typeface="Arial" panose="020B0604020202020204" pitchFamily="34" charset="0"/>
              </a:rPr>
              <a:t>hepatocellular carcinoma </a:t>
            </a:r>
            <a:r>
              <a:rPr lang="en-US" sz="2000" b="1" kern="0" dirty="0" smtClean="0">
                <a:solidFill>
                  <a:srgbClr val="003366"/>
                </a:solidFill>
                <a:latin typeface="Arial" panose="020B0604020202020204" pitchFamily="34" charset="0"/>
                <a:cs typeface="Arial" panose="020B0604020202020204" pitchFamily="34" charset="0"/>
              </a:rPr>
              <a:t>(liver cancer), </a:t>
            </a:r>
            <a:r>
              <a:rPr lang="en-US" sz="2000" kern="0" dirty="0" smtClean="0">
                <a:solidFill>
                  <a:srgbClr val="000000"/>
                </a:solidFill>
                <a:latin typeface="Arial" panose="020B0604020202020204" pitchFamily="34" charset="0"/>
                <a:cs typeface="Arial" panose="020B0604020202020204" pitchFamily="34" charset="0"/>
              </a:rPr>
              <a:t>which is fatal without a liver transplant</a:t>
            </a:r>
            <a:endParaRPr lang="en-US" sz="20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87664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72391"/>
            <a:ext cx="7772400" cy="838200"/>
          </a:xfrm>
        </p:spPr>
        <p:txBody>
          <a:bodyPr>
            <a:normAutofit/>
          </a:bodyPr>
          <a:lstStyle/>
          <a:p>
            <a:r>
              <a:rPr lang="en-US" b="1" dirty="0" smtClean="0">
                <a:solidFill>
                  <a:srgbClr val="003366"/>
                </a:solidFill>
              </a:rPr>
              <a:t>Acute* </a:t>
            </a:r>
            <a:r>
              <a:rPr lang="en-US" b="1" dirty="0">
                <a:solidFill>
                  <a:srgbClr val="003366"/>
                </a:solidFill>
              </a:rPr>
              <a:t>HCV </a:t>
            </a:r>
            <a:r>
              <a:rPr lang="en-US" b="1" dirty="0" smtClean="0">
                <a:solidFill>
                  <a:srgbClr val="003366"/>
                </a:solidFill>
              </a:rPr>
              <a:t>Infection</a:t>
            </a:r>
            <a:endParaRPr lang="en-US" sz="2700" dirty="0">
              <a:solidFill>
                <a:srgbClr val="003366"/>
              </a:solidFill>
            </a:endParaRPr>
          </a:p>
        </p:txBody>
      </p:sp>
      <p:sp>
        <p:nvSpPr>
          <p:cNvPr id="3" name="Content Placeholder 2"/>
          <p:cNvSpPr>
            <a:spLocks noGrp="1"/>
          </p:cNvSpPr>
          <p:nvPr>
            <p:ph idx="1"/>
          </p:nvPr>
        </p:nvSpPr>
        <p:spPr>
          <a:xfrm>
            <a:off x="457200" y="1798319"/>
            <a:ext cx="8229600" cy="4806837"/>
          </a:xfrm>
        </p:spPr>
        <p:txBody>
          <a:bodyPr>
            <a:normAutofit/>
          </a:bodyPr>
          <a:lstStyle/>
          <a:p>
            <a:pPr marL="234950" lvl="0" indent="-234950">
              <a:spcBef>
                <a:spcPts val="600"/>
              </a:spcBef>
              <a:spcAft>
                <a:spcPts val="1200"/>
              </a:spcAft>
            </a:pPr>
            <a:r>
              <a:rPr lang="en-US" sz="2800" dirty="0" smtClean="0"/>
              <a:t>Average </a:t>
            </a:r>
            <a:r>
              <a:rPr lang="en-US" sz="2800" dirty="0"/>
              <a:t>time of development of HCV antibodies </a:t>
            </a:r>
            <a:r>
              <a:rPr lang="en-US" sz="2800" dirty="0" smtClean="0"/>
              <a:t>when first infected is </a:t>
            </a:r>
            <a:r>
              <a:rPr lang="en-US" sz="2800" dirty="0"/>
              <a:t>about </a:t>
            </a:r>
            <a:r>
              <a:rPr lang="en-US" sz="2800" dirty="0" smtClean="0">
                <a:solidFill>
                  <a:schemeClr val="accent1"/>
                </a:solidFill>
              </a:rPr>
              <a:t>6-8 weeks</a:t>
            </a:r>
            <a:r>
              <a:rPr lang="en-US" sz="2800" dirty="0" smtClean="0"/>
              <a:t>, up </a:t>
            </a:r>
            <a:r>
              <a:rPr lang="en-US" sz="2800" dirty="0"/>
              <a:t>to 6 months </a:t>
            </a:r>
            <a:r>
              <a:rPr lang="en-US" sz="2800" dirty="0" smtClean="0"/>
              <a:t>in some cases</a:t>
            </a:r>
          </a:p>
          <a:p>
            <a:pPr marL="234950" lvl="0" indent="-234950">
              <a:spcBef>
                <a:spcPts val="600"/>
              </a:spcBef>
              <a:spcAft>
                <a:spcPts val="2400"/>
              </a:spcAft>
            </a:pPr>
            <a:r>
              <a:rPr lang="en-US" sz="2800" dirty="0" smtClean="0">
                <a:solidFill>
                  <a:schemeClr val="accent1"/>
                </a:solidFill>
              </a:rPr>
              <a:t>15%-25% </a:t>
            </a:r>
            <a:r>
              <a:rPr lang="en-US" sz="2800" dirty="0">
                <a:solidFill>
                  <a:schemeClr val="accent1"/>
                </a:solidFill>
              </a:rPr>
              <a:t>spontaneously clear the virus without </a:t>
            </a:r>
            <a:r>
              <a:rPr lang="en-US" sz="2800" dirty="0" smtClean="0">
                <a:solidFill>
                  <a:schemeClr val="accent1"/>
                </a:solidFill>
              </a:rPr>
              <a:t>treatment</a:t>
            </a:r>
            <a:r>
              <a:rPr lang="en-US" sz="2800" dirty="0" smtClean="0"/>
              <a:t> in 3-4 months, most times without symptoms</a:t>
            </a:r>
          </a:p>
          <a:p>
            <a:pPr marL="111125" indent="-111125">
              <a:spcBef>
                <a:spcPts val="1200"/>
              </a:spcBef>
              <a:spcAft>
                <a:spcPts val="2400"/>
              </a:spcAft>
              <a:buNone/>
            </a:pPr>
            <a:r>
              <a:rPr lang="en-US" sz="2800" dirty="0" smtClean="0"/>
              <a:t>*</a:t>
            </a:r>
            <a:r>
              <a:rPr lang="en-US" sz="2800" i="1" dirty="0" smtClean="0">
                <a:solidFill>
                  <a:srgbClr val="003366"/>
                </a:solidFill>
              </a:rPr>
              <a:t>Acute phase: within the first 6 months after acquiring infection </a:t>
            </a:r>
            <a:endParaRPr lang="en-US" sz="2800" i="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68</a:t>
            </a:fld>
            <a:endParaRPr lang="en-US" dirty="0">
              <a:solidFill>
                <a:srgbClr val="000000"/>
              </a:solidFill>
            </a:endParaRPr>
          </a:p>
        </p:txBody>
      </p:sp>
    </p:spTree>
    <p:extLst>
      <p:ext uri="{BB962C8B-B14F-4D97-AF65-F5344CB8AC3E}">
        <p14:creationId xmlns:p14="http://schemas.microsoft.com/office/powerpoint/2010/main" val="194969955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1" y="816552"/>
            <a:ext cx="7772400" cy="838200"/>
          </a:xfrm>
        </p:spPr>
        <p:txBody>
          <a:bodyPr>
            <a:normAutofit/>
          </a:bodyPr>
          <a:lstStyle/>
          <a:p>
            <a:pPr algn="l"/>
            <a:r>
              <a:rPr lang="en-US" b="1" dirty="0" smtClean="0">
                <a:solidFill>
                  <a:srgbClr val="003366"/>
                </a:solidFill>
              </a:rPr>
              <a:t>Chronic* HCV Infection</a:t>
            </a:r>
            <a:endParaRPr lang="en-US" dirty="0">
              <a:solidFill>
                <a:srgbClr val="003366"/>
              </a:solidFill>
            </a:endParaRPr>
          </a:p>
        </p:txBody>
      </p:sp>
      <p:sp>
        <p:nvSpPr>
          <p:cNvPr id="3" name="Content Placeholder 2"/>
          <p:cNvSpPr>
            <a:spLocks noGrp="1"/>
          </p:cNvSpPr>
          <p:nvPr>
            <p:ph idx="1"/>
          </p:nvPr>
        </p:nvSpPr>
        <p:spPr>
          <a:xfrm>
            <a:off x="497114" y="1898076"/>
            <a:ext cx="7970230" cy="4608455"/>
          </a:xfrm>
        </p:spPr>
        <p:txBody>
          <a:bodyPr>
            <a:noAutofit/>
          </a:bodyPr>
          <a:lstStyle/>
          <a:p>
            <a:pPr marL="0" lvl="0" indent="0">
              <a:spcBef>
                <a:spcPts val="0"/>
              </a:spcBef>
              <a:buNone/>
            </a:pPr>
            <a:r>
              <a:rPr lang="en-US" sz="2800" dirty="0" smtClean="0"/>
              <a:t>75-85</a:t>
            </a:r>
            <a:r>
              <a:rPr lang="en-US" sz="2800" dirty="0"/>
              <a:t>% develop chronic </a:t>
            </a:r>
            <a:r>
              <a:rPr lang="en-US" sz="2800" dirty="0" smtClean="0"/>
              <a:t>infection and may remain </a:t>
            </a:r>
            <a:r>
              <a:rPr lang="en-US" sz="2800" dirty="0"/>
              <a:t>stable for years</a:t>
            </a:r>
          </a:p>
          <a:p>
            <a:pPr marL="573088" lvl="0" indent="-228600">
              <a:spcBef>
                <a:spcPts val="0"/>
              </a:spcBef>
              <a:spcAft>
                <a:spcPts val="1200"/>
              </a:spcAft>
              <a:buSzPct val="70000"/>
              <a:buFont typeface="Courier New" pitchFamily="49" charset="0"/>
              <a:buChar char="o"/>
            </a:pPr>
            <a:r>
              <a:rPr lang="en-US" sz="2800" dirty="0" smtClean="0">
                <a:solidFill>
                  <a:schemeClr val="accent1"/>
                </a:solidFill>
              </a:rPr>
              <a:t>20%-30% </a:t>
            </a:r>
            <a:r>
              <a:rPr lang="en-US" sz="2800" dirty="0">
                <a:solidFill>
                  <a:schemeClr val="accent1"/>
                </a:solidFill>
              </a:rPr>
              <a:t>develop cirrhosis </a:t>
            </a:r>
            <a:r>
              <a:rPr lang="en-US" sz="2800" dirty="0"/>
              <a:t>and serious </a:t>
            </a:r>
            <a:r>
              <a:rPr lang="en-US" sz="2800" dirty="0" smtClean="0"/>
              <a:t>illness within 20 years if untreated</a:t>
            </a:r>
          </a:p>
          <a:p>
            <a:pPr marL="573088" lvl="0" indent="-228600">
              <a:spcBef>
                <a:spcPts val="0"/>
              </a:spcBef>
              <a:spcAft>
                <a:spcPts val="2400"/>
              </a:spcAft>
              <a:buSzPct val="70000"/>
              <a:buFont typeface="Courier New" pitchFamily="49" charset="0"/>
              <a:buChar char="o"/>
            </a:pPr>
            <a:r>
              <a:rPr lang="en-US" sz="2800" dirty="0" smtClean="0">
                <a:solidFill>
                  <a:schemeClr val="accent1"/>
                </a:solidFill>
              </a:rPr>
              <a:t>20%-37% will die </a:t>
            </a:r>
            <a:r>
              <a:rPr lang="en-US" sz="2800" dirty="0" smtClean="0"/>
              <a:t>as a result of liver failure or liver cancer </a:t>
            </a:r>
            <a:r>
              <a:rPr lang="en-US" sz="2800" dirty="0" smtClean="0">
                <a:solidFill>
                  <a:schemeClr val="accent1"/>
                </a:solidFill>
              </a:rPr>
              <a:t>due to untreated HCV disease </a:t>
            </a:r>
            <a:endParaRPr lang="en-US" sz="2800" dirty="0" smtClean="0"/>
          </a:p>
          <a:p>
            <a:pPr marL="228600" lvl="0" indent="-228600">
              <a:spcBef>
                <a:spcPts val="1200"/>
              </a:spcBef>
              <a:spcAft>
                <a:spcPts val="2400"/>
              </a:spcAft>
              <a:buSzPct val="70000"/>
              <a:buNone/>
            </a:pPr>
            <a:r>
              <a:rPr lang="en-US" sz="2800" i="1" dirty="0" smtClean="0">
                <a:solidFill>
                  <a:srgbClr val="003366"/>
                </a:solidFill>
              </a:rPr>
              <a:t>* Chronic phase: infected more than 6 months after acquiring infection</a:t>
            </a:r>
            <a:endParaRPr lang="en-US" sz="2800" i="1"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69</a:t>
            </a:fld>
            <a:endParaRPr lang="en-US" dirty="0">
              <a:solidFill>
                <a:srgbClr val="000000"/>
              </a:solidFill>
            </a:endParaRPr>
          </a:p>
        </p:txBody>
      </p:sp>
      <p:pic>
        <p:nvPicPr>
          <p:cNvPr id="5" name="Picture 2" descr="C:\Users\bfinnerty\AppData\Local\Microsoft\Windows\Temporary Internet Files\Content.IE5\JJVY3ILH\knowledgeonhepa103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293" y="143744"/>
            <a:ext cx="2631498" cy="175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8239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72400" cy="838200"/>
          </a:xfrm>
        </p:spPr>
        <p:txBody>
          <a:bodyPr>
            <a:normAutofit/>
          </a:bodyPr>
          <a:lstStyle/>
          <a:p>
            <a:r>
              <a:rPr lang="en-US" b="1" dirty="0">
                <a:solidFill>
                  <a:srgbClr val="003366"/>
                </a:solidFill>
              </a:rPr>
              <a:t>Training </a:t>
            </a:r>
            <a:r>
              <a:rPr lang="en-US" b="1" dirty="0" smtClean="0">
                <a:solidFill>
                  <a:srgbClr val="003366"/>
                </a:solidFill>
              </a:rPr>
              <a:t>Agenda</a:t>
            </a:r>
            <a:endParaRPr lang="en-US" b="1" dirty="0">
              <a:solidFill>
                <a:srgbClr val="003366"/>
              </a:solidFill>
            </a:endParaRPr>
          </a:p>
        </p:txBody>
      </p:sp>
      <p:sp>
        <p:nvSpPr>
          <p:cNvPr id="3" name="Content Placeholder 2"/>
          <p:cNvSpPr>
            <a:spLocks noGrp="1"/>
          </p:cNvSpPr>
          <p:nvPr>
            <p:ph idx="1"/>
          </p:nvPr>
        </p:nvSpPr>
        <p:spPr>
          <a:xfrm>
            <a:off x="609600" y="1756641"/>
            <a:ext cx="8077200" cy="4599709"/>
          </a:xfrm>
        </p:spPr>
        <p:txBody>
          <a:bodyPr/>
          <a:lstStyle/>
          <a:p>
            <a:pPr marL="1712913" lvl="0" indent="-1712913">
              <a:spcBef>
                <a:spcPts val="600"/>
              </a:spcBef>
              <a:spcAft>
                <a:spcPts val="1800"/>
              </a:spcAft>
              <a:buNone/>
            </a:pPr>
            <a:r>
              <a:rPr lang="en-US" sz="2400" b="1" dirty="0" smtClean="0">
                <a:solidFill>
                  <a:schemeClr val="accent1"/>
                </a:solidFill>
              </a:rPr>
              <a:t>Module 1:</a:t>
            </a:r>
            <a:r>
              <a:rPr lang="en-US" sz="2400" b="1" dirty="0" smtClean="0">
                <a:solidFill>
                  <a:srgbClr val="226380"/>
                </a:solidFill>
              </a:rPr>
              <a:t> </a:t>
            </a:r>
            <a:r>
              <a:rPr lang="en-US" sz="2400" dirty="0" smtClean="0"/>
              <a:t>Training Rationale and Populations at  Risk</a:t>
            </a:r>
          </a:p>
          <a:p>
            <a:pPr marL="1712913" lvl="0" indent="-1712913">
              <a:spcBef>
                <a:spcPts val="600"/>
              </a:spcBef>
              <a:spcAft>
                <a:spcPts val="1800"/>
              </a:spcAft>
              <a:buNone/>
            </a:pPr>
            <a:r>
              <a:rPr lang="en-US" sz="2400" b="1" dirty="0" smtClean="0">
                <a:solidFill>
                  <a:schemeClr val="accent1"/>
                </a:solidFill>
              </a:rPr>
              <a:t>Module 2: </a:t>
            </a:r>
            <a:r>
              <a:rPr lang="en-US" sz="2400" dirty="0" smtClean="0"/>
              <a:t>Hepatitis C Infection</a:t>
            </a:r>
          </a:p>
          <a:p>
            <a:pPr marL="1482725" lvl="0" indent="-1482725">
              <a:spcBef>
                <a:spcPts val="600"/>
              </a:spcBef>
              <a:spcAft>
                <a:spcPts val="1800"/>
              </a:spcAft>
              <a:buNone/>
            </a:pPr>
            <a:r>
              <a:rPr lang="en-US" sz="2400" b="1" dirty="0" smtClean="0">
                <a:solidFill>
                  <a:schemeClr val="accent1"/>
                </a:solidFill>
              </a:rPr>
              <a:t>Module 3: </a:t>
            </a:r>
            <a:r>
              <a:rPr lang="en-US" sz="2400" dirty="0" smtClean="0"/>
              <a:t>Promoting Screening and Testing for Hepatitis C Infection </a:t>
            </a:r>
          </a:p>
          <a:p>
            <a:pPr marL="1482725" lvl="0" indent="-1482725">
              <a:spcBef>
                <a:spcPts val="600"/>
              </a:spcBef>
              <a:spcAft>
                <a:spcPts val="1800"/>
              </a:spcAft>
              <a:buNone/>
            </a:pPr>
            <a:r>
              <a:rPr lang="en-US" sz="2400" b="1" dirty="0" smtClean="0">
                <a:solidFill>
                  <a:schemeClr val="accent1"/>
                </a:solidFill>
              </a:rPr>
              <a:t>Module 4:</a:t>
            </a:r>
            <a:r>
              <a:rPr lang="en-US" sz="2400" b="1" dirty="0" smtClean="0">
                <a:solidFill>
                  <a:srgbClr val="226380"/>
                </a:solidFill>
              </a:rPr>
              <a:t> </a:t>
            </a:r>
            <a:r>
              <a:rPr lang="en-US" sz="2400" dirty="0" smtClean="0"/>
              <a:t>Hepatitis C Treatment Monitoring, Evaluation, and Therapies </a:t>
            </a:r>
          </a:p>
          <a:p>
            <a:pPr marL="1482725" lvl="0" indent="-1482725">
              <a:spcBef>
                <a:spcPts val="600"/>
              </a:spcBef>
              <a:spcAft>
                <a:spcPts val="1800"/>
              </a:spcAft>
              <a:buNone/>
            </a:pPr>
            <a:r>
              <a:rPr lang="en-US" sz="2400" b="1" dirty="0" smtClean="0">
                <a:solidFill>
                  <a:schemeClr val="accent1"/>
                </a:solidFill>
              </a:rPr>
              <a:t>Module 5: </a:t>
            </a:r>
            <a:r>
              <a:rPr lang="en-US" sz="2400" dirty="0" smtClean="0"/>
              <a:t>Linking Patients Infected with Hepatitis C to Health Care Services </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414239738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656" y="816552"/>
            <a:ext cx="7772400" cy="1081524"/>
          </a:xfrm>
        </p:spPr>
        <p:txBody>
          <a:bodyPr>
            <a:normAutofit/>
          </a:bodyPr>
          <a:lstStyle/>
          <a:p>
            <a:pPr algn="l"/>
            <a:r>
              <a:rPr lang="en-US" sz="3200" b="1" dirty="0">
                <a:solidFill>
                  <a:srgbClr val="003366"/>
                </a:solidFill>
              </a:rPr>
              <a:t>Chronic </a:t>
            </a:r>
            <a:r>
              <a:rPr lang="en-US" sz="3200" b="1" dirty="0" smtClean="0">
                <a:solidFill>
                  <a:srgbClr val="003366"/>
                </a:solidFill>
              </a:rPr>
              <a:t>HCV Infection</a:t>
            </a:r>
            <a:br>
              <a:rPr lang="en-US" sz="3200" b="1" dirty="0" smtClean="0">
                <a:solidFill>
                  <a:srgbClr val="003366"/>
                </a:solidFill>
              </a:rPr>
            </a:br>
            <a:r>
              <a:rPr lang="en-US" sz="3200" b="1" dirty="0" smtClean="0">
                <a:solidFill>
                  <a:srgbClr val="003366"/>
                </a:solidFill>
              </a:rPr>
              <a:t>“Extrahepatic” Manifestations</a:t>
            </a:r>
            <a:endParaRPr lang="en-US" sz="3200" dirty="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70</a:t>
            </a:fld>
            <a:endParaRPr lang="en-US" dirty="0">
              <a:solidFill>
                <a:srgbClr val="000000"/>
              </a:solidFill>
            </a:endParaRPr>
          </a:p>
        </p:txBody>
      </p:sp>
      <p:pic>
        <p:nvPicPr>
          <p:cNvPr id="5" name="Picture 2" descr="C:\Users\bfinnerty\AppData\Local\Microsoft\Windows\Temporary Internet Files\Content.IE5\JJVY3ILH\knowledgeonhepa103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293" y="143744"/>
            <a:ext cx="2631498" cy="17543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039" y="1944444"/>
            <a:ext cx="8498367" cy="4419600"/>
          </a:xfrm>
          <a:prstGeom prst="rect">
            <a:avLst/>
          </a:prstGeom>
          <a:noFill/>
          <a:ln w="38100">
            <a:noFill/>
            <a:miter lim="800000"/>
            <a:headEnd/>
            <a:tailEnd/>
          </a:ln>
        </p:spPr>
        <p:txBody>
          <a:bodyPr/>
          <a:lstStyle/>
          <a:p>
            <a:pPr marL="2517775" indent="-2517775" algn="l">
              <a:spcBef>
                <a:spcPct val="20000"/>
              </a:spcBef>
              <a:buClr>
                <a:schemeClr val="accent2"/>
              </a:buClr>
              <a:tabLst>
                <a:tab pos="2171700" algn="r"/>
              </a:tabLst>
            </a:pPr>
            <a:r>
              <a:rPr lang="en-US" altLang="en-US" sz="2200" b="1" dirty="0">
                <a:latin typeface="Arial" panose="020B0604020202020204" pitchFamily="34" charset="0"/>
                <a:cs typeface="Arial" panose="020B0604020202020204" pitchFamily="34" charset="0"/>
              </a:rPr>
              <a:t>	Hematologic</a:t>
            </a:r>
            <a:r>
              <a:rPr lang="en-US" altLang="en-US" sz="2200" b="1" dirty="0">
                <a:solidFill>
                  <a:schemeClr val="tx1"/>
                </a:solidFill>
                <a:latin typeface="Arial" panose="020B0604020202020204" pitchFamily="34" charset="0"/>
                <a:cs typeface="Arial" panose="020B0604020202020204" pitchFamily="34" charset="0"/>
              </a:rPr>
              <a:t>	</a:t>
            </a:r>
            <a:r>
              <a:rPr lang="en-US" altLang="en-US" sz="2200" dirty="0" smtClean="0">
                <a:solidFill>
                  <a:schemeClr val="tx1"/>
                </a:solidFill>
                <a:latin typeface="Arial" panose="020B0604020202020204" pitchFamily="34" charset="0"/>
                <a:cs typeface="Arial" panose="020B0604020202020204" pitchFamily="34" charset="0"/>
              </a:rPr>
              <a:t>mixed </a:t>
            </a:r>
            <a:r>
              <a:rPr lang="en-US" altLang="en-US" sz="2200" dirty="0">
                <a:solidFill>
                  <a:schemeClr val="tx1"/>
                </a:solidFill>
                <a:latin typeface="Arial" panose="020B0604020202020204" pitchFamily="34" charset="0"/>
                <a:cs typeface="Arial" panose="020B0604020202020204" pitchFamily="34" charset="0"/>
              </a:rPr>
              <a:t>cryoglobulinemia</a:t>
            </a:r>
          </a:p>
          <a:p>
            <a:pPr marL="2517775" indent="-2517775" algn="l">
              <a:spcAft>
                <a:spcPct val="40000"/>
              </a:spcAft>
              <a:buClr>
                <a:schemeClr val="accent2"/>
              </a:buClr>
              <a:tabLst>
                <a:tab pos="2171700" algn="r"/>
              </a:tabLst>
            </a:pPr>
            <a:r>
              <a:rPr lang="en-US" altLang="en-US" sz="2200" dirty="0">
                <a:solidFill>
                  <a:schemeClr val="tx1"/>
                </a:solidFill>
                <a:latin typeface="Arial" panose="020B0604020202020204" pitchFamily="34" charset="0"/>
                <a:cs typeface="Arial" panose="020B0604020202020204" pitchFamily="34" charset="0"/>
              </a:rPr>
              <a:t>		Non-Hodgkin's lymphoma</a:t>
            </a:r>
          </a:p>
          <a:p>
            <a:pPr marL="2517775" indent="-2517775">
              <a:spcBef>
                <a:spcPct val="20000"/>
              </a:spcBef>
              <a:spcAft>
                <a:spcPct val="40000"/>
              </a:spcAft>
              <a:buClr>
                <a:schemeClr val="accent2"/>
              </a:buClr>
              <a:tabLst>
                <a:tab pos="2171700" algn="r"/>
              </a:tabLst>
            </a:pPr>
            <a:r>
              <a:rPr lang="en-US" altLang="en-US" sz="2200" b="1" dirty="0">
                <a:latin typeface="Arial" panose="020B0604020202020204" pitchFamily="34" charset="0"/>
                <a:cs typeface="Arial" panose="020B0604020202020204" pitchFamily="34" charset="0"/>
              </a:rPr>
              <a:t>	Metabolic</a:t>
            </a:r>
            <a:r>
              <a:rPr lang="en-US" altLang="en-US" sz="2200" b="1" dirty="0">
                <a:solidFill>
                  <a:schemeClr val="tx1"/>
                </a:solidFill>
                <a:latin typeface="Arial" panose="020B0604020202020204" pitchFamily="34" charset="0"/>
                <a:cs typeface="Arial" panose="020B0604020202020204" pitchFamily="34" charset="0"/>
              </a:rPr>
              <a:t>	</a:t>
            </a:r>
            <a:r>
              <a:rPr lang="en-US" altLang="en-US" sz="2200" dirty="0">
                <a:solidFill>
                  <a:schemeClr val="tx1"/>
                </a:solidFill>
                <a:latin typeface="Arial" panose="020B0604020202020204" pitchFamily="34" charset="0"/>
                <a:cs typeface="Arial" panose="020B0604020202020204" pitchFamily="34" charset="0"/>
              </a:rPr>
              <a:t>Insulin </a:t>
            </a:r>
            <a:r>
              <a:rPr lang="en-US" altLang="en-US" sz="2200" dirty="0" smtClean="0">
                <a:solidFill>
                  <a:schemeClr val="tx1"/>
                </a:solidFill>
                <a:latin typeface="Arial" panose="020B0604020202020204" pitchFamily="34" charset="0"/>
                <a:cs typeface="Arial" panose="020B0604020202020204" pitchFamily="34" charset="0"/>
              </a:rPr>
              <a:t>resistance, d</a:t>
            </a:r>
            <a:r>
              <a:rPr lang="en-US" altLang="en-US" sz="2200" dirty="0" smtClean="0">
                <a:latin typeface="Arial" panose="020B0604020202020204" pitchFamily="34" charset="0"/>
                <a:cs typeface="Arial" panose="020B0604020202020204" pitchFamily="34" charset="0"/>
              </a:rPr>
              <a:t>iabetes mellitus</a:t>
            </a:r>
            <a:endParaRPr lang="en-US" altLang="en-US" sz="2200" dirty="0">
              <a:solidFill>
                <a:schemeClr val="tx1"/>
              </a:solidFill>
              <a:latin typeface="Arial" panose="020B0604020202020204" pitchFamily="34" charset="0"/>
              <a:cs typeface="Arial" panose="020B0604020202020204" pitchFamily="34" charset="0"/>
            </a:endParaRPr>
          </a:p>
          <a:p>
            <a:pPr marL="2517775" indent="-2517775" algn="l">
              <a:spcBef>
                <a:spcPct val="20000"/>
              </a:spcBef>
              <a:buClr>
                <a:schemeClr val="accent2"/>
              </a:buClr>
              <a:tabLst>
                <a:tab pos="2171700" algn="r"/>
              </a:tabLst>
            </a:pPr>
            <a:r>
              <a:rPr lang="en-US" altLang="en-US" sz="2200" b="1" dirty="0">
                <a:latin typeface="Arial" panose="020B0604020202020204" pitchFamily="34" charset="0"/>
                <a:cs typeface="Arial" panose="020B0604020202020204" pitchFamily="34" charset="0"/>
              </a:rPr>
              <a:t>	</a:t>
            </a:r>
            <a:r>
              <a:rPr lang="en-US" altLang="en-US" sz="2200" b="1" dirty="0" smtClean="0">
                <a:latin typeface="Arial" panose="020B0604020202020204" pitchFamily="34" charset="0"/>
                <a:cs typeface="Arial" panose="020B0604020202020204" pitchFamily="34" charset="0"/>
              </a:rPr>
              <a:t>Renal</a:t>
            </a:r>
            <a:r>
              <a:rPr lang="en-US" altLang="en-US" sz="2200" b="1" dirty="0">
                <a:solidFill>
                  <a:schemeClr val="tx1"/>
                </a:solidFill>
                <a:latin typeface="Arial" panose="020B0604020202020204" pitchFamily="34" charset="0"/>
                <a:cs typeface="Arial" panose="020B0604020202020204" pitchFamily="34" charset="0"/>
              </a:rPr>
              <a:t>	</a:t>
            </a:r>
            <a:r>
              <a:rPr lang="en-US" altLang="en-US" sz="2200" dirty="0">
                <a:solidFill>
                  <a:schemeClr val="tx1"/>
                </a:solidFill>
                <a:latin typeface="Arial" panose="020B0604020202020204" pitchFamily="34" charset="0"/>
                <a:cs typeface="Arial" panose="020B0604020202020204" pitchFamily="34" charset="0"/>
              </a:rPr>
              <a:t>Membranoproliferative glomerulonephritis</a:t>
            </a:r>
          </a:p>
          <a:p>
            <a:pPr marL="2517775" indent="-2517775" algn="l">
              <a:spcAft>
                <a:spcPct val="40000"/>
              </a:spcAft>
              <a:buClr>
                <a:schemeClr val="accent2"/>
              </a:buClr>
              <a:tabLst>
                <a:tab pos="2171700" algn="r"/>
              </a:tabLst>
            </a:pPr>
            <a:r>
              <a:rPr lang="en-US" altLang="en-US" sz="2200" dirty="0">
                <a:solidFill>
                  <a:schemeClr val="tx1"/>
                </a:solidFill>
                <a:latin typeface="Arial" panose="020B0604020202020204" pitchFamily="34" charset="0"/>
                <a:cs typeface="Arial" panose="020B0604020202020204" pitchFamily="34" charset="0"/>
              </a:rPr>
              <a:t>		Membranous nephropathy</a:t>
            </a:r>
          </a:p>
          <a:p>
            <a:pPr marL="2517775" indent="-2517775" algn="l">
              <a:spcBef>
                <a:spcPct val="20000"/>
              </a:spcBef>
              <a:spcAft>
                <a:spcPts val="1200"/>
              </a:spcAft>
              <a:buClr>
                <a:schemeClr val="accent2"/>
              </a:buClr>
              <a:tabLst>
                <a:tab pos="2171700" algn="r"/>
              </a:tabLst>
            </a:pPr>
            <a:r>
              <a:rPr lang="en-US" altLang="en-US" sz="2200" b="1" dirty="0">
                <a:latin typeface="Arial" panose="020B0604020202020204" pitchFamily="34" charset="0"/>
                <a:cs typeface="Arial" panose="020B0604020202020204" pitchFamily="34" charset="0"/>
              </a:rPr>
              <a:t>	</a:t>
            </a:r>
            <a:r>
              <a:rPr lang="en-US" altLang="en-US" sz="2200" b="1" dirty="0" smtClean="0">
                <a:latin typeface="Arial" panose="020B0604020202020204" pitchFamily="34" charset="0"/>
                <a:cs typeface="Arial" panose="020B0604020202020204" pitchFamily="34" charset="0"/>
              </a:rPr>
              <a:t>Dermatologic</a:t>
            </a:r>
            <a:r>
              <a:rPr lang="en-US" altLang="en-US" sz="2200" b="1" dirty="0">
                <a:solidFill>
                  <a:schemeClr val="tx1"/>
                </a:solidFill>
                <a:latin typeface="Arial" panose="020B0604020202020204" pitchFamily="34" charset="0"/>
                <a:cs typeface="Arial" panose="020B0604020202020204" pitchFamily="34" charset="0"/>
              </a:rPr>
              <a:t>	</a:t>
            </a:r>
            <a:r>
              <a:rPr lang="en-US" altLang="en-US" sz="2200" dirty="0" err="1">
                <a:solidFill>
                  <a:schemeClr val="tx1"/>
                </a:solidFill>
                <a:latin typeface="Arial" panose="020B0604020202020204" pitchFamily="34" charset="0"/>
                <a:cs typeface="Arial" panose="020B0604020202020204" pitchFamily="34" charset="0"/>
              </a:rPr>
              <a:t>Porphyria</a:t>
            </a:r>
            <a:r>
              <a:rPr lang="en-US" altLang="en-US" sz="2200" dirty="0">
                <a:solidFill>
                  <a:schemeClr val="tx1"/>
                </a:solidFill>
                <a:latin typeface="Arial" panose="020B0604020202020204" pitchFamily="34" charset="0"/>
                <a:cs typeface="Arial" panose="020B0604020202020204" pitchFamily="34" charset="0"/>
              </a:rPr>
              <a:t> </a:t>
            </a:r>
            <a:r>
              <a:rPr lang="en-US" altLang="en-US" sz="2200" dirty="0" err="1">
                <a:solidFill>
                  <a:schemeClr val="tx1"/>
                </a:solidFill>
                <a:latin typeface="Arial" panose="020B0604020202020204" pitchFamily="34" charset="0"/>
                <a:cs typeface="Arial" panose="020B0604020202020204" pitchFamily="34" charset="0"/>
              </a:rPr>
              <a:t>cutanea</a:t>
            </a:r>
            <a:r>
              <a:rPr lang="en-US" altLang="en-US" sz="2200" dirty="0">
                <a:solidFill>
                  <a:schemeClr val="tx1"/>
                </a:solidFill>
                <a:latin typeface="Arial" panose="020B0604020202020204" pitchFamily="34" charset="0"/>
                <a:cs typeface="Arial" panose="020B0604020202020204" pitchFamily="34" charset="0"/>
              </a:rPr>
              <a:t> </a:t>
            </a:r>
            <a:r>
              <a:rPr lang="en-US" altLang="en-US" sz="2200" dirty="0" err="1" smtClean="0">
                <a:solidFill>
                  <a:schemeClr val="tx1"/>
                </a:solidFill>
                <a:latin typeface="Arial" panose="020B0604020202020204" pitchFamily="34" charset="0"/>
                <a:cs typeface="Arial" panose="020B0604020202020204" pitchFamily="34" charset="0"/>
              </a:rPr>
              <a:t>tarda</a:t>
            </a:r>
            <a:endParaRPr lang="en-US" altLang="en-US" sz="2200" dirty="0" smtClean="0">
              <a:solidFill>
                <a:schemeClr val="tx1"/>
              </a:solidFill>
              <a:latin typeface="Arial" panose="020B0604020202020204" pitchFamily="34" charset="0"/>
              <a:cs typeface="Arial" panose="020B0604020202020204" pitchFamily="34" charset="0"/>
            </a:endParaRPr>
          </a:p>
          <a:p>
            <a:pPr marL="2517775" indent="-2517775" algn="l">
              <a:spcBef>
                <a:spcPct val="20000"/>
              </a:spcBef>
              <a:spcAft>
                <a:spcPts val="1200"/>
              </a:spcAft>
              <a:buClr>
                <a:schemeClr val="accent2"/>
              </a:buClr>
              <a:tabLst>
                <a:tab pos="2171700" algn="r"/>
              </a:tabLst>
            </a:pPr>
            <a:r>
              <a:rPr lang="en-US" altLang="en-US" sz="2200" b="1" dirty="0" smtClean="0">
                <a:latin typeface="Arial" panose="020B0604020202020204" pitchFamily="34" charset="0"/>
                <a:cs typeface="Arial" panose="020B0604020202020204" pitchFamily="34" charset="0"/>
              </a:rPr>
              <a:t>	Autoimmune</a:t>
            </a:r>
            <a:r>
              <a:rPr lang="en-US" altLang="en-US" sz="2200" b="1" dirty="0" smtClean="0">
                <a:solidFill>
                  <a:schemeClr val="tx1"/>
                </a:solidFill>
                <a:latin typeface="Arial" panose="020B0604020202020204" pitchFamily="34" charset="0"/>
                <a:cs typeface="Arial" panose="020B0604020202020204" pitchFamily="34" charset="0"/>
              </a:rPr>
              <a:t>	</a:t>
            </a:r>
            <a:r>
              <a:rPr lang="en-US" altLang="en-US" sz="2200" dirty="0" smtClean="0">
                <a:solidFill>
                  <a:schemeClr val="tx1"/>
                </a:solidFill>
                <a:latin typeface="Arial" panose="020B0604020202020204" pitchFamily="34" charset="0"/>
                <a:cs typeface="Arial" panose="020B0604020202020204" pitchFamily="34" charset="0"/>
              </a:rPr>
              <a:t>Idiopathic </a:t>
            </a:r>
            <a:r>
              <a:rPr lang="en-US" altLang="en-US" sz="2200" dirty="0">
                <a:solidFill>
                  <a:schemeClr val="tx1"/>
                </a:solidFill>
                <a:latin typeface="Arial" panose="020B0604020202020204" pitchFamily="34" charset="0"/>
                <a:cs typeface="Arial" panose="020B0604020202020204" pitchFamily="34" charset="0"/>
              </a:rPr>
              <a:t>thrombocytopenic </a:t>
            </a:r>
            <a:r>
              <a:rPr lang="en-US" altLang="en-US" sz="2200" dirty="0" err="1" smtClean="0">
                <a:solidFill>
                  <a:schemeClr val="tx1"/>
                </a:solidFill>
                <a:latin typeface="Arial" panose="020B0604020202020204" pitchFamily="34" charset="0"/>
                <a:cs typeface="Arial" panose="020B0604020202020204" pitchFamily="34" charset="0"/>
              </a:rPr>
              <a:t>purpura</a:t>
            </a:r>
            <a:endParaRPr lang="en-US" altLang="en-US" sz="2200" dirty="0" smtClean="0">
              <a:solidFill>
                <a:schemeClr val="tx1"/>
              </a:solidFill>
              <a:latin typeface="Arial" panose="020B0604020202020204" pitchFamily="34" charset="0"/>
              <a:cs typeface="Arial" panose="020B0604020202020204" pitchFamily="34" charset="0"/>
            </a:endParaRPr>
          </a:p>
          <a:p>
            <a:pPr marL="2517775" indent="-2517775">
              <a:spcBef>
                <a:spcPct val="20000"/>
              </a:spcBef>
              <a:buClr>
                <a:schemeClr val="accent2"/>
              </a:buClr>
              <a:tabLst>
                <a:tab pos="2171700" algn="r"/>
              </a:tabLst>
            </a:pPr>
            <a:r>
              <a:rPr lang="en-US" altLang="en-US" sz="2200" b="1" dirty="0" smtClean="0">
                <a:latin typeface="Arial" panose="020B0604020202020204" pitchFamily="34" charset="0"/>
                <a:cs typeface="Arial" panose="020B0604020202020204" pitchFamily="34" charset="0"/>
              </a:rPr>
              <a:t>	Nonspecific	</a:t>
            </a:r>
            <a:r>
              <a:rPr lang="en-US" altLang="en-US" sz="2200" dirty="0" smtClean="0">
                <a:latin typeface="Arial" panose="020B0604020202020204" pitchFamily="34" charset="0"/>
                <a:cs typeface="Arial" panose="020B0604020202020204" pitchFamily="34" charset="0"/>
              </a:rPr>
              <a:t>Chronic fatigue</a:t>
            </a:r>
          </a:p>
          <a:p>
            <a:pPr marL="2517775" indent="-2517775">
              <a:buClr>
                <a:schemeClr val="accent2"/>
              </a:buClr>
              <a:tabLst>
                <a:tab pos="2171700" algn="r"/>
              </a:tabLst>
            </a:pPr>
            <a:r>
              <a:rPr lang="en-US" altLang="en-US" sz="2200" dirty="0" smtClean="0">
                <a:latin typeface="Arial" panose="020B0604020202020204" pitchFamily="34" charset="0"/>
                <a:cs typeface="Arial" panose="020B0604020202020204" pitchFamily="34" charset="0"/>
              </a:rPr>
              <a:t>		Memory loss</a:t>
            </a:r>
          </a:p>
          <a:p>
            <a:pPr marL="2517775" indent="-2517775">
              <a:buClr>
                <a:schemeClr val="accent2"/>
              </a:buClr>
              <a:tabLst>
                <a:tab pos="2171700" algn="r"/>
              </a:tabLst>
            </a:pPr>
            <a:r>
              <a:rPr lang="en-US" altLang="en-US" sz="2200" dirty="0" smtClean="0">
                <a:latin typeface="Arial" panose="020B0604020202020204" pitchFamily="34" charset="0"/>
                <a:cs typeface="Arial" panose="020B0604020202020204" pitchFamily="34" charset="0"/>
              </a:rPr>
              <a:t>		Cognitive impairment (“mental fog”)</a:t>
            </a:r>
          </a:p>
          <a:p>
            <a:pPr marL="2517775" indent="-2517775" algn="l">
              <a:buClr>
                <a:schemeClr val="accent2"/>
              </a:buClr>
              <a:tabLst>
                <a:tab pos="2171700" algn="r"/>
              </a:tabLst>
            </a:pPr>
            <a:endParaRPr lang="en-US" altLang="en-US" sz="2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18239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5"/>
          <a:srcRect/>
          <a:stretch>
            <a:fillRect/>
          </a:stretch>
        </p:blipFill>
        <p:spPr bwMode="auto">
          <a:xfrm>
            <a:off x="702527" y="3923863"/>
            <a:ext cx="2101172" cy="210117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71</a:t>
            </a:fld>
            <a:endParaRPr lang="en-US" dirty="0">
              <a:solidFill>
                <a:srgbClr val="000000"/>
              </a:solidFill>
            </a:endParaRPr>
          </a:p>
        </p:txBody>
      </p:sp>
      <p:sp>
        <p:nvSpPr>
          <p:cNvPr id="8" name="Content Placeholder 2"/>
          <p:cNvSpPr>
            <a:spLocks noGrp="1"/>
          </p:cNvSpPr>
          <p:nvPr>
            <p:ph idx="1"/>
          </p:nvPr>
        </p:nvSpPr>
        <p:spPr>
          <a:xfrm>
            <a:off x="457201" y="2254459"/>
            <a:ext cx="8377880" cy="1576137"/>
          </a:xfrm>
        </p:spPr>
        <p:txBody>
          <a:bodyPr>
            <a:noAutofit/>
          </a:bodyPr>
          <a:lstStyle/>
          <a:p>
            <a:pPr marL="228600" indent="-228600">
              <a:lnSpc>
                <a:spcPct val="120000"/>
              </a:lnSpc>
            </a:pPr>
            <a:r>
              <a:rPr lang="en-US" sz="2400" dirty="0" smtClean="0"/>
              <a:t>Chronic fatigue, memory loss, cognitive impairment  (“brain fog”)</a:t>
            </a:r>
          </a:p>
          <a:p>
            <a:pPr marL="228600" indent="-228600">
              <a:lnSpc>
                <a:spcPct val="120000"/>
              </a:lnSpc>
            </a:pPr>
            <a:r>
              <a:rPr lang="en-US" sz="2400" dirty="0" smtClean="0"/>
              <a:t>Not related to severity of liver disease (can be early or late)</a:t>
            </a:r>
          </a:p>
        </p:txBody>
      </p:sp>
      <p:sp>
        <p:nvSpPr>
          <p:cNvPr id="10" name="Title 1"/>
          <p:cNvSpPr>
            <a:spLocks noGrp="1"/>
          </p:cNvSpPr>
          <p:nvPr>
            <p:ph type="title"/>
          </p:nvPr>
        </p:nvSpPr>
        <p:spPr>
          <a:xfrm>
            <a:off x="457200" y="830179"/>
            <a:ext cx="8229600" cy="1084230"/>
          </a:xfrm>
        </p:spPr>
        <p:txBody>
          <a:bodyPr>
            <a:normAutofit fontScale="90000"/>
          </a:bodyPr>
          <a:lstStyle/>
          <a:p>
            <a:r>
              <a:rPr lang="en-US" b="1" dirty="0" smtClean="0">
                <a:solidFill>
                  <a:srgbClr val="003366"/>
                </a:solidFill>
              </a:rPr>
              <a:t>Nonspecific Symptoms of Chronic Hepatitis C</a:t>
            </a:r>
            <a:endParaRPr lang="en-US" b="1" dirty="0">
              <a:solidFill>
                <a:srgbClr val="003366"/>
              </a:solidFill>
            </a:endParaRPr>
          </a:p>
        </p:txBody>
      </p:sp>
      <p:sp>
        <p:nvSpPr>
          <p:cNvPr id="9" name="Content Placeholder 2"/>
          <p:cNvSpPr txBox="1">
            <a:spLocks/>
          </p:cNvSpPr>
          <p:nvPr/>
        </p:nvSpPr>
        <p:spPr>
          <a:xfrm>
            <a:off x="702527" y="2029968"/>
            <a:ext cx="7750098" cy="4139133"/>
          </a:xfrm>
          <a:prstGeom prst="rect">
            <a:avLst/>
          </a:prstGeom>
        </p:spPr>
        <p:txBody>
          <a:bodyPr vert="horz" lIns="91440" tIns="45720" rIns="91440" bIns="45720" rtlCol="0">
            <a:normAutofit/>
          </a:bodyPr>
          <a:lstStyle/>
          <a:p>
            <a:pPr marL="806450" marR="0" lvl="0" indent="-458788" algn="l" defTabSz="457200" rtl="0" eaLnBrk="1" fontAlgn="auto" latinLnBrk="0" hangingPunct="1">
              <a:lnSpc>
                <a:spcPct val="100000"/>
              </a:lnSpc>
              <a:spcBef>
                <a:spcPts val="0"/>
              </a:spcBef>
              <a:spcAft>
                <a:spcPts val="0"/>
              </a:spcAft>
              <a:buClrTx/>
              <a:buSzTx/>
              <a:buFont typeface="Arial"/>
              <a:buNone/>
              <a:tabLst/>
              <a:defRPr/>
            </a:pP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 name="Content Placeholder 2"/>
          <p:cNvSpPr txBox="1">
            <a:spLocks/>
          </p:cNvSpPr>
          <p:nvPr/>
        </p:nvSpPr>
        <p:spPr>
          <a:xfrm>
            <a:off x="2936383" y="3830596"/>
            <a:ext cx="5668642" cy="2490906"/>
          </a:xfrm>
          <a:prstGeom prst="rect">
            <a:avLst/>
          </a:prstGeom>
        </p:spPr>
        <p:txBody>
          <a:bodyPr vert="horz" lIns="91440" tIns="45720" rIns="91440" bIns="45720" rtlCol="0">
            <a:normAutofit/>
          </a:bodyPr>
          <a:lstStyle/>
          <a:p>
            <a:pPr marL="806450" marR="0" lvl="0" indent="-458788" algn="l" defTabSz="457200" rtl="0" eaLnBrk="1" fontAlgn="auto" latinLnBrk="0" hangingPunct="1">
              <a:lnSpc>
                <a:spcPct val="100000"/>
              </a:lnSpc>
              <a:spcBef>
                <a:spcPts val="0"/>
              </a:spcBef>
              <a:spcAft>
                <a:spcPts val="0"/>
              </a:spcAft>
              <a:buClrTx/>
              <a:buSzTx/>
              <a:buFont typeface="Arial"/>
              <a:buNone/>
              <a:tabLst/>
              <a:defRPr/>
            </a:pP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 name="Content Placeholder 2"/>
          <p:cNvSpPr txBox="1">
            <a:spLocks/>
          </p:cNvSpPr>
          <p:nvPr/>
        </p:nvSpPr>
        <p:spPr>
          <a:xfrm>
            <a:off x="3064345" y="3800116"/>
            <a:ext cx="5750416" cy="2490906"/>
          </a:xfrm>
          <a:prstGeom prst="rect">
            <a:avLst/>
          </a:prstGeom>
        </p:spPr>
        <p:txBody>
          <a:bodyPr vert="horz" lIns="91440" tIns="45720" rIns="91440" bIns="45720" rtlCol="0">
            <a:normAutofit/>
          </a:bodyPr>
          <a:lstStyle/>
          <a:p>
            <a:pPr marL="228600" indent="-228600">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Can be severe, disabling</a:t>
            </a:r>
          </a:p>
          <a:p>
            <a:pPr marL="228600" indent="-228600">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May be passed off as not due to hepatitis C</a:t>
            </a:r>
          </a:p>
          <a:p>
            <a:pPr marL="228600" indent="-228600">
              <a:buFont typeface="Arial" pitchFamily="34" charset="0"/>
              <a:buChar char="•"/>
            </a:pPr>
            <a:r>
              <a:rPr lang="en-US" sz="2400" dirty="0" smtClean="0">
                <a:latin typeface="Arial" panose="020B0604020202020204" pitchFamily="34" charset="0"/>
                <a:cs typeface="Arial" panose="020B0604020202020204" pitchFamily="34" charset="0"/>
              </a:rPr>
              <a:t>May not be recognized until it goes away with treatment</a:t>
            </a:r>
          </a:p>
        </p:txBody>
      </p:sp>
    </p:spTree>
    <p:extLst>
      <p:ext uri="{BB962C8B-B14F-4D97-AF65-F5344CB8AC3E}">
        <p14:creationId xmlns:p14="http://schemas.microsoft.com/office/powerpoint/2010/main" val="381303243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050" name="Picture 2" descr="C:\Users\owner\Desktop\Liver_Cirrhosis-2.png"/>
          <p:cNvPicPr>
            <a:picLocks noChangeAspect="1" noChangeArrowheads="1"/>
          </p:cNvPicPr>
          <p:nvPr/>
        </p:nvPicPr>
        <p:blipFill>
          <a:blip r:embed="rId5"/>
          <a:srcRect t="10592" r="49452" b="17700"/>
          <a:stretch>
            <a:fillRect/>
          </a:stretch>
        </p:blipFill>
        <p:spPr bwMode="auto">
          <a:xfrm>
            <a:off x="279400" y="1891442"/>
            <a:ext cx="1868049" cy="1299940"/>
          </a:xfrm>
          <a:prstGeom prst="rect">
            <a:avLst/>
          </a:prstGeom>
          <a:noFill/>
        </p:spPr>
      </p:pic>
      <p:pic>
        <p:nvPicPr>
          <p:cNvPr id="7" name="Picture 2" descr="C:\Users\owner\Desktop\Liver_Cirrhosis-2.png"/>
          <p:cNvPicPr>
            <a:picLocks noChangeAspect="1" noChangeArrowheads="1"/>
          </p:cNvPicPr>
          <p:nvPr/>
        </p:nvPicPr>
        <p:blipFill>
          <a:blip r:embed="rId5"/>
          <a:srcRect l="50041" t="9481" b="15127"/>
          <a:stretch>
            <a:fillRect/>
          </a:stretch>
        </p:blipFill>
        <p:spPr bwMode="auto">
          <a:xfrm>
            <a:off x="396351" y="3556000"/>
            <a:ext cx="1751098" cy="1296258"/>
          </a:xfrm>
          <a:prstGeom prst="rect">
            <a:avLst/>
          </a:prstGeom>
          <a:noFill/>
        </p:spPr>
      </p:pic>
      <p:sp>
        <p:nvSpPr>
          <p:cNvPr id="2" name="Title 1"/>
          <p:cNvSpPr>
            <a:spLocks noGrp="1"/>
          </p:cNvSpPr>
          <p:nvPr>
            <p:ph type="title"/>
          </p:nvPr>
        </p:nvSpPr>
        <p:spPr>
          <a:xfrm>
            <a:off x="457200" y="716973"/>
            <a:ext cx="8229600" cy="914400"/>
          </a:xfrm>
        </p:spPr>
        <p:txBody>
          <a:bodyPr/>
          <a:lstStyle/>
          <a:p>
            <a:r>
              <a:rPr lang="en-US" b="1" dirty="0" smtClean="0">
                <a:solidFill>
                  <a:srgbClr val="003366"/>
                </a:solidFill>
              </a:rPr>
              <a:t>Cirrhosis</a:t>
            </a:r>
            <a:endParaRPr lang="en-US" b="1" dirty="0">
              <a:solidFill>
                <a:srgbClr val="003366"/>
              </a:solidFill>
            </a:endParaRPr>
          </a:p>
        </p:txBody>
      </p:sp>
      <p:sp>
        <p:nvSpPr>
          <p:cNvPr id="6" name="Content Placeholder 2"/>
          <p:cNvSpPr>
            <a:spLocks noGrp="1"/>
          </p:cNvSpPr>
          <p:nvPr>
            <p:ph idx="1"/>
          </p:nvPr>
        </p:nvSpPr>
        <p:spPr>
          <a:xfrm>
            <a:off x="2147449" y="1891442"/>
            <a:ext cx="6577451" cy="3937858"/>
          </a:xfrm>
        </p:spPr>
        <p:txBody>
          <a:bodyPr>
            <a:normAutofit/>
          </a:bodyPr>
          <a:lstStyle/>
          <a:p>
            <a:pPr marL="749300" indent="-749300">
              <a:spcBef>
                <a:spcPts val="0"/>
              </a:spcBef>
              <a:buNone/>
            </a:pPr>
            <a:r>
              <a:rPr lang="en-US" sz="3600" b="1" dirty="0" smtClean="0">
                <a:solidFill>
                  <a:srgbClr val="003366"/>
                </a:solidFill>
              </a:rPr>
              <a:t>Compensated cirrhosis</a:t>
            </a:r>
          </a:p>
          <a:p>
            <a:pPr marL="571500" indent="-228600">
              <a:spcBef>
                <a:spcPts val="0"/>
              </a:spcBef>
            </a:pPr>
            <a:r>
              <a:rPr lang="en-US" sz="3600" dirty="0" smtClean="0"/>
              <a:t>Asymptomatic stage</a:t>
            </a:r>
          </a:p>
          <a:p>
            <a:pPr marL="914400" indent="-228600">
              <a:spcBef>
                <a:spcPts val="0"/>
              </a:spcBef>
              <a:buNone/>
            </a:pPr>
            <a:endParaRPr lang="en-US" sz="1800" dirty="0" smtClean="0"/>
          </a:p>
          <a:p>
            <a:pPr marL="914400" indent="-228600">
              <a:spcBef>
                <a:spcPts val="0"/>
              </a:spcBef>
              <a:buNone/>
            </a:pPr>
            <a:endParaRPr lang="en-US" sz="1800" dirty="0" smtClean="0"/>
          </a:p>
          <a:p>
            <a:pPr marL="571500" indent="-571500">
              <a:spcBef>
                <a:spcPts val="0"/>
              </a:spcBef>
              <a:buNone/>
            </a:pPr>
            <a:r>
              <a:rPr lang="en-US" sz="3600" b="1" dirty="0" err="1" smtClean="0">
                <a:solidFill>
                  <a:srgbClr val="003366"/>
                </a:solidFill>
              </a:rPr>
              <a:t>Decompensated</a:t>
            </a:r>
            <a:r>
              <a:rPr lang="en-US" sz="3600" b="1" dirty="0" smtClean="0">
                <a:solidFill>
                  <a:srgbClr val="003366"/>
                </a:solidFill>
              </a:rPr>
              <a:t> cirrhosis</a:t>
            </a:r>
          </a:p>
          <a:p>
            <a:pPr marL="571500" indent="-228600">
              <a:spcBef>
                <a:spcPts val="0"/>
              </a:spcBef>
            </a:pPr>
            <a:r>
              <a:rPr lang="en-US" sz="3600" dirty="0" smtClean="0"/>
              <a:t>Clinically evident symptoms </a:t>
            </a:r>
          </a:p>
          <a:p>
            <a:pPr marL="571500" indent="-228600">
              <a:spcBef>
                <a:spcPts val="0"/>
              </a:spcBef>
            </a:pPr>
            <a:r>
              <a:rPr lang="en-US" sz="3600" dirty="0" smtClean="0"/>
              <a:t>End-stage liver disease</a:t>
            </a:r>
            <a:endParaRPr lang="en-US" sz="3600" dirty="0"/>
          </a:p>
        </p:txBody>
      </p:sp>
      <p:sp>
        <p:nvSpPr>
          <p:cNvPr id="5"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72</a:t>
            </a:fld>
            <a:endParaRPr lang="en-US" dirty="0">
              <a:solidFill>
                <a:srgbClr val="000000"/>
              </a:solidFill>
            </a:endParaRPr>
          </a:p>
        </p:txBody>
      </p:sp>
    </p:spTree>
    <p:extLst>
      <p:ext uri="{BB962C8B-B14F-4D97-AF65-F5344CB8AC3E}">
        <p14:creationId xmlns:p14="http://schemas.microsoft.com/office/powerpoint/2010/main" val="381303243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3"/>
            <a:ext cx="8229600" cy="914400"/>
          </a:xfrm>
        </p:spPr>
        <p:txBody>
          <a:bodyPr/>
          <a:lstStyle/>
          <a:p>
            <a:r>
              <a:rPr lang="en-US" b="1" dirty="0" err="1" smtClean="0">
                <a:solidFill>
                  <a:srgbClr val="003366"/>
                </a:solidFill>
              </a:rPr>
              <a:t>Decompensated</a:t>
            </a:r>
            <a:r>
              <a:rPr lang="en-US" b="1" dirty="0" smtClean="0">
                <a:solidFill>
                  <a:srgbClr val="003366"/>
                </a:solidFill>
              </a:rPr>
              <a:t> Cirrhosis</a:t>
            </a:r>
            <a:endParaRPr lang="en-US" b="1" dirty="0">
              <a:solidFill>
                <a:srgbClr val="003366"/>
              </a:solidFill>
            </a:endParaRPr>
          </a:p>
        </p:txBody>
      </p:sp>
      <p:sp>
        <p:nvSpPr>
          <p:cNvPr id="6" name="Content Placeholder 2"/>
          <p:cNvSpPr>
            <a:spLocks noGrp="1"/>
          </p:cNvSpPr>
          <p:nvPr>
            <p:ph idx="1"/>
          </p:nvPr>
        </p:nvSpPr>
        <p:spPr>
          <a:xfrm>
            <a:off x="685220" y="1773043"/>
            <a:ext cx="7616951" cy="4248615"/>
          </a:xfrm>
        </p:spPr>
        <p:txBody>
          <a:bodyPr>
            <a:normAutofit fontScale="92500" lnSpcReduction="20000"/>
          </a:bodyPr>
          <a:lstStyle/>
          <a:p>
            <a:pPr marL="0" indent="0">
              <a:lnSpc>
                <a:spcPct val="120000"/>
              </a:lnSpc>
              <a:buNone/>
            </a:pPr>
            <a:r>
              <a:rPr lang="en-US" sz="3600" dirty="0" smtClean="0"/>
              <a:t>Symptoms presenting during end stage liver disease</a:t>
            </a:r>
          </a:p>
          <a:p>
            <a:pPr marL="2395538" indent="-276225">
              <a:lnSpc>
                <a:spcPct val="120000"/>
              </a:lnSpc>
            </a:pPr>
            <a:r>
              <a:rPr lang="en-US" sz="3600" dirty="0" smtClean="0"/>
              <a:t>Portal hypertension</a:t>
            </a:r>
          </a:p>
          <a:p>
            <a:pPr marL="2395538" indent="-276225">
              <a:lnSpc>
                <a:spcPct val="120000"/>
              </a:lnSpc>
            </a:pPr>
            <a:r>
              <a:rPr lang="en-US" sz="3600" dirty="0" err="1" smtClean="0"/>
              <a:t>Ascites</a:t>
            </a:r>
            <a:r>
              <a:rPr lang="en-US" sz="3600" dirty="0" smtClean="0"/>
              <a:t> (fluid in abdomen)</a:t>
            </a:r>
          </a:p>
          <a:p>
            <a:pPr marL="2395538" indent="-276225">
              <a:lnSpc>
                <a:spcPct val="120000"/>
              </a:lnSpc>
            </a:pPr>
            <a:r>
              <a:rPr lang="en-US" sz="3600" dirty="0" smtClean="0"/>
              <a:t>Jaundice</a:t>
            </a:r>
          </a:p>
          <a:p>
            <a:pPr marL="2395538" indent="-276225">
              <a:lnSpc>
                <a:spcPct val="120000"/>
              </a:lnSpc>
            </a:pPr>
            <a:r>
              <a:rPr lang="en-US" sz="3600" dirty="0" err="1" smtClean="0"/>
              <a:t>Variceal</a:t>
            </a:r>
            <a:r>
              <a:rPr lang="en-US" sz="3600" dirty="0" smtClean="0"/>
              <a:t> bleeding </a:t>
            </a:r>
          </a:p>
          <a:p>
            <a:pPr marL="2395538" indent="-276225">
              <a:lnSpc>
                <a:spcPct val="120000"/>
              </a:lnSpc>
            </a:pPr>
            <a:r>
              <a:rPr lang="en-US" sz="3600" dirty="0" smtClean="0"/>
              <a:t>Hepatic encephalopathy</a:t>
            </a:r>
          </a:p>
          <a:p>
            <a:pPr marL="0" indent="0">
              <a:lnSpc>
                <a:spcPct val="120000"/>
              </a:lnSpc>
              <a:buNone/>
            </a:pPr>
            <a:endParaRPr lang="en-US" sz="3100" dirty="0" smtClean="0"/>
          </a:p>
          <a:p>
            <a:pPr marL="0" indent="0">
              <a:lnSpc>
                <a:spcPct val="120000"/>
              </a:lnSpc>
              <a:buNone/>
            </a:pPr>
            <a:endParaRPr lang="en-US" sz="3100" dirty="0"/>
          </a:p>
        </p:txBody>
      </p:sp>
      <p:sp>
        <p:nvSpPr>
          <p:cNvPr id="5"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73</a:t>
            </a:fld>
            <a:endParaRPr lang="en-US" dirty="0">
              <a:solidFill>
                <a:srgbClr val="000000"/>
              </a:solidFill>
            </a:endParaRPr>
          </a:p>
        </p:txBody>
      </p:sp>
      <p:pic>
        <p:nvPicPr>
          <p:cNvPr id="119811" name="Picture 3"/>
          <p:cNvPicPr>
            <a:picLocks noChangeAspect="1" noChangeArrowheads="1"/>
          </p:cNvPicPr>
          <p:nvPr/>
        </p:nvPicPr>
        <p:blipFill>
          <a:blip r:embed="rId5"/>
          <a:srcRect/>
          <a:stretch>
            <a:fillRect/>
          </a:stretch>
        </p:blipFill>
        <p:spPr bwMode="auto">
          <a:xfrm>
            <a:off x="457200" y="3597275"/>
            <a:ext cx="2088292" cy="1403606"/>
          </a:xfrm>
          <a:prstGeom prst="rect">
            <a:avLst/>
          </a:prstGeom>
          <a:noFill/>
          <a:ln w="9525">
            <a:noFill/>
            <a:miter lim="800000"/>
            <a:headEnd/>
            <a:tailEnd/>
          </a:ln>
        </p:spPr>
      </p:pic>
    </p:spTree>
    <p:extLst>
      <p:ext uri="{BB962C8B-B14F-4D97-AF65-F5344CB8AC3E}">
        <p14:creationId xmlns:p14="http://schemas.microsoft.com/office/powerpoint/2010/main" val="381303243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24830"/>
            <a:ext cx="8595732" cy="1111116"/>
          </a:xfrm>
        </p:spPr>
        <p:txBody>
          <a:bodyPr>
            <a:normAutofit fontScale="90000"/>
          </a:bodyPr>
          <a:lstStyle/>
          <a:p>
            <a:pPr algn="ctr"/>
            <a:r>
              <a:rPr lang="en-US" b="1" dirty="0" smtClean="0">
                <a:solidFill>
                  <a:srgbClr val="003366"/>
                </a:solidFill>
              </a:rPr>
              <a:t>Monitoring                                       Liver Health </a:t>
            </a:r>
            <a:r>
              <a:rPr lang="en-US" b="1" dirty="0">
                <a:solidFill>
                  <a:srgbClr val="003366"/>
                </a:solidFill>
              </a:rPr>
              <a:t>and </a:t>
            </a:r>
            <a:r>
              <a:rPr lang="en-US" b="1" dirty="0" smtClean="0">
                <a:solidFill>
                  <a:srgbClr val="003366"/>
                </a:solidFill>
              </a:rPr>
              <a:t>Disease</a:t>
            </a:r>
            <a:endParaRPr lang="en-US" dirty="0">
              <a:solidFill>
                <a:srgbClr val="003366"/>
              </a:solidFill>
            </a:endParaRPr>
          </a:p>
        </p:txBody>
      </p:sp>
      <p:sp>
        <p:nvSpPr>
          <p:cNvPr id="3" name="Content Placeholder 2"/>
          <p:cNvSpPr>
            <a:spLocks noGrp="1"/>
          </p:cNvSpPr>
          <p:nvPr>
            <p:ph idx="1"/>
          </p:nvPr>
        </p:nvSpPr>
        <p:spPr>
          <a:xfrm>
            <a:off x="533399" y="2040673"/>
            <a:ext cx="8309517" cy="4315677"/>
          </a:xfrm>
        </p:spPr>
        <p:txBody>
          <a:bodyPr>
            <a:noAutofit/>
          </a:bodyPr>
          <a:lstStyle/>
          <a:p>
            <a:pPr marL="234950" lvl="0" indent="-234950">
              <a:spcAft>
                <a:spcPts val="1200"/>
              </a:spcAft>
            </a:pPr>
            <a:r>
              <a:rPr lang="en-US" sz="2800" dirty="0"/>
              <a:t>Liver enzyme tests (</a:t>
            </a:r>
            <a:r>
              <a:rPr lang="en-US" sz="2800" dirty="0" smtClean="0"/>
              <a:t>LETs) </a:t>
            </a:r>
            <a:r>
              <a:rPr lang="en-US" sz="2800" dirty="0"/>
              <a:t>use </a:t>
            </a:r>
            <a:r>
              <a:rPr lang="en-US" sz="2800" dirty="0">
                <a:solidFill>
                  <a:schemeClr val="accent1"/>
                </a:solidFill>
              </a:rPr>
              <a:t>measured levels of enzymes as markers of inflammation and injury</a:t>
            </a:r>
            <a:r>
              <a:rPr lang="en-US" sz="2800" dirty="0"/>
              <a:t>: ALT, AST (1/3 </a:t>
            </a:r>
            <a:r>
              <a:rPr lang="en-US" sz="2800" dirty="0" smtClean="0"/>
              <a:t>of people with HCV have </a:t>
            </a:r>
            <a:r>
              <a:rPr lang="en-US" sz="2800" dirty="0"/>
              <a:t>normal enzyme levels)</a:t>
            </a:r>
          </a:p>
          <a:p>
            <a:pPr marL="234950" lvl="0" indent="-234950">
              <a:spcAft>
                <a:spcPts val="1200"/>
              </a:spcAft>
            </a:pPr>
            <a:r>
              <a:rPr lang="en-US" sz="2800" dirty="0" smtClean="0"/>
              <a:t>Liver </a:t>
            </a:r>
            <a:r>
              <a:rPr lang="en-US" sz="2800" dirty="0"/>
              <a:t>function tests (</a:t>
            </a:r>
            <a:r>
              <a:rPr lang="en-US" sz="2800" dirty="0" smtClean="0"/>
              <a:t>LFTs) </a:t>
            </a:r>
            <a:r>
              <a:rPr lang="en-US" sz="2800" dirty="0"/>
              <a:t>help </a:t>
            </a:r>
            <a:r>
              <a:rPr lang="en-US" sz="2800" dirty="0">
                <a:solidFill>
                  <a:schemeClr val="accent1"/>
                </a:solidFill>
              </a:rPr>
              <a:t>show how the liver is working </a:t>
            </a:r>
            <a:r>
              <a:rPr lang="en-US" sz="2800" dirty="0" smtClean="0"/>
              <a:t>(platelet count, </a:t>
            </a:r>
            <a:r>
              <a:rPr lang="en-US" sz="2800" dirty="0" err="1" smtClean="0"/>
              <a:t>bilirubin</a:t>
            </a:r>
            <a:r>
              <a:rPr lang="en-US" sz="2800" dirty="0"/>
              <a:t>, albumin, </a:t>
            </a:r>
            <a:r>
              <a:rPr lang="en-US" sz="2800" dirty="0" err="1" smtClean="0"/>
              <a:t>prothrombin</a:t>
            </a:r>
            <a:r>
              <a:rPr lang="en-US" sz="2800" dirty="0" smtClean="0"/>
              <a:t> time)</a:t>
            </a:r>
            <a:r>
              <a:rPr lang="en-US" sz="2800" i="1" dirty="0" smtClean="0"/>
              <a:t> </a:t>
            </a:r>
          </a:p>
          <a:p>
            <a:pPr marL="234950" lvl="0" indent="-234950">
              <a:spcAft>
                <a:spcPts val="1800"/>
              </a:spcAft>
            </a:pPr>
            <a:r>
              <a:rPr lang="en-US" sz="2800" dirty="0" smtClean="0"/>
              <a:t>AFP (for liver cancer)</a:t>
            </a: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74</a:t>
            </a:fld>
            <a:endParaRPr lang="en-US">
              <a:solidFill>
                <a:srgbClr val="000000"/>
              </a:solidFill>
            </a:endParaRPr>
          </a:p>
        </p:txBody>
      </p:sp>
    </p:spTree>
    <p:extLst>
      <p:ext uri="{BB962C8B-B14F-4D97-AF65-F5344CB8AC3E}">
        <p14:creationId xmlns:p14="http://schemas.microsoft.com/office/powerpoint/2010/main" val="60803654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17420"/>
            <a:ext cx="7772400" cy="838200"/>
          </a:xfrm>
        </p:spPr>
        <p:txBody>
          <a:bodyPr/>
          <a:lstStyle/>
          <a:p>
            <a:pPr algn="ctr"/>
            <a:r>
              <a:rPr lang="en-US" b="1" dirty="0" smtClean="0">
                <a:solidFill>
                  <a:srgbClr val="003366"/>
                </a:solidFill>
              </a:rPr>
              <a:t>A Silent Killer</a:t>
            </a:r>
            <a:endParaRPr lang="en-US" b="1" dirty="0">
              <a:solidFill>
                <a:srgbClr val="003366"/>
              </a:solidFill>
            </a:endParaRPr>
          </a:p>
        </p:txBody>
      </p:sp>
      <p:sp>
        <p:nvSpPr>
          <p:cNvPr id="3" name="Content Placeholder 2"/>
          <p:cNvSpPr>
            <a:spLocks noGrp="1"/>
          </p:cNvSpPr>
          <p:nvPr>
            <p:ph idx="1"/>
          </p:nvPr>
        </p:nvSpPr>
        <p:spPr>
          <a:xfrm>
            <a:off x="395288" y="1707575"/>
            <a:ext cx="8280400" cy="4648775"/>
          </a:xfrm>
        </p:spPr>
        <p:txBody>
          <a:bodyPr>
            <a:normAutofit/>
          </a:bodyPr>
          <a:lstStyle/>
          <a:p>
            <a:pPr marL="0" indent="0">
              <a:spcBef>
                <a:spcPts val="600"/>
              </a:spcBef>
              <a:spcAft>
                <a:spcPts val="600"/>
              </a:spcAft>
              <a:buNone/>
            </a:pPr>
            <a:r>
              <a:rPr lang="en-US" sz="2800" dirty="0"/>
              <a:t>Hepatitis C infection is </a:t>
            </a:r>
            <a:r>
              <a:rPr lang="en-US" sz="2800" dirty="0" smtClean="0">
                <a:solidFill>
                  <a:schemeClr val="accent1"/>
                </a:solidFill>
              </a:rPr>
              <a:t>usually asymptomatic </a:t>
            </a:r>
            <a:r>
              <a:rPr lang="en-US" sz="2800" dirty="0"/>
              <a:t>and </a:t>
            </a:r>
            <a:r>
              <a:rPr lang="en-US" sz="2800" dirty="0">
                <a:solidFill>
                  <a:schemeClr val="accent1"/>
                </a:solidFill>
              </a:rPr>
              <a:t>often goes undiagnosed </a:t>
            </a:r>
            <a:r>
              <a:rPr lang="en-US" sz="2800" i="1" u="sng" dirty="0"/>
              <a:t>unless</a:t>
            </a:r>
            <a:r>
              <a:rPr lang="en-US" sz="2800" dirty="0"/>
              <a:t>: </a:t>
            </a:r>
          </a:p>
          <a:p>
            <a:pPr marL="463550" lvl="0" indent="-238125">
              <a:spcBef>
                <a:spcPts val="600"/>
              </a:spcBef>
              <a:spcAft>
                <a:spcPts val="600"/>
              </a:spcAft>
            </a:pPr>
            <a:r>
              <a:rPr lang="en-US" sz="2800" dirty="0"/>
              <a:t>Patient enters primary care for unrelated medical issues and consequent blood panels reflect elevated enzymes </a:t>
            </a:r>
          </a:p>
          <a:p>
            <a:pPr marL="463550" lvl="0" indent="-238125">
              <a:spcBef>
                <a:spcPts val="600"/>
              </a:spcBef>
              <a:spcAft>
                <a:spcPts val="600"/>
              </a:spcAft>
            </a:pPr>
            <a:r>
              <a:rPr lang="en-US" sz="2800" dirty="0" smtClean="0"/>
              <a:t>End stage liver </a:t>
            </a:r>
            <a:r>
              <a:rPr lang="en-US" sz="2800" dirty="0"/>
              <a:t>disease has occurred and symptoms present </a:t>
            </a:r>
          </a:p>
          <a:p>
            <a:pPr marL="463550" lvl="0" indent="-238125">
              <a:spcBef>
                <a:spcPts val="600"/>
              </a:spcBef>
              <a:spcAft>
                <a:spcPts val="600"/>
              </a:spcAft>
            </a:pPr>
            <a:r>
              <a:rPr lang="en-US" sz="2800" dirty="0" smtClean="0"/>
              <a:t>Through promotion </a:t>
            </a:r>
            <a:r>
              <a:rPr lang="en-US" sz="2800" dirty="0"/>
              <a:t>of HCV screening and testing based on risk </a:t>
            </a:r>
            <a:r>
              <a:rPr lang="en-US" sz="2800" dirty="0" smtClean="0"/>
              <a:t>behaviors or birth cohort</a:t>
            </a: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75</a:t>
            </a:fld>
            <a:endParaRPr lang="en-US">
              <a:solidFill>
                <a:srgbClr val="000000"/>
              </a:solidFill>
            </a:endParaRPr>
          </a:p>
        </p:txBody>
      </p:sp>
    </p:spTree>
    <p:extLst>
      <p:ext uri="{BB962C8B-B14F-4D97-AF65-F5344CB8AC3E}">
        <p14:creationId xmlns:p14="http://schemas.microsoft.com/office/powerpoint/2010/main" val="96322539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2118" y="2906713"/>
            <a:ext cx="8593282" cy="1560611"/>
          </a:xfrm>
        </p:spPr>
        <p:txBody>
          <a:bodyPr>
            <a:noAutofit/>
          </a:bodyPr>
          <a:lstStyle/>
          <a:p>
            <a:pPr algn="ctr"/>
            <a:r>
              <a:rPr lang="en-US" cap="none" dirty="0" smtClean="0">
                <a:solidFill>
                  <a:srgbClr val="003366"/>
                </a:solidFill>
                <a:latin typeface="Arial"/>
                <a:cs typeface="Arial"/>
              </a:rPr>
              <a:t>Promoting Screening and Testing of Hepatitis C Infection</a:t>
            </a:r>
            <a:endParaRPr lang="en-US" cap="none" dirty="0">
              <a:solidFill>
                <a:srgbClr val="003366"/>
              </a:solidFill>
              <a:latin typeface="Arial"/>
              <a:cs typeface="Arial"/>
            </a:endParaRPr>
          </a:p>
        </p:txBody>
      </p:sp>
      <p:sp>
        <p:nvSpPr>
          <p:cNvPr id="5" name="Text Placeholder 4"/>
          <p:cNvSpPr>
            <a:spLocks noGrp="1"/>
          </p:cNvSpPr>
          <p:nvPr>
            <p:ph type="body" idx="1"/>
          </p:nvPr>
        </p:nvSpPr>
        <p:spPr>
          <a:xfrm>
            <a:off x="722313" y="2022964"/>
            <a:ext cx="7772400" cy="883749"/>
          </a:xfrm>
        </p:spPr>
        <p:txBody>
          <a:bodyPr>
            <a:normAutofit/>
          </a:bodyPr>
          <a:lstStyle/>
          <a:p>
            <a:pPr algn="ctr"/>
            <a:r>
              <a:rPr lang="en-US" sz="3600" b="1" dirty="0" smtClean="0">
                <a:latin typeface="Arial"/>
                <a:cs typeface="Arial"/>
              </a:rPr>
              <a:t>Module 3</a:t>
            </a:r>
            <a:endParaRPr lang="en-US" sz="3600" b="1" dirty="0">
              <a:latin typeface="Arial"/>
              <a:cs typeface="Arial"/>
            </a:endParaRPr>
          </a:p>
        </p:txBody>
      </p:sp>
      <p:sp>
        <p:nvSpPr>
          <p:cNvPr id="6"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76</a:t>
            </a:fld>
            <a:endParaRPr lang="en-US">
              <a:solidFill>
                <a:srgbClr val="000000"/>
              </a:solidFill>
            </a:endParaRPr>
          </a:p>
        </p:txBody>
      </p:sp>
      <p:pic>
        <p:nvPicPr>
          <p:cNvPr id="1027" name="Picture 3" descr="C:\Users\owner\Desktop\HCV ppt images\B nurse.jpg"/>
          <p:cNvPicPr>
            <a:picLocks noChangeAspect="1" noChangeArrowheads="1"/>
          </p:cNvPicPr>
          <p:nvPr/>
        </p:nvPicPr>
        <p:blipFill>
          <a:blip r:embed="rId5"/>
          <a:srcRect/>
          <a:stretch>
            <a:fillRect/>
          </a:stretch>
        </p:blipFill>
        <p:spPr bwMode="auto">
          <a:xfrm>
            <a:off x="3245476" y="4467324"/>
            <a:ext cx="2640169" cy="1759144"/>
          </a:xfrm>
          <a:prstGeom prst="rect">
            <a:avLst/>
          </a:prstGeom>
          <a:noFill/>
        </p:spPr>
      </p:pic>
    </p:spTree>
    <p:extLst>
      <p:ext uri="{BB962C8B-B14F-4D97-AF65-F5344CB8AC3E}">
        <p14:creationId xmlns:p14="http://schemas.microsoft.com/office/powerpoint/2010/main" val="142236884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24346"/>
            <a:ext cx="8686800" cy="762000"/>
          </a:xfrm>
        </p:spPr>
        <p:txBody>
          <a:bodyPr/>
          <a:lstStyle/>
          <a:p>
            <a:r>
              <a:rPr lang="en-US" b="1" dirty="0" smtClean="0">
                <a:solidFill>
                  <a:srgbClr val="003366"/>
                </a:solidFill>
              </a:rPr>
              <a:t>Keys to Promoting HCV Testing</a:t>
            </a:r>
            <a:endParaRPr lang="en-US" b="1" dirty="0">
              <a:solidFill>
                <a:srgbClr val="003366"/>
              </a:solidFill>
            </a:endParaRPr>
          </a:p>
        </p:txBody>
      </p:sp>
      <p:sp>
        <p:nvSpPr>
          <p:cNvPr id="3" name="Content Placeholder 2"/>
          <p:cNvSpPr>
            <a:spLocks noGrp="1"/>
          </p:cNvSpPr>
          <p:nvPr>
            <p:ph idx="1"/>
          </p:nvPr>
        </p:nvSpPr>
        <p:spPr>
          <a:xfrm>
            <a:off x="685800" y="1799771"/>
            <a:ext cx="8001000" cy="4556579"/>
          </a:xfrm>
        </p:spPr>
        <p:txBody>
          <a:bodyPr/>
          <a:lstStyle/>
          <a:p>
            <a:pPr marL="238125" indent="-238125">
              <a:spcAft>
                <a:spcPts val="1800"/>
              </a:spcAft>
            </a:pPr>
            <a:r>
              <a:rPr lang="en-US" sz="2800" dirty="0" smtClean="0"/>
              <a:t>Keeping in mind patient factors such as </a:t>
            </a:r>
            <a:r>
              <a:rPr lang="en-US" sz="2800" dirty="0" smtClean="0">
                <a:solidFill>
                  <a:schemeClr val="accent1"/>
                </a:solidFill>
              </a:rPr>
              <a:t>fear, stigma, lack of HCV information, and relatedness</a:t>
            </a:r>
            <a:r>
              <a:rPr lang="en-US" sz="2800" dirty="0" smtClean="0"/>
              <a:t>, initiate a conversation around a patient’s identified risk behavior for HCV and the benefits of screening and testing</a:t>
            </a:r>
          </a:p>
          <a:p>
            <a:pPr marL="238125" indent="-238125">
              <a:spcAft>
                <a:spcPts val="1800"/>
              </a:spcAft>
            </a:pPr>
            <a:r>
              <a:rPr lang="en-US" sz="2800" dirty="0" smtClean="0"/>
              <a:t>Discuss the </a:t>
            </a:r>
            <a:r>
              <a:rPr lang="en-US" sz="2800" dirty="0" smtClean="0">
                <a:solidFill>
                  <a:schemeClr val="accent1"/>
                </a:solidFill>
              </a:rPr>
              <a:t>entire testing process </a:t>
            </a:r>
            <a:r>
              <a:rPr lang="en-US" sz="2800" dirty="0" smtClean="0"/>
              <a:t>and </a:t>
            </a:r>
            <a:r>
              <a:rPr lang="en-US" sz="2800" dirty="0" smtClean="0">
                <a:solidFill>
                  <a:schemeClr val="accent1"/>
                </a:solidFill>
              </a:rPr>
              <a:t>possible test results</a:t>
            </a:r>
            <a:r>
              <a:rPr lang="en-US" sz="2800" dirty="0" smtClean="0"/>
              <a:t>. Include availability of provider support, tailored risk reduction counseling, and current treatment options</a:t>
            </a:r>
            <a:endParaRPr lang="en-US" dirty="0" smtClean="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77</a:t>
            </a:fld>
            <a:endParaRPr lang="en-US" dirty="0">
              <a:solidFill>
                <a:srgbClr val="000000"/>
              </a:solidFill>
            </a:endParaRPr>
          </a:p>
        </p:txBody>
      </p:sp>
    </p:spTree>
    <p:extLst>
      <p:ext uri="{BB962C8B-B14F-4D97-AF65-F5344CB8AC3E}">
        <p14:creationId xmlns:p14="http://schemas.microsoft.com/office/powerpoint/2010/main" val="6908729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25486"/>
            <a:ext cx="9144000" cy="1211597"/>
          </a:xfrm>
        </p:spPr>
        <p:txBody>
          <a:bodyPr>
            <a:normAutofit/>
          </a:bodyPr>
          <a:lstStyle/>
          <a:p>
            <a:r>
              <a:rPr lang="en-US" b="1" dirty="0" smtClean="0">
                <a:solidFill>
                  <a:srgbClr val="003366"/>
                </a:solidFill>
              </a:rPr>
              <a:t>Screening &amp; Testing for HCV</a:t>
            </a:r>
            <a:endParaRPr lang="en-US" b="1" dirty="0">
              <a:solidFill>
                <a:srgbClr val="003366"/>
              </a:solidFill>
            </a:endParaRPr>
          </a:p>
        </p:txBody>
      </p:sp>
      <p:sp>
        <p:nvSpPr>
          <p:cNvPr id="3" name="Content Placeholder 2"/>
          <p:cNvSpPr>
            <a:spLocks noGrp="1"/>
          </p:cNvSpPr>
          <p:nvPr>
            <p:ph idx="1"/>
          </p:nvPr>
        </p:nvSpPr>
        <p:spPr>
          <a:xfrm>
            <a:off x="445169" y="1937083"/>
            <a:ext cx="8386010" cy="4298905"/>
          </a:xfrm>
        </p:spPr>
        <p:txBody>
          <a:bodyPr>
            <a:normAutofit/>
          </a:bodyPr>
          <a:lstStyle/>
          <a:p>
            <a:pPr marL="0" lvl="0" indent="0">
              <a:spcBef>
                <a:spcPts val="0"/>
              </a:spcBef>
              <a:spcAft>
                <a:spcPts val="1200"/>
              </a:spcAft>
              <a:buNone/>
            </a:pPr>
            <a:r>
              <a:rPr lang="en-US" sz="2800" dirty="0" smtClean="0"/>
              <a:t>Diagnosing Hepatitis C infection is a 2 step process</a:t>
            </a:r>
          </a:p>
          <a:p>
            <a:pPr marL="806450" indent="-349250">
              <a:spcBef>
                <a:spcPts val="0"/>
              </a:spcBef>
              <a:buClr>
                <a:schemeClr val="tx1"/>
              </a:buClr>
              <a:buFont typeface="+mj-lt"/>
              <a:buAutoNum type="arabicParenR"/>
            </a:pPr>
            <a:r>
              <a:rPr lang="en-US" sz="2800" b="1" dirty="0" smtClean="0">
                <a:solidFill>
                  <a:schemeClr val="accent1"/>
                </a:solidFill>
              </a:rPr>
              <a:t> Anti-HCV (antibody)</a:t>
            </a:r>
            <a:endParaRPr lang="en-US" sz="2800" b="1" dirty="0">
              <a:solidFill>
                <a:schemeClr val="accent1"/>
              </a:solidFill>
            </a:endParaRPr>
          </a:p>
          <a:p>
            <a:pPr marL="1263650" lvl="0" indent="-228600">
              <a:spcBef>
                <a:spcPts val="0"/>
              </a:spcBef>
              <a:buSzPct val="80000"/>
              <a:buFont typeface="Courier New" pitchFamily="49" charset="0"/>
              <a:buChar char="o"/>
            </a:pPr>
            <a:r>
              <a:rPr lang="en-US" sz="2800" dirty="0"/>
              <a:t>Non reactive (negative)</a:t>
            </a:r>
          </a:p>
          <a:p>
            <a:pPr marL="1263650" lvl="0" indent="-228600">
              <a:spcBef>
                <a:spcPts val="0"/>
              </a:spcBef>
              <a:buSzPct val="80000"/>
              <a:buFont typeface="Courier New" pitchFamily="49" charset="0"/>
              <a:buChar char="o"/>
            </a:pPr>
            <a:r>
              <a:rPr lang="en-US" sz="2800" dirty="0"/>
              <a:t>Reactive (positive</a:t>
            </a:r>
            <a:r>
              <a:rPr lang="en-US" sz="2800" dirty="0" smtClean="0"/>
              <a:t>)</a:t>
            </a:r>
          </a:p>
          <a:p>
            <a:pPr marL="806450" lvl="0" indent="-349250">
              <a:spcBef>
                <a:spcPts val="0"/>
              </a:spcBef>
              <a:buNone/>
            </a:pPr>
            <a:endParaRPr lang="en-US" sz="2800" dirty="0" smtClean="0"/>
          </a:p>
          <a:p>
            <a:pPr marL="806450" indent="-349250">
              <a:spcBef>
                <a:spcPts val="0"/>
              </a:spcBef>
              <a:buClr>
                <a:schemeClr val="tx1"/>
              </a:buClr>
              <a:buFont typeface="+mj-lt"/>
              <a:buAutoNum type="arabicParenR" startAt="2"/>
            </a:pPr>
            <a:r>
              <a:rPr lang="en-US" sz="2800" b="1" dirty="0" smtClean="0">
                <a:solidFill>
                  <a:schemeClr val="accent1"/>
                </a:solidFill>
              </a:rPr>
              <a:t> HCV </a:t>
            </a:r>
            <a:r>
              <a:rPr lang="en-US" sz="2800" b="1" dirty="0">
                <a:solidFill>
                  <a:schemeClr val="accent1"/>
                </a:solidFill>
              </a:rPr>
              <a:t>RNA (</a:t>
            </a:r>
            <a:r>
              <a:rPr lang="en-US" sz="2800" b="1" dirty="0" smtClean="0">
                <a:solidFill>
                  <a:schemeClr val="accent1"/>
                </a:solidFill>
              </a:rPr>
              <a:t>PCR or viral load)</a:t>
            </a:r>
            <a:endParaRPr lang="en-US" sz="2800" b="1" dirty="0">
              <a:solidFill>
                <a:schemeClr val="accent1"/>
              </a:solidFill>
            </a:endParaRPr>
          </a:p>
          <a:p>
            <a:pPr marL="1263650" indent="-228600">
              <a:spcBef>
                <a:spcPts val="0"/>
              </a:spcBef>
              <a:buSzPct val="80000"/>
              <a:buFont typeface="Courier New" pitchFamily="49" charset="0"/>
              <a:buChar char="o"/>
            </a:pPr>
            <a:r>
              <a:rPr lang="en-US" sz="2800" dirty="0" smtClean="0"/>
              <a:t>Not detected</a:t>
            </a:r>
            <a:endParaRPr lang="en-US" sz="2800" dirty="0"/>
          </a:p>
          <a:p>
            <a:pPr marL="1263650" indent="-228600">
              <a:spcBef>
                <a:spcPts val="0"/>
              </a:spcBef>
              <a:buSzPct val="80000"/>
              <a:buFont typeface="Courier New" pitchFamily="49" charset="0"/>
              <a:buChar char="o"/>
            </a:pPr>
            <a:r>
              <a:rPr lang="en-US" sz="2800" dirty="0"/>
              <a:t>Detected</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78</a:t>
            </a:fld>
            <a:endParaRPr lang="en-US" dirty="0">
              <a:solidFill>
                <a:srgbClr val="000000"/>
              </a:solidFill>
            </a:endParaRPr>
          </a:p>
        </p:txBody>
      </p:sp>
      <p:sp>
        <p:nvSpPr>
          <p:cNvPr id="5" name="TextBox 4"/>
          <p:cNvSpPr txBox="1"/>
          <p:nvPr/>
        </p:nvSpPr>
        <p:spPr>
          <a:xfrm>
            <a:off x="0" y="6455123"/>
            <a:ext cx="8229600" cy="400110"/>
          </a:xfrm>
          <a:prstGeom prst="rect">
            <a:avLst/>
          </a:prstGeom>
          <a:noFill/>
        </p:spPr>
        <p:txBody>
          <a:bodyPr wrap="square" rtlCol="0">
            <a:spAutoFit/>
          </a:bodyPr>
          <a:lstStyle/>
          <a:p>
            <a:pPr defTabSz="914400"/>
            <a:r>
              <a:rPr lang="en-US" sz="1000" b="1" dirty="0" smtClean="0">
                <a:solidFill>
                  <a:srgbClr val="000000"/>
                </a:solidFill>
                <a:latin typeface="Arial" panose="020B0604020202020204" pitchFamily="34" charset="0"/>
                <a:cs typeface="Arial" panose="020B0604020202020204" pitchFamily="34" charset="0"/>
              </a:rPr>
              <a:t>SOURCE:</a:t>
            </a:r>
            <a:r>
              <a:rPr lang="en-US" sz="1000" dirty="0" smtClean="0">
                <a:solidFill>
                  <a:srgbClr val="000000"/>
                </a:solidFill>
                <a:latin typeface="Arial" panose="020B0604020202020204" pitchFamily="34" charset="0"/>
                <a:cs typeface="Arial" panose="020B0604020202020204" pitchFamily="34" charset="0"/>
              </a:rPr>
              <a:t> NYS Department of Health, HIV Education and Training Programs, Viral Hepatitis </a:t>
            </a:r>
            <a:br>
              <a:rPr lang="en-US" sz="1000" dirty="0" smtClean="0">
                <a:solidFill>
                  <a:srgbClr val="000000"/>
                </a:solidFill>
                <a:latin typeface="Arial" panose="020B0604020202020204" pitchFamily="34" charset="0"/>
                <a:cs typeface="Arial" panose="020B0604020202020204" pitchFamily="34" charset="0"/>
              </a:rPr>
            </a:br>
            <a:r>
              <a:rPr lang="en-US" sz="1000" dirty="0" smtClean="0">
                <a:solidFill>
                  <a:srgbClr val="000000"/>
                </a:solidFill>
                <a:latin typeface="Arial" panose="020B0604020202020204" pitchFamily="34" charset="0"/>
                <a:cs typeface="Arial" panose="020B0604020202020204" pitchFamily="34" charset="0"/>
              </a:rPr>
              <a:t>Training Center. (2014). </a:t>
            </a:r>
            <a:r>
              <a:rPr lang="en-US" sz="1000" i="1" dirty="0" smtClean="0">
                <a:solidFill>
                  <a:srgbClr val="000000"/>
                </a:solidFill>
                <a:latin typeface="Arial" panose="020B0604020202020204" pitchFamily="34" charset="0"/>
                <a:cs typeface="Arial" panose="020B0604020202020204" pitchFamily="34" charset="0"/>
              </a:rPr>
              <a:t>Hepatitis C: Screening, Diagnosis, and Linkage to Care</a:t>
            </a:r>
            <a:r>
              <a:rPr lang="en-US" sz="1000" dirty="0" smtClean="0">
                <a:solidFill>
                  <a:srgbClr val="000000"/>
                </a:solidFill>
                <a:latin typeface="Arial" panose="020B0604020202020204" pitchFamily="34" charset="0"/>
                <a:cs typeface="Arial" panose="020B0604020202020204" pitchFamily="34" charset="0"/>
              </a:rPr>
              <a:t>. Albany, NY: Author.    </a:t>
            </a:r>
            <a:endParaRPr lang="en-US" sz="1000" dirty="0">
              <a:solidFill>
                <a:srgbClr val="000000"/>
              </a:solidFill>
              <a:latin typeface="Arial" panose="020B0604020202020204" pitchFamily="34" charset="0"/>
              <a:cs typeface="Arial" panose="020B0604020202020204" pitchFamily="34" charset="0"/>
            </a:endParaRPr>
          </a:p>
        </p:txBody>
      </p:sp>
      <p:pic>
        <p:nvPicPr>
          <p:cNvPr id="109569" name="Picture 1" descr="C:\Users\owner\AppData\Local\Microsoft\Windows\Temporary Internet Files\Content.IE5\VND2GJE7\PngMedium-Blood-Analysis-with-Testtube-2317[1].gif"/>
          <p:cNvPicPr>
            <a:picLocks noChangeAspect="1" noChangeArrowheads="1"/>
          </p:cNvPicPr>
          <p:nvPr/>
        </p:nvPicPr>
        <p:blipFill>
          <a:blip r:embed="rId5"/>
          <a:srcRect/>
          <a:stretch>
            <a:fillRect/>
          </a:stretch>
        </p:blipFill>
        <p:spPr bwMode="auto">
          <a:xfrm>
            <a:off x="6553199" y="3237470"/>
            <a:ext cx="2133601" cy="1834897"/>
          </a:xfrm>
          <a:prstGeom prst="rect">
            <a:avLst/>
          </a:prstGeom>
          <a:noFill/>
        </p:spPr>
      </p:pic>
    </p:spTree>
    <p:extLst>
      <p:ext uri="{BB962C8B-B14F-4D97-AF65-F5344CB8AC3E}">
        <p14:creationId xmlns:p14="http://schemas.microsoft.com/office/powerpoint/2010/main" val="212174557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4736"/>
            <a:ext cx="7772400" cy="925484"/>
          </a:xfrm>
        </p:spPr>
        <p:txBody>
          <a:bodyPr/>
          <a:lstStyle/>
          <a:p>
            <a:r>
              <a:rPr lang="en-US" b="1" dirty="0" smtClean="0">
                <a:solidFill>
                  <a:srgbClr val="003366"/>
                </a:solidFill>
              </a:rPr>
              <a:t>Anti-HCV Tests</a:t>
            </a:r>
            <a:endParaRPr lang="en-US" b="1" dirty="0">
              <a:solidFill>
                <a:srgbClr val="003366"/>
              </a:solidFill>
            </a:endParaRPr>
          </a:p>
        </p:txBody>
      </p:sp>
      <p:sp>
        <p:nvSpPr>
          <p:cNvPr id="3" name="Content Placeholder 2"/>
          <p:cNvSpPr>
            <a:spLocks noGrp="1"/>
          </p:cNvSpPr>
          <p:nvPr>
            <p:ph idx="1"/>
          </p:nvPr>
        </p:nvSpPr>
        <p:spPr>
          <a:xfrm>
            <a:off x="685800" y="1760220"/>
            <a:ext cx="7848600" cy="4596130"/>
          </a:xfrm>
        </p:spPr>
        <p:txBody>
          <a:bodyPr/>
          <a:lstStyle/>
          <a:p>
            <a:pPr marL="225425" lvl="0" indent="-225425">
              <a:spcAft>
                <a:spcPts val="1200"/>
              </a:spcAft>
            </a:pPr>
            <a:r>
              <a:rPr lang="en-US" dirty="0" smtClean="0"/>
              <a:t>Anti-HCV tests are used to </a:t>
            </a:r>
            <a:r>
              <a:rPr lang="en-US" dirty="0" smtClean="0">
                <a:solidFill>
                  <a:schemeClr val="accent1"/>
                </a:solidFill>
              </a:rPr>
              <a:t>detect </a:t>
            </a:r>
            <a:r>
              <a:rPr lang="en-US" dirty="0">
                <a:solidFill>
                  <a:schemeClr val="accent1"/>
                </a:solidFill>
              </a:rPr>
              <a:t>the presence of antibodies</a:t>
            </a:r>
            <a:r>
              <a:rPr lang="en-US" dirty="0"/>
              <a:t> to hepatitis C virus</a:t>
            </a:r>
          </a:p>
          <a:p>
            <a:pPr marL="233363" lvl="0" indent="-233363">
              <a:spcAft>
                <a:spcPts val="1200"/>
              </a:spcAft>
            </a:pPr>
            <a:r>
              <a:rPr lang="en-US" dirty="0" smtClean="0"/>
              <a:t>HCV screening tests </a:t>
            </a:r>
            <a:r>
              <a:rPr lang="en-US" dirty="0"/>
              <a:t>designed to detect antibodies </a:t>
            </a:r>
            <a:r>
              <a:rPr lang="en-US" dirty="0" smtClean="0"/>
              <a:t>have </a:t>
            </a:r>
            <a:r>
              <a:rPr lang="en-US" dirty="0"/>
              <a:t>a </a:t>
            </a:r>
            <a:r>
              <a:rPr lang="en-US" dirty="0">
                <a:solidFill>
                  <a:schemeClr val="accent1"/>
                </a:solidFill>
              </a:rPr>
              <a:t>“window period</a:t>
            </a:r>
            <a:r>
              <a:rPr lang="en-US" dirty="0" smtClean="0">
                <a:solidFill>
                  <a:schemeClr val="accent1"/>
                </a:solidFill>
              </a:rPr>
              <a:t>” </a:t>
            </a:r>
            <a:r>
              <a:rPr lang="en-US" dirty="0" smtClean="0"/>
              <a:t>(</a:t>
            </a:r>
            <a:r>
              <a:rPr lang="en-US" dirty="0"/>
              <a:t>6</a:t>
            </a:r>
            <a:r>
              <a:rPr lang="en-US" dirty="0" smtClean="0"/>
              <a:t>-8 </a:t>
            </a:r>
            <a:r>
              <a:rPr lang="en-US" dirty="0"/>
              <a:t>weeks</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79</a:t>
            </a:fld>
            <a:endParaRPr lang="en-US" dirty="0">
              <a:solidFill>
                <a:srgbClr val="000000"/>
              </a:solidFill>
            </a:endParaRPr>
          </a:p>
        </p:txBody>
      </p:sp>
    </p:spTree>
    <p:extLst>
      <p:ext uri="{BB962C8B-B14F-4D97-AF65-F5344CB8AC3E}">
        <p14:creationId xmlns:p14="http://schemas.microsoft.com/office/powerpoint/2010/main" val="8657473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81892"/>
            <a:ext cx="7772400" cy="914400"/>
          </a:xfrm>
        </p:spPr>
        <p:txBody>
          <a:bodyPr/>
          <a:lstStyle/>
          <a:p>
            <a:r>
              <a:rPr lang="en-US" b="1" dirty="0" smtClean="0">
                <a:solidFill>
                  <a:srgbClr val="003366"/>
                </a:solidFill>
              </a:rPr>
              <a:t>Introductions</a:t>
            </a:r>
            <a:endParaRPr lang="en-US" b="1" dirty="0">
              <a:solidFill>
                <a:srgbClr val="003366"/>
              </a:solidFill>
            </a:endParaRPr>
          </a:p>
        </p:txBody>
      </p:sp>
      <p:sp>
        <p:nvSpPr>
          <p:cNvPr id="3" name="Content Placeholder 2"/>
          <p:cNvSpPr>
            <a:spLocks noGrp="1"/>
          </p:cNvSpPr>
          <p:nvPr>
            <p:ph idx="1"/>
          </p:nvPr>
        </p:nvSpPr>
        <p:spPr>
          <a:xfrm>
            <a:off x="585355" y="1828801"/>
            <a:ext cx="8153400" cy="4297363"/>
          </a:xfrm>
        </p:spPr>
        <p:txBody>
          <a:bodyPr/>
          <a:lstStyle/>
          <a:p>
            <a:pPr lvl="0">
              <a:spcAft>
                <a:spcPts val="1200"/>
              </a:spcAft>
            </a:pPr>
            <a:r>
              <a:rPr lang="en-US" dirty="0" smtClean="0"/>
              <a:t>Name</a:t>
            </a:r>
          </a:p>
          <a:p>
            <a:pPr lvl="0">
              <a:spcAft>
                <a:spcPts val="1200"/>
              </a:spcAft>
            </a:pPr>
            <a:r>
              <a:rPr lang="en-US" dirty="0" smtClean="0"/>
              <a:t>Organization</a:t>
            </a:r>
          </a:p>
          <a:p>
            <a:pPr lvl="0">
              <a:spcAft>
                <a:spcPts val="1200"/>
              </a:spcAft>
            </a:pPr>
            <a:r>
              <a:rPr lang="en-US" dirty="0" smtClean="0"/>
              <a:t>Position</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a:t>
            </a:fld>
            <a:endParaRPr lang="en-US">
              <a:solidFill>
                <a:srgbClr val="000000"/>
              </a:solidFill>
            </a:endParaRPr>
          </a:p>
        </p:txBody>
      </p:sp>
      <p:pic>
        <p:nvPicPr>
          <p:cNvPr id="5" name="Picture 4" descr="C:\Users\bfinnerty\AppData\Local\Microsoft\Windows\Temporary Internet Files\Content.IE5\0YR237V3\MC90033982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8776" y="1998518"/>
            <a:ext cx="3343429" cy="307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0421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75857"/>
            <a:ext cx="7772400" cy="762000"/>
          </a:xfrm>
        </p:spPr>
        <p:txBody>
          <a:bodyPr/>
          <a:lstStyle/>
          <a:p>
            <a:r>
              <a:rPr lang="en-US" b="1" dirty="0" smtClean="0">
                <a:solidFill>
                  <a:srgbClr val="003366"/>
                </a:solidFill>
              </a:rPr>
              <a:t>Anti-HCV Tests</a:t>
            </a:r>
            <a:endParaRPr lang="en-US" b="1" dirty="0">
              <a:solidFill>
                <a:srgbClr val="003366"/>
              </a:solidFill>
            </a:endParaRPr>
          </a:p>
        </p:txBody>
      </p:sp>
      <p:sp>
        <p:nvSpPr>
          <p:cNvPr id="3" name="Content Placeholder 2"/>
          <p:cNvSpPr>
            <a:spLocks noGrp="1"/>
          </p:cNvSpPr>
          <p:nvPr>
            <p:ph idx="1"/>
          </p:nvPr>
        </p:nvSpPr>
        <p:spPr>
          <a:xfrm>
            <a:off x="1822621" y="1537857"/>
            <a:ext cx="6635579" cy="4895791"/>
          </a:xfrm>
        </p:spPr>
        <p:txBody>
          <a:bodyPr>
            <a:normAutofit/>
          </a:bodyPr>
          <a:lstStyle/>
          <a:p>
            <a:pPr marL="225425" lvl="1" indent="-225425">
              <a:spcBef>
                <a:spcPts val="0"/>
              </a:spcBef>
              <a:buNone/>
            </a:pPr>
            <a:r>
              <a:rPr lang="en-US" sz="3200" dirty="0" smtClean="0"/>
              <a:t>Serological HCV Antibody Assays</a:t>
            </a:r>
          </a:p>
          <a:p>
            <a:pPr marL="457200" lvl="1" indent="-222250">
              <a:spcBef>
                <a:spcPts val="0"/>
              </a:spcBef>
              <a:buSzPct val="70000"/>
              <a:buFont typeface="Courier New" pitchFamily="49" charset="0"/>
              <a:buChar char="o"/>
            </a:pPr>
            <a:r>
              <a:rPr lang="en-US" dirty="0" smtClean="0">
                <a:solidFill>
                  <a:srgbClr val="4F81BD"/>
                </a:solidFill>
              </a:rPr>
              <a:t>EIA </a:t>
            </a:r>
            <a:r>
              <a:rPr lang="en-US" dirty="0">
                <a:solidFill>
                  <a:srgbClr val="4F81BD"/>
                </a:solidFill>
              </a:rPr>
              <a:t>(enzyme </a:t>
            </a:r>
            <a:r>
              <a:rPr lang="en-US" dirty="0" smtClean="0">
                <a:solidFill>
                  <a:srgbClr val="4F81BD"/>
                </a:solidFill>
              </a:rPr>
              <a:t>immunoassay)</a:t>
            </a:r>
            <a:endParaRPr lang="en-US" dirty="0">
              <a:solidFill>
                <a:srgbClr val="4F81BD"/>
              </a:solidFill>
            </a:endParaRPr>
          </a:p>
          <a:p>
            <a:pPr marL="457200" indent="-222250">
              <a:spcBef>
                <a:spcPts val="600"/>
              </a:spcBef>
              <a:spcAft>
                <a:spcPts val="1800"/>
              </a:spcAft>
              <a:buSzPct val="70000"/>
              <a:buFont typeface="Courier New" pitchFamily="49" charset="0"/>
              <a:buChar char="o"/>
            </a:pPr>
            <a:r>
              <a:rPr lang="en-US" sz="2800" dirty="0" smtClean="0">
                <a:solidFill>
                  <a:srgbClr val="4F81BD"/>
                </a:solidFill>
              </a:rPr>
              <a:t>CIA </a:t>
            </a:r>
            <a:r>
              <a:rPr lang="en-US" sz="2800" dirty="0">
                <a:solidFill>
                  <a:srgbClr val="4F81BD"/>
                </a:solidFill>
              </a:rPr>
              <a:t>(enhanced chemiluminescence immunoassay</a:t>
            </a:r>
            <a:r>
              <a:rPr lang="en-US" sz="2800" dirty="0" smtClean="0">
                <a:solidFill>
                  <a:srgbClr val="4F81BD"/>
                </a:solidFill>
              </a:rPr>
              <a:t>)</a:t>
            </a:r>
            <a:endParaRPr lang="en-US" sz="2800" dirty="0">
              <a:solidFill>
                <a:srgbClr val="4F81BD"/>
              </a:solidFill>
            </a:endParaRPr>
          </a:p>
          <a:p>
            <a:pPr marL="228600" lvl="0" indent="-228600">
              <a:spcBef>
                <a:spcPts val="0"/>
              </a:spcBef>
              <a:buNone/>
            </a:pPr>
            <a:r>
              <a:rPr lang="en-US" sz="2800" dirty="0" smtClean="0"/>
              <a:t>OraQui</a:t>
            </a:r>
            <a:r>
              <a:rPr lang="en-US" dirty="0" smtClean="0"/>
              <a:t>ck</a:t>
            </a:r>
            <a:r>
              <a:rPr lang="en-US" baseline="30000" dirty="0" smtClean="0"/>
              <a:t>®</a:t>
            </a:r>
            <a:r>
              <a:rPr lang="en-US" dirty="0" smtClean="0"/>
              <a:t> HCV Rapid</a:t>
            </a:r>
            <a:r>
              <a:rPr lang="en-US" dirty="0"/>
              <a:t> Antibody Test</a:t>
            </a:r>
          </a:p>
          <a:p>
            <a:pPr marL="457200" lvl="1" indent="-222250">
              <a:spcBef>
                <a:spcPts val="0"/>
              </a:spcBef>
              <a:buSzPct val="75000"/>
              <a:buFont typeface="Courier New" pitchFamily="49" charset="0"/>
              <a:buChar char="o"/>
              <a:tabLst>
                <a:tab pos="457200" algn="l"/>
              </a:tabLst>
            </a:pPr>
            <a:r>
              <a:rPr lang="en-US" dirty="0">
                <a:solidFill>
                  <a:schemeClr val="accent1"/>
                </a:solidFill>
              </a:rPr>
              <a:t>Point-of-care antibody test results in 20 minutes</a:t>
            </a:r>
          </a:p>
          <a:p>
            <a:pPr marL="457200" lvl="1" indent="-222250">
              <a:spcBef>
                <a:spcPts val="0"/>
              </a:spcBef>
              <a:buSzPct val="75000"/>
              <a:buFont typeface="Courier New" pitchFamily="49" charset="0"/>
              <a:buChar char="o"/>
              <a:tabLst>
                <a:tab pos="457200" algn="l"/>
              </a:tabLst>
            </a:pPr>
            <a:r>
              <a:rPr lang="en-US" dirty="0">
                <a:solidFill>
                  <a:schemeClr val="accent1"/>
                </a:solidFill>
              </a:rPr>
              <a:t>Fingerstick, venipuncture, serum, or plasma (not oral fluid) </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80</a:t>
            </a:fld>
            <a:endParaRPr lang="en-US" dirty="0">
              <a:solidFill>
                <a:srgbClr val="000000"/>
              </a:solidFill>
            </a:endParaRPr>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408" t="11473" r="59671" b="12000"/>
          <a:stretch/>
        </p:blipFill>
        <p:spPr bwMode="auto">
          <a:xfrm>
            <a:off x="685800" y="1770762"/>
            <a:ext cx="881448" cy="386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16669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851" y="1683474"/>
            <a:ext cx="7831624" cy="4672876"/>
          </a:xfrm>
        </p:spPr>
        <p:txBody>
          <a:bodyPr/>
          <a:lstStyle/>
          <a:p>
            <a:pPr marL="0" indent="0">
              <a:spcBef>
                <a:spcPts val="0"/>
              </a:spcBef>
              <a:spcAft>
                <a:spcPts val="1200"/>
              </a:spcAft>
              <a:buNone/>
            </a:pPr>
            <a:r>
              <a:rPr lang="en-US" dirty="0"/>
              <a:t>A </a:t>
            </a:r>
            <a:r>
              <a:rPr lang="en-US" b="1" i="1" dirty="0" smtClean="0">
                <a:solidFill>
                  <a:schemeClr val="accent1"/>
                </a:solidFill>
              </a:rPr>
              <a:t>non-rea</a:t>
            </a:r>
            <a:r>
              <a:rPr lang="en-US" b="1" i="1" dirty="0" smtClean="0">
                <a:solidFill>
                  <a:srgbClr val="4F81BD"/>
                </a:solidFill>
              </a:rPr>
              <a:t>cti</a:t>
            </a:r>
            <a:r>
              <a:rPr lang="en-US" b="1" i="1" dirty="0" smtClean="0">
                <a:solidFill>
                  <a:schemeClr val="accent1"/>
                </a:solidFill>
              </a:rPr>
              <a:t>ve </a:t>
            </a:r>
            <a:r>
              <a:rPr lang="en-US" dirty="0" smtClean="0">
                <a:solidFill>
                  <a:srgbClr val="003366"/>
                </a:solidFill>
              </a:rPr>
              <a:t>(negative) </a:t>
            </a:r>
            <a:r>
              <a:rPr lang="en-US" dirty="0"/>
              <a:t>result </a:t>
            </a:r>
            <a:r>
              <a:rPr lang="en-US" dirty="0" smtClean="0"/>
              <a:t>means HCV antibodies were not found and  you’re probably </a:t>
            </a:r>
            <a:r>
              <a:rPr lang="en-US" dirty="0"/>
              <a:t>not infected with HCV </a:t>
            </a:r>
            <a:endParaRPr lang="en-US" dirty="0" smtClean="0"/>
          </a:p>
          <a:p>
            <a:pPr marL="461963" indent="-236538">
              <a:spcBef>
                <a:spcPts val="0"/>
              </a:spcBef>
              <a:spcAft>
                <a:spcPts val="1200"/>
              </a:spcAft>
              <a:buClr>
                <a:srgbClr val="003366"/>
              </a:buClr>
              <a:buSzPct val="75000"/>
              <a:buFont typeface="Courier New" pitchFamily="49" charset="0"/>
              <a:buChar char="o"/>
            </a:pPr>
            <a:r>
              <a:rPr lang="en-US" sz="3000" dirty="0" smtClean="0">
                <a:solidFill>
                  <a:schemeClr val="accent1"/>
                </a:solidFill>
              </a:rPr>
              <a:t>You are </a:t>
            </a:r>
            <a:r>
              <a:rPr lang="en-US" sz="3000" dirty="0">
                <a:solidFill>
                  <a:schemeClr val="accent1"/>
                </a:solidFill>
              </a:rPr>
              <a:t>not protected </a:t>
            </a:r>
            <a:r>
              <a:rPr lang="en-US" sz="3000" dirty="0" smtClean="0">
                <a:solidFill>
                  <a:schemeClr val="accent1"/>
                </a:solidFill>
              </a:rPr>
              <a:t>from future                  HCV infection </a:t>
            </a:r>
          </a:p>
          <a:p>
            <a:pPr marL="461963" indent="-236538">
              <a:spcBef>
                <a:spcPts val="0"/>
              </a:spcBef>
              <a:spcAft>
                <a:spcPts val="1200"/>
              </a:spcAft>
              <a:buClr>
                <a:srgbClr val="003366"/>
              </a:buClr>
              <a:buSzPct val="75000"/>
              <a:buFont typeface="Courier New" pitchFamily="49" charset="0"/>
              <a:buChar char="o"/>
            </a:pPr>
            <a:r>
              <a:rPr lang="en-US" sz="3000" dirty="0" smtClean="0">
                <a:solidFill>
                  <a:schemeClr val="accent1"/>
                </a:solidFill>
              </a:rPr>
              <a:t>Or you may still be in the                 window period</a:t>
            </a:r>
            <a:endParaRPr lang="en-US" sz="3000" dirty="0">
              <a:solidFill>
                <a:schemeClr val="accent1"/>
              </a:solidFill>
            </a:endParaRP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81</a:t>
            </a:fld>
            <a:endParaRPr lang="en-US" dirty="0">
              <a:solidFill>
                <a:srgbClr val="000000"/>
              </a:solidFill>
            </a:endParaRPr>
          </a:p>
        </p:txBody>
      </p:sp>
      <p:pic>
        <p:nvPicPr>
          <p:cNvPr id="1026" name="Picture 2" descr="C:\Users\bfinnerty\AppData\Local\Microsoft\Windows\Temporary Internet Files\Content.IE5\IB9NESPP\Orb-Blue-Minus-11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078" y="3578771"/>
            <a:ext cx="2105802" cy="191316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637311"/>
            <a:ext cx="9144000" cy="1046163"/>
          </a:xfrm>
        </p:spPr>
        <p:txBody>
          <a:bodyPr>
            <a:normAutofit fontScale="90000"/>
          </a:bodyPr>
          <a:lstStyle/>
          <a:p>
            <a:r>
              <a:rPr lang="en-US" b="1" dirty="0">
                <a:solidFill>
                  <a:srgbClr val="003366"/>
                </a:solidFill>
              </a:rPr>
              <a:t>	</a:t>
            </a:r>
            <a:br>
              <a:rPr lang="en-US" b="1" dirty="0">
                <a:solidFill>
                  <a:srgbClr val="003366"/>
                </a:solidFill>
              </a:rPr>
            </a:br>
            <a:r>
              <a:rPr lang="en-US" b="1" dirty="0" smtClean="0">
                <a:solidFill>
                  <a:srgbClr val="003366"/>
                </a:solidFill>
              </a:rPr>
              <a:t> </a:t>
            </a:r>
            <a:r>
              <a:rPr lang="en-US" sz="4900" b="1" dirty="0" smtClean="0">
                <a:solidFill>
                  <a:srgbClr val="003366"/>
                </a:solidFill>
              </a:rPr>
              <a:t>Anti-HCV Test Results </a:t>
            </a:r>
            <a:r>
              <a:rPr lang="en-US" b="1" dirty="0" smtClean="0">
                <a:solidFill>
                  <a:srgbClr val="003366"/>
                </a:solidFill>
              </a:rPr>
              <a:t/>
            </a:r>
            <a:br>
              <a:rPr lang="en-US" b="1" dirty="0" smtClean="0">
                <a:solidFill>
                  <a:srgbClr val="003366"/>
                </a:solidFill>
              </a:rPr>
            </a:br>
            <a:endParaRPr lang="en-US" b="1" dirty="0">
              <a:solidFill>
                <a:srgbClr val="003366"/>
              </a:solidFill>
            </a:endParaRPr>
          </a:p>
        </p:txBody>
      </p:sp>
    </p:spTree>
    <p:extLst>
      <p:ext uri="{BB962C8B-B14F-4D97-AF65-F5344CB8AC3E}">
        <p14:creationId xmlns:p14="http://schemas.microsoft.com/office/powerpoint/2010/main" val="336467503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33704"/>
            <a:ext cx="9144000" cy="1046163"/>
          </a:xfrm>
        </p:spPr>
        <p:txBody>
          <a:bodyPr>
            <a:normAutofit fontScale="90000"/>
          </a:bodyPr>
          <a:lstStyle/>
          <a:p>
            <a:r>
              <a:rPr lang="en-US" b="1" i="1" dirty="0" smtClean="0">
                <a:solidFill>
                  <a:srgbClr val="4F81BD"/>
                </a:solidFill>
              </a:rPr>
              <a:t>Non-Reactive </a:t>
            </a:r>
            <a:r>
              <a:rPr lang="en-US" b="1" dirty="0" smtClean="0">
                <a:solidFill>
                  <a:srgbClr val="003366"/>
                </a:solidFill>
              </a:rPr>
              <a:t>Counseling </a:t>
            </a:r>
            <a:r>
              <a:rPr lang="en-US" b="1" dirty="0">
                <a:solidFill>
                  <a:srgbClr val="003366"/>
                </a:solidFill>
              </a:rPr>
              <a:t>M</a:t>
            </a:r>
            <a:r>
              <a:rPr lang="en-US" b="1" dirty="0" smtClean="0">
                <a:solidFill>
                  <a:srgbClr val="003366"/>
                </a:solidFill>
              </a:rPr>
              <a:t>essages</a:t>
            </a:r>
            <a:endParaRPr lang="en-US" b="1" dirty="0">
              <a:solidFill>
                <a:srgbClr val="003366"/>
              </a:solidFill>
            </a:endParaRPr>
          </a:p>
        </p:txBody>
      </p:sp>
      <p:sp>
        <p:nvSpPr>
          <p:cNvPr id="3" name="Content Placeholder 2"/>
          <p:cNvSpPr>
            <a:spLocks noGrp="1"/>
          </p:cNvSpPr>
          <p:nvPr>
            <p:ph idx="1"/>
          </p:nvPr>
        </p:nvSpPr>
        <p:spPr>
          <a:xfrm>
            <a:off x="457199" y="1486827"/>
            <a:ext cx="8399721" cy="4893055"/>
          </a:xfrm>
        </p:spPr>
        <p:txBody>
          <a:bodyPr>
            <a:noAutofit/>
          </a:bodyPr>
          <a:lstStyle/>
          <a:p>
            <a:pPr marL="0" lvl="0" indent="0">
              <a:buNone/>
            </a:pPr>
            <a:r>
              <a:rPr lang="en-US" sz="2600" dirty="0" smtClean="0"/>
              <a:t>To </a:t>
            </a:r>
            <a:r>
              <a:rPr lang="en-US" sz="2600" dirty="0"/>
              <a:t>stay </a:t>
            </a:r>
            <a:r>
              <a:rPr lang="en-US" sz="2600" dirty="0" smtClean="0"/>
              <a:t>negative, eliminate or reduce risk by practicing (see handout): </a:t>
            </a:r>
          </a:p>
          <a:p>
            <a:pPr marL="692150" lvl="0" indent="-234950"/>
            <a:r>
              <a:rPr lang="en-US" sz="2600" i="1" dirty="0" smtClean="0">
                <a:solidFill>
                  <a:srgbClr val="003366"/>
                </a:solidFill>
              </a:rPr>
              <a:t>Not sharing needles</a:t>
            </a:r>
          </a:p>
          <a:p>
            <a:pPr marL="692150" lvl="0" indent="-234950"/>
            <a:r>
              <a:rPr lang="en-US" sz="2600" i="1" dirty="0" smtClean="0">
                <a:solidFill>
                  <a:srgbClr val="003366"/>
                </a:solidFill>
              </a:rPr>
              <a:t>Ensuring tattoos, piercings, and body are from a licensed artist </a:t>
            </a:r>
          </a:p>
          <a:p>
            <a:pPr marL="692150" lvl="0" indent="-234950"/>
            <a:r>
              <a:rPr lang="en-US" sz="2600" i="1" dirty="0" smtClean="0">
                <a:solidFill>
                  <a:srgbClr val="003366"/>
                </a:solidFill>
              </a:rPr>
              <a:t>Being vaccinated against hepatitis A and B</a:t>
            </a:r>
          </a:p>
          <a:p>
            <a:pPr marL="692150" lvl="0" indent="-234950">
              <a:spcBef>
                <a:spcPts val="600"/>
              </a:spcBef>
              <a:spcAft>
                <a:spcPts val="1800"/>
              </a:spcAft>
            </a:pPr>
            <a:r>
              <a:rPr lang="en-US" sz="2600" i="1" dirty="0" smtClean="0">
                <a:solidFill>
                  <a:srgbClr val="003366"/>
                </a:solidFill>
              </a:rPr>
              <a:t>Practicing safer sex; getting treated for STDs</a:t>
            </a:r>
            <a:endParaRPr lang="en-US" sz="2600" dirty="0" smtClean="0">
              <a:solidFill>
                <a:srgbClr val="003366"/>
              </a:solidFill>
            </a:endParaRPr>
          </a:p>
          <a:p>
            <a:pPr marL="233363" indent="-233363">
              <a:spcBef>
                <a:spcPts val="600"/>
              </a:spcBef>
              <a:spcAft>
                <a:spcPts val="1800"/>
              </a:spcAft>
              <a:buNone/>
            </a:pPr>
            <a:r>
              <a:rPr lang="en-US" sz="2600" i="1" dirty="0" smtClean="0"/>
              <a:t>* If person engaged in </a:t>
            </a:r>
            <a:r>
              <a:rPr lang="en-US" sz="2600" i="1" dirty="0" smtClean="0">
                <a:solidFill>
                  <a:schemeClr val="accent1"/>
                </a:solidFill>
              </a:rPr>
              <a:t>risky behavior </a:t>
            </a:r>
            <a:r>
              <a:rPr lang="en-US" sz="2600" i="1" dirty="0" smtClean="0"/>
              <a:t>within the last 6 months, they should be encouraged to get retested (anti-HCV) in 6 months</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82</a:t>
            </a:fld>
            <a:endParaRPr lang="en-US" dirty="0">
              <a:solidFill>
                <a:srgbClr val="000000"/>
              </a:solidFill>
            </a:endParaRPr>
          </a:p>
        </p:txBody>
      </p:sp>
    </p:spTree>
    <p:extLst>
      <p:ext uri="{BB962C8B-B14F-4D97-AF65-F5344CB8AC3E}">
        <p14:creationId xmlns:p14="http://schemas.microsoft.com/office/powerpoint/2010/main" val="324349924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37311"/>
            <a:ext cx="9144000" cy="1191489"/>
          </a:xfrm>
        </p:spPr>
        <p:txBody>
          <a:bodyPr>
            <a:normAutofit fontScale="90000"/>
          </a:bodyPr>
          <a:lstStyle/>
          <a:p>
            <a:pPr lvl="0"/>
            <a:r>
              <a:rPr lang="en-US" b="1" dirty="0">
                <a:solidFill>
                  <a:srgbClr val="003366"/>
                </a:solidFill>
              </a:rPr>
              <a:t>	</a:t>
            </a:r>
            <a:br>
              <a:rPr lang="en-US" b="1" dirty="0">
                <a:solidFill>
                  <a:srgbClr val="003366"/>
                </a:solidFill>
              </a:rPr>
            </a:br>
            <a:r>
              <a:rPr lang="en-US" sz="4900" b="1" dirty="0" smtClean="0">
                <a:solidFill>
                  <a:srgbClr val="003366"/>
                </a:solidFill>
              </a:rPr>
              <a:t>Anti-HCV Test Results</a:t>
            </a:r>
            <a:br>
              <a:rPr lang="en-US" sz="4900" b="1" dirty="0" smtClean="0">
                <a:solidFill>
                  <a:srgbClr val="003366"/>
                </a:solidFill>
              </a:rPr>
            </a:br>
            <a:endParaRPr lang="en-US" sz="4900" b="1" dirty="0">
              <a:solidFill>
                <a:srgbClr val="003366"/>
              </a:solidFill>
            </a:endParaRPr>
          </a:p>
        </p:txBody>
      </p:sp>
      <p:sp>
        <p:nvSpPr>
          <p:cNvPr id="3" name="Content Placeholder 2"/>
          <p:cNvSpPr>
            <a:spLocks noGrp="1"/>
          </p:cNvSpPr>
          <p:nvPr>
            <p:ph idx="1"/>
          </p:nvPr>
        </p:nvSpPr>
        <p:spPr>
          <a:xfrm>
            <a:off x="548640" y="1683474"/>
            <a:ext cx="8006543" cy="4813019"/>
          </a:xfrm>
        </p:spPr>
        <p:txBody>
          <a:bodyPr>
            <a:normAutofit/>
          </a:bodyPr>
          <a:lstStyle/>
          <a:p>
            <a:pPr marL="0" lvl="0" indent="0">
              <a:spcBef>
                <a:spcPts val="0"/>
              </a:spcBef>
              <a:spcAft>
                <a:spcPts val="1200"/>
              </a:spcAft>
              <a:buNone/>
            </a:pPr>
            <a:r>
              <a:rPr lang="en-US" dirty="0" smtClean="0"/>
              <a:t>A </a:t>
            </a:r>
            <a:r>
              <a:rPr lang="en-US" b="1" i="1" dirty="0" smtClean="0">
                <a:solidFill>
                  <a:schemeClr val="accent1"/>
                </a:solidFill>
              </a:rPr>
              <a:t>reactive</a:t>
            </a:r>
            <a:r>
              <a:rPr lang="en-US" b="1" i="1" dirty="0" smtClean="0">
                <a:solidFill>
                  <a:srgbClr val="226380"/>
                </a:solidFill>
              </a:rPr>
              <a:t> </a:t>
            </a:r>
            <a:r>
              <a:rPr lang="en-US" dirty="0" smtClean="0">
                <a:solidFill>
                  <a:srgbClr val="003366"/>
                </a:solidFill>
              </a:rPr>
              <a:t>(positive) </a:t>
            </a:r>
            <a:r>
              <a:rPr lang="en-US" dirty="0" smtClean="0"/>
              <a:t>test result means </a:t>
            </a:r>
            <a:r>
              <a:rPr lang="en-US" dirty="0"/>
              <a:t>antibodies </a:t>
            </a:r>
            <a:r>
              <a:rPr lang="en-US" dirty="0" smtClean="0"/>
              <a:t>to </a:t>
            </a:r>
            <a:r>
              <a:rPr lang="en-US" dirty="0"/>
              <a:t>HCV </a:t>
            </a:r>
            <a:r>
              <a:rPr lang="en-US" dirty="0" smtClean="0"/>
              <a:t>were found in </a:t>
            </a:r>
            <a:r>
              <a:rPr lang="en-US" dirty="0"/>
              <a:t>your </a:t>
            </a:r>
            <a:r>
              <a:rPr lang="en-US" dirty="0" smtClean="0"/>
              <a:t>blood</a:t>
            </a:r>
          </a:p>
          <a:p>
            <a:pPr marL="461963" lvl="0" indent="-236538">
              <a:spcBef>
                <a:spcPts val="0"/>
              </a:spcBef>
              <a:spcAft>
                <a:spcPts val="1200"/>
              </a:spcAft>
              <a:buSzPct val="70000"/>
              <a:buFont typeface="Courier New" pitchFamily="49" charset="0"/>
              <a:buChar char="o"/>
            </a:pPr>
            <a:r>
              <a:rPr lang="en-US" sz="3000" dirty="0" smtClean="0">
                <a:solidFill>
                  <a:srgbClr val="003366"/>
                </a:solidFill>
              </a:rPr>
              <a:t>HCV infection occurred and you                may still be infected</a:t>
            </a:r>
          </a:p>
          <a:p>
            <a:pPr marL="461963" lvl="0" indent="-236538">
              <a:spcBef>
                <a:spcPts val="600"/>
              </a:spcBef>
              <a:spcAft>
                <a:spcPts val="1200"/>
              </a:spcAft>
              <a:buSzPct val="70000"/>
              <a:buFont typeface="Courier New" pitchFamily="49" charset="0"/>
              <a:buChar char="o"/>
            </a:pPr>
            <a:r>
              <a:rPr lang="en-US" sz="3000" dirty="0" smtClean="0">
                <a:solidFill>
                  <a:srgbClr val="003366"/>
                </a:solidFill>
              </a:rPr>
              <a:t>Further testing must be done                        with an HCV RNA (PCR) test to                   see if you are still infected</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83</a:t>
            </a:fld>
            <a:endParaRPr lang="en-US" dirty="0">
              <a:solidFill>
                <a:srgbClr val="000000"/>
              </a:solidFill>
            </a:endParaRPr>
          </a:p>
        </p:txBody>
      </p:sp>
      <p:pic>
        <p:nvPicPr>
          <p:cNvPr id="2051" name="Picture 3" descr="C:\Users\bfinnerty\AppData\Local\Microsoft\Windows\Temporary Internet Files\Content.IE5\2M56BDMI\Plus-Sign-in-Circle-14251-lar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531476"/>
            <a:ext cx="2407920" cy="194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6989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40106"/>
            <a:ext cx="9144000" cy="1046163"/>
          </a:xfrm>
        </p:spPr>
        <p:txBody>
          <a:bodyPr>
            <a:normAutofit/>
          </a:bodyPr>
          <a:lstStyle/>
          <a:p>
            <a:r>
              <a:rPr lang="en-US" b="1" i="1" dirty="0" smtClean="0">
                <a:solidFill>
                  <a:srgbClr val="4F81BD"/>
                </a:solidFill>
              </a:rPr>
              <a:t>Reactive</a:t>
            </a:r>
            <a:r>
              <a:rPr lang="en-US" b="1" dirty="0" smtClean="0">
                <a:solidFill>
                  <a:srgbClr val="003366"/>
                </a:solidFill>
              </a:rPr>
              <a:t> Counseling Messages</a:t>
            </a:r>
            <a:endParaRPr lang="en-US" b="1" dirty="0">
              <a:solidFill>
                <a:srgbClr val="003366"/>
              </a:solidFill>
            </a:endParaRPr>
          </a:p>
        </p:txBody>
      </p:sp>
      <p:sp>
        <p:nvSpPr>
          <p:cNvPr id="3" name="Content Placeholder 2"/>
          <p:cNvSpPr>
            <a:spLocks noGrp="1"/>
          </p:cNvSpPr>
          <p:nvPr>
            <p:ph idx="1"/>
          </p:nvPr>
        </p:nvSpPr>
        <p:spPr>
          <a:xfrm>
            <a:off x="520995" y="1786269"/>
            <a:ext cx="8165805" cy="4570081"/>
          </a:xfrm>
        </p:spPr>
        <p:txBody>
          <a:bodyPr>
            <a:noAutofit/>
          </a:bodyPr>
          <a:lstStyle/>
          <a:p>
            <a:pPr marL="225425" lvl="0" indent="-225425">
              <a:spcBef>
                <a:spcPts val="600"/>
              </a:spcBef>
              <a:spcAft>
                <a:spcPts val="600"/>
              </a:spcAft>
            </a:pPr>
            <a:r>
              <a:rPr lang="en-US" sz="2500" dirty="0" smtClean="0"/>
              <a:t>HCV </a:t>
            </a:r>
            <a:r>
              <a:rPr lang="en-US" sz="2500" dirty="0"/>
              <a:t>RNA test measures </a:t>
            </a:r>
            <a:r>
              <a:rPr lang="en-US" sz="2500" dirty="0" smtClean="0"/>
              <a:t>amount of HCV </a:t>
            </a:r>
            <a:r>
              <a:rPr lang="en-US" sz="2500" dirty="0"/>
              <a:t>in your blood</a:t>
            </a:r>
          </a:p>
          <a:p>
            <a:pPr marL="225425" lvl="0" indent="-225425">
              <a:spcBef>
                <a:spcPts val="600"/>
              </a:spcBef>
              <a:spcAft>
                <a:spcPts val="600"/>
              </a:spcAft>
            </a:pPr>
            <a:r>
              <a:rPr lang="en-US" sz="2500" dirty="0"/>
              <a:t>If </a:t>
            </a:r>
            <a:r>
              <a:rPr lang="en-US" sz="2500" dirty="0" smtClean="0"/>
              <a:t>there is no virus</a:t>
            </a:r>
            <a:r>
              <a:rPr lang="en-US" sz="2500" dirty="0"/>
              <a:t>, test will come </a:t>
            </a:r>
            <a:r>
              <a:rPr lang="en-US" sz="2500" dirty="0" smtClean="0"/>
              <a:t>back, ‘</a:t>
            </a:r>
            <a:r>
              <a:rPr lang="en-US" sz="2500" dirty="0" smtClean="0">
                <a:solidFill>
                  <a:srgbClr val="4F81BD"/>
                </a:solidFill>
              </a:rPr>
              <a:t>not detected.’       </a:t>
            </a:r>
            <a:r>
              <a:rPr lang="en-US" sz="2500" dirty="0" smtClean="0"/>
              <a:t>If ‘</a:t>
            </a:r>
            <a:r>
              <a:rPr lang="en-US" sz="2500" dirty="0" smtClean="0">
                <a:solidFill>
                  <a:srgbClr val="4F81BD"/>
                </a:solidFill>
              </a:rPr>
              <a:t>detected</a:t>
            </a:r>
            <a:r>
              <a:rPr lang="en-US" sz="2500" dirty="0" smtClean="0"/>
              <a:t>,’ </a:t>
            </a:r>
            <a:r>
              <a:rPr lang="en-US" sz="2500" dirty="0"/>
              <a:t>then </a:t>
            </a:r>
            <a:r>
              <a:rPr lang="en-US" sz="2500" dirty="0" smtClean="0"/>
              <a:t>you are infected with hepatitis C.</a:t>
            </a:r>
          </a:p>
          <a:p>
            <a:pPr marL="233363" lvl="0" indent="-233363">
              <a:spcBef>
                <a:spcPts val="600"/>
              </a:spcBef>
              <a:spcAft>
                <a:spcPts val="600"/>
              </a:spcAft>
            </a:pPr>
            <a:r>
              <a:rPr lang="en-US" sz="2500" dirty="0" smtClean="0"/>
              <a:t>Until you get the HCV RNA, </a:t>
            </a:r>
            <a:r>
              <a:rPr lang="en-US" sz="2500" b="1" i="1" dirty="0" smtClean="0">
                <a:solidFill>
                  <a:srgbClr val="003366"/>
                </a:solidFill>
              </a:rPr>
              <a:t>assume</a:t>
            </a:r>
            <a:r>
              <a:rPr lang="en-US" sz="2500" dirty="0" smtClean="0">
                <a:solidFill>
                  <a:schemeClr val="accent1"/>
                </a:solidFill>
              </a:rPr>
              <a:t> </a:t>
            </a:r>
            <a:r>
              <a:rPr lang="en-US" sz="2500" dirty="0" smtClean="0"/>
              <a:t>you are infected with HCV and help </a:t>
            </a:r>
            <a:r>
              <a:rPr lang="en-US" sz="2500" dirty="0" smtClean="0">
                <a:solidFill>
                  <a:schemeClr val="accent1"/>
                </a:solidFill>
              </a:rPr>
              <a:t>protect your liver </a:t>
            </a:r>
            <a:r>
              <a:rPr lang="en-US" sz="2500" dirty="0" smtClean="0"/>
              <a:t>by avoiding alcohol, and practice other risk reduction behavior*</a:t>
            </a:r>
          </a:p>
          <a:p>
            <a:pPr marL="233363" lvl="0" indent="-233363">
              <a:spcBef>
                <a:spcPts val="600"/>
              </a:spcBef>
              <a:spcAft>
                <a:spcPts val="1200"/>
              </a:spcAft>
            </a:pPr>
            <a:r>
              <a:rPr lang="en-US" sz="2500" dirty="0" smtClean="0"/>
              <a:t>See a doctor, learn about hepatitis C, and HCV treatment</a:t>
            </a:r>
          </a:p>
          <a:p>
            <a:pPr marL="233363" lvl="0" indent="-233363">
              <a:spcBef>
                <a:spcPts val="600"/>
              </a:spcBef>
              <a:spcAft>
                <a:spcPts val="1200"/>
              </a:spcAft>
              <a:buNone/>
            </a:pPr>
            <a:r>
              <a:rPr lang="en-US" sz="2500" i="1" dirty="0" smtClean="0"/>
              <a:t>* Counselor facilitates access to and schedules second test</a:t>
            </a: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84</a:t>
            </a:fld>
            <a:endParaRPr lang="en-US" dirty="0">
              <a:solidFill>
                <a:srgbClr val="000000"/>
              </a:solidFill>
            </a:endParaRPr>
          </a:p>
        </p:txBody>
      </p:sp>
    </p:spTree>
    <p:extLst>
      <p:ext uri="{BB962C8B-B14F-4D97-AF65-F5344CB8AC3E}">
        <p14:creationId xmlns:p14="http://schemas.microsoft.com/office/powerpoint/2010/main" val="242763491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76301"/>
            <a:ext cx="8443912" cy="1123949"/>
          </a:xfrm>
        </p:spPr>
        <p:txBody>
          <a:bodyPr>
            <a:normAutofit fontScale="90000"/>
          </a:bodyPr>
          <a:lstStyle/>
          <a:p>
            <a:r>
              <a:rPr lang="en-US" b="1" dirty="0">
                <a:solidFill>
                  <a:srgbClr val="003366"/>
                </a:solidFill>
              </a:rPr>
              <a:t>Antibody </a:t>
            </a:r>
            <a:r>
              <a:rPr lang="en-US" b="1" dirty="0" smtClean="0">
                <a:solidFill>
                  <a:srgbClr val="003366"/>
                </a:solidFill>
              </a:rPr>
              <a:t>Tests cannot Tell </a:t>
            </a:r>
            <a:r>
              <a:rPr lang="en-US" b="1" dirty="0">
                <a:solidFill>
                  <a:srgbClr val="003366"/>
                </a:solidFill>
              </a:rPr>
              <a:t>the </a:t>
            </a:r>
            <a:r>
              <a:rPr lang="en-US" b="1" dirty="0" smtClean="0">
                <a:solidFill>
                  <a:srgbClr val="003366"/>
                </a:solidFill>
              </a:rPr>
              <a:t>Difference between…</a:t>
            </a:r>
            <a:endParaRPr lang="en-US" b="1" dirty="0">
              <a:solidFill>
                <a:srgbClr val="003366"/>
              </a:solidFill>
            </a:endParaRPr>
          </a:p>
        </p:txBody>
      </p:sp>
      <p:sp>
        <p:nvSpPr>
          <p:cNvPr id="3" name="Content Placeholder 2"/>
          <p:cNvSpPr>
            <a:spLocks noGrp="1"/>
          </p:cNvSpPr>
          <p:nvPr>
            <p:ph idx="1"/>
          </p:nvPr>
        </p:nvSpPr>
        <p:spPr>
          <a:xfrm>
            <a:off x="574158" y="2232837"/>
            <a:ext cx="8112642" cy="4354999"/>
          </a:xfrm>
        </p:spPr>
        <p:txBody>
          <a:bodyPr/>
          <a:lstStyle/>
          <a:p>
            <a:pPr marL="225425" lvl="0" indent="-225425"/>
            <a:r>
              <a:rPr lang="en-US" dirty="0"/>
              <a:t>Someone who has a chronic infection</a:t>
            </a:r>
          </a:p>
          <a:p>
            <a:pPr marL="225425" lvl="0" indent="-225425"/>
            <a:r>
              <a:rPr lang="en-US" dirty="0"/>
              <a:t>Someone </a:t>
            </a:r>
            <a:r>
              <a:rPr lang="en-US" dirty="0" smtClean="0"/>
              <a:t>who had a past infection </a:t>
            </a:r>
          </a:p>
          <a:p>
            <a:pPr lvl="1">
              <a:spcBef>
                <a:spcPts val="0"/>
              </a:spcBef>
              <a:buSzPct val="75000"/>
              <a:buFont typeface="Courier New" pitchFamily="49" charset="0"/>
              <a:buChar char="o"/>
            </a:pPr>
            <a:r>
              <a:rPr lang="en-US" dirty="0" smtClean="0">
                <a:solidFill>
                  <a:schemeClr val="accent1"/>
                </a:solidFill>
              </a:rPr>
              <a:t>Someone who has ‘cleared</a:t>
            </a:r>
            <a:r>
              <a:rPr lang="en-US" dirty="0">
                <a:solidFill>
                  <a:schemeClr val="accent1"/>
                </a:solidFill>
              </a:rPr>
              <a:t>’ the </a:t>
            </a:r>
            <a:r>
              <a:rPr lang="en-US" dirty="0" smtClean="0">
                <a:solidFill>
                  <a:schemeClr val="accent1"/>
                </a:solidFill>
              </a:rPr>
              <a:t>virus spontaneously</a:t>
            </a:r>
            <a:endParaRPr lang="en-US" dirty="0">
              <a:solidFill>
                <a:schemeClr val="accent1"/>
              </a:solidFill>
            </a:endParaRPr>
          </a:p>
          <a:p>
            <a:pPr lvl="1">
              <a:buSzPct val="75000"/>
              <a:buFont typeface="Courier New" pitchFamily="49" charset="0"/>
              <a:buChar char="o"/>
            </a:pPr>
            <a:r>
              <a:rPr lang="en-US" dirty="0" smtClean="0">
                <a:solidFill>
                  <a:schemeClr val="accent1"/>
                </a:solidFill>
              </a:rPr>
              <a:t>Someone </a:t>
            </a:r>
            <a:r>
              <a:rPr lang="en-US" dirty="0">
                <a:solidFill>
                  <a:schemeClr val="accent1"/>
                </a:solidFill>
              </a:rPr>
              <a:t>who has been effectively treated</a:t>
            </a:r>
          </a:p>
          <a:p>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85</a:t>
            </a:fld>
            <a:endParaRPr lang="en-US" dirty="0">
              <a:solidFill>
                <a:srgbClr val="000000"/>
              </a:solidFill>
            </a:endParaRPr>
          </a:p>
        </p:txBody>
      </p:sp>
    </p:spTree>
    <p:extLst>
      <p:ext uri="{BB962C8B-B14F-4D97-AF65-F5344CB8AC3E}">
        <p14:creationId xmlns:p14="http://schemas.microsoft.com/office/powerpoint/2010/main" val="120027917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23903"/>
            <a:ext cx="7772400" cy="983672"/>
          </a:xfrm>
        </p:spPr>
        <p:txBody>
          <a:bodyPr>
            <a:normAutofit/>
          </a:bodyPr>
          <a:lstStyle/>
          <a:p>
            <a:r>
              <a:rPr lang="en-US" b="1" dirty="0" smtClean="0">
                <a:solidFill>
                  <a:srgbClr val="003366"/>
                </a:solidFill>
              </a:rPr>
              <a:t>Diagnosing </a:t>
            </a:r>
            <a:r>
              <a:rPr lang="en-US" b="1" dirty="0">
                <a:solidFill>
                  <a:srgbClr val="003366"/>
                </a:solidFill>
              </a:rPr>
              <a:t>HCV </a:t>
            </a:r>
            <a:r>
              <a:rPr lang="en-US" b="1" dirty="0" smtClean="0">
                <a:solidFill>
                  <a:srgbClr val="003366"/>
                </a:solidFill>
              </a:rPr>
              <a:t>Infection</a:t>
            </a:r>
            <a:endParaRPr lang="en-US" b="1" dirty="0">
              <a:solidFill>
                <a:srgbClr val="003366"/>
              </a:solidFill>
            </a:endParaRPr>
          </a:p>
        </p:txBody>
      </p:sp>
      <p:sp>
        <p:nvSpPr>
          <p:cNvPr id="3" name="Content Placeholder 2"/>
          <p:cNvSpPr>
            <a:spLocks noGrp="1"/>
          </p:cNvSpPr>
          <p:nvPr>
            <p:ph idx="1"/>
          </p:nvPr>
        </p:nvSpPr>
        <p:spPr>
          <a:xfrm>
            <a:off x="457200" y="1852551"/>
            <a:ext cx="8370888" cy="4648775"/>
          </a:xfrm>
        </p:spPr>
        <p:txBody>
          <a:bodyPr>
            <a:normAutofit/>
          </a:bodyPr>
          <a:lstStyle/>
          <a:p>
            <a:pPr algn="ctr">
              <a:spcAft>
                <a:spcPts val="1200"/>
              </a:spcAft>
              <a:buNone/>
            </a:pPr>
            <a:r>
              <a:rPr lang="en-US" sz="2800" b="1" dirty="0" smtClean="0">
                <a:solidFill>
                  <a:srgbClr val="4F81BD"/>
                </a:solidFill>
              </a:rPr>
              <a:t>HCV RNA (PCR or Viral Load) Diagnostic Tests</a:t>
            </a:r>
            <a:endParaRPr lang="en-US" sz="2800" b="1" i="1" dirty="0" smtClean="0">
              <a:solidFill>
                <a:srgbClr val="4F81BD"/>
              </a:solidFill>
            </a:endParaRPr>
          </a:p>
          <a:p>
            <a:pPr marL="225425" lvl="0" indent="-225425">
              <a:spcAft>
                <a:spcPts val="1200"/>
              </a:spcAft>
            </a:pPr>
            <a:r>
              <a:rPr lang="en-US" sz="2800" b="1" dirty="0" smtClean="0"/>
              <a:t>Qualitative</a:t>
            </a:r>
            <a:r>
              <a:rPr lang="en-US" sz="2800" dirty="0" smtClean="0"/>
              <a:t> - test </a:t>
            </a:r>
            <a:r>
              <a:rPr lang="en-US" sz="2800" dirty="0"/>
              <a:t>for presence or absence of HCV virus</a:t>
            </a:r>
          </a:p>
          <a:p>
            <a:pPr marL="225425" lvl="0" indent="-225425">
              <a:spcBef>
                <a:spcPts val="0"/>
              </a:spcBef>
              <a:spcAft>
                <a:spcPts val="600"/>
              </a:spcAft>
            </a:pPr>
            <a:r>
              <a:rPr lang="en-US" sz="2800" b="1" dirty="0" smtClean="0"/>
              <a:t>Quantitative </a:t>
            </a:r>
            <a:r>
              <a:rPr lang="en-US" sz="2800" dirty="0" smtClean="0"/>
              <a:t>- </a:t>
            </a:r>
            <a:r>
              <a:rPr lang="en-US" sz="2800" dirty="0"/>
              <a:t>test for amount of HCV virus in blood (viral load) </a:t>
            </a:r>
            <a:endParaRPr lang="en-US" sz="2800" dirty="0" smtClean="0"/>
          </a:p>
          <a:p>
            <a:pPr marL="795338" lvl="0" indent="-225425">
              <a:spcBef>
                <a:spcPts val="0"/>
              </a:spcBef>
              <a:spcAft>
                <a:spcPts val="600"/>
              </a:spcAft>
              <a:buSzPct val="70000"/>
              <a:buFont typeface="Courier New" pitchFamily="49" charset="0"/>
              <a:buChar char="o"/>
            </a:pPr>
            <a:r>
              <a:rPr lang="en-US" sz="2800" i="1" dirty="0" smtClean="0">
                <a:solidFill>
                  <a:schemeClr val="accent1"/>
                </a:solidFill>
              </a:rPr>
              <a:t>Not detected result means no current infection</a:t>
            </a:r>
            <a:endParaRPr lang="en-US" sz="2800" dirty="0" smtClean="0">
              <a:solidFill>
                <a:schemeClr val="accent1"/>
              </a:solidFill>
            </a:endParaRPr>
          </a:p>
          <a:p>
            <a:pPr marL="795338" lvl="0" indent="-225425">
              <a:buSzPct val="70000"/>
              <a:buFont typeface="Courier New" pitchFamily="49" charset="0"/>
              <a:buChar char="o"/>
            </a:pPr>
            <a:r>
              <a:rPr lang="en-US" sz="2800" i="1" dirty="0" smtClean="0">
                <a:solidFill>
                  <a:schemeClr val="accent1"/>
                </a:solidFill>
              </a:rPr>
              <a:t>Detected result mean hepatitis C virus was found, confirming HCV infection</a:t>
            </a:r>
            <a:endParaRPr lang="en-US" sz="2800" dirty="0" smtClean="0">
              <a:solidFill>
                <a:schemeClr val="accent1"/>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86</a:t>
            </a:fld>
            <a:endParaRPr lang="en-US" dirty="0">
              <a:solidFill>
                <a:srgbClr val="000000"/>
              </a:solidFill>
            </a:endParaRPr>
          </a:p>
        </p:txBody>
      </p:sp>
    </p:spTree>
    <p:extLst>
      <p:ext uri="{BB962C8B-B14F-4D97-AF65-F5344CB8AC3E}">
        <p14:creationId xmlns:p14="http://schemas.microsoft.com/office/powerpoint/2010/main" val="71512020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48145"/>
            <a:ext cx="8991600" cy="914400"/>
          </a:xfrm>
        </p:spPr>
        <p:txBody>
          <a:bodyPr>
            <a:noAutofit/>
          </a:bodyPr>
          <a:lstStyle/>
          <a:p>
            <a:r>
              <a:rPr lang="en-US" b="1" dirty="0">
                <a:solidFill>
                  <a:srgbClr val="003366"/>
                </a:solidFill>
              </a:rPr>
              <a:t>Working with HCV RNA R</a:t>
            </a:r>
            <a:r>
              <a:rPr lang="en-US" b="1" dirty="0" smtClean="0">
                <a:solidFill>
                  <a:srgbClr val="003366"/>
                </a:solidFill>
              </a:rPr>
              <a:t>esults</a:t>
            </a:r>
            <a:endParaRPr lang="en-US" b="1" dirty="0">
              <a:solidFill>
                <a:srgbClr val="003366"/>
              </a:solidFill>
            </a:endParaRPr>
          </a:p>
        </p:txBody>
      </p:sp>
      <p:sp>
        <p:nvSpPr>
          <p:cNvPr id="3" name="Content Placeholder 2"/>
          <p:cNvSpPr>
            <a:spLocks noGrp="1"/>
          </p:cNvSpPr>
          <p:nvPr>
            <p:ph idx="1"/>
          </p:nvPr>
        </p:nvSpPr>
        <p:spPr>
          <a:xfrm>
            <a:off x="457200" y="1662546"/>
            <a:ext cx="8077200" cy="4142832"/>
          </a:xfrm>
        </p:spPr>
        <p:txBody>
          <a:bodyPr/>
          <a:lstStyle/>
          <a:p>
            <a:pPr algn="ctr">
              <a:buNone/>
            </a:pPr>
            <a:r>
              <a:rPr lang="en-US" b="1" dirty="0" smtClean="0">
                <a:solidFill>
                  <a:schemeClr val="accent1"/>
                </a:solidFill>
              </a:rPr>
              <a:t>Not detected </a:t>
            </a:r>
            <a:endParaRPr lang="en-US" b="1" dirty="0">
              <a:solidFill>
                <a:schemeClr val="accent1"/>
              </a:solidFill>
            </a:endParaRPr>
          </a:p>
          <a:p>
            <a:pPr marL="339725" lvl="0" indent="-219075">
              <a:spcBef>
                <a:spcPts val="1000"/>
              </a:spcBef>
              <a:spcAft>
                <a:spcPts val="1200"/>
              </a:spcAft>
            </a:pPr>
            <a:r>
              <a:rPr lang="en-US" dirty="0"/>
              <a:t>No current </a:t>
            </a:r>
            <a:r>
              <a:rPr lang="en-US" dirty="0" smtClean="0"/>
              <a:t>infection (</a:t>
            </a:r>
            <a:r>
              <a:rPr lang="en-US" i="1" dirty="0" smtClean="0">
                <a:solidFill>
                  <a:schemeClr val="accent1"/>
                </a:solidFill>
              </a:rPr>
              <a:t>some recommend another test in 6 months to be sure</a:t>
            </a:r>
            <a:r>
              <a:rPr lang="en-US" i="1" dirty="0" smtClean="0"/>
              <a:t>)</a:t>
            </a:r>
            <a:endParaRPr lang="en-US" dirty="0"/>
          </a:p>
          <a:p>
            <a:pPr marL="339725" lvl="0" indent="-219075">
              <a:spcBef>
                <a:spcPts val="1000"/>
              </a:spcBef>
              <a:spcAft>
                <a:spcPts val="1200"/>
              </a:spcAft>
            </a:pPr>
            <a:r>
              <a:rPr lang="en-US" dirty="0"/>
              <a:t>Past cleared HCV infection means you can still get infected again</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87</a:t>
            </a:fld>
            <a:endParaRPr lang="en-US" dirty="0">
              <a:solidFill>
                <a:srgbClr val="000000"/>
              </a:solidFill>
            </a:endParaRPr>
          </a:p>
        </p:txBody>
      </p:sp>
    </p:spTree>
    <p:extLst>
      <p:ext uri="{BB962C8B-B14F-4D97-AF65-F5344CB8AC3E}">
        <p14:creationId xmlns:p14="http://schemas.microsoft.com/office/powerpoint/2010/main" val="89880536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34294"/>
            <a:ext cx="8686800" cy="990600"/>
          </a:xfrm>
        </p:spPr>
        <p:txBody>
          <a:bodyPr>
            <a:normAutofit/>
          </a:bodyPr>
          <a:lstStyle/>
          <a:p>
            <a:r>
              <a:rPr lang="en-US" b="1" dirty="0">
                <a:solidFill>
                  <a:srgbClr val="003366"/>
                </a:solidFill>
              </a:rPr>
              <a:t>Working with HCV RNA R</a:t>
            </a:r>
            <a:r>
              <a:rPr lang="en-US" b="1" dirty="0" smtClean="0">
                <a:solidFill>
                  <a:srgbClr val="003366"/>
                </a:solidFill>
              </a:rPr>
              <a:t>esults</a:t>
            </a:r>
            <a:endParaRPr lang="en-US" b="1" dirty="0">
              <a:solidFill>
                <a:srgbClr val="003366"/>
              </a:solidFill>
            </a:endParaRPr>
          </a:p>
        </p:txBody>
      </p:sp>
      <p:sp>
        <p:nvSpPr>
          <p:cNvPr id="3" name="Content Placeholder 2"/>
          <p:cNvSpPr>
            <a:spLocks noGrp="1"/>
          </p:cNvSpPr>
          <p:nvPr>
            <p:ph idx="1"/>
          </p:nvPr>
        </p:nvSpPr>
        <p:spPr>
          <a:xfrm>
            <a:off x="525780" y="1724894"/>
            <a:ext cx="8313420" cy="4813066"/>
          </a:xfrm>
        </p:spPr>
        <p:txBody>
          <a:bodyPr>
            <a:normAutofit/>
          </a:bodyPr>
          <a:lstStyle/>
          <a:p>
            <a:pPr algn="ctr">
              <a:buNone/>
            </a:pPr>
            <a:r>
              <a:rPr lang="en-US" b="1" dirty="0" smtClean="0">
                <a:solidFill>
                  <a:schemeClr val="accent1"/>
                </a:solidFill>
              </a:rPr>
              <a:t>Detected or Viral Load</a:t>
            </a:r>
          </a:p>
          <a:p>
            <a:pPr marL="228600" lvl="0" indent="-228600">
              <a:spcBef>
                <a:spcPts val="600"/>
              </a:spcBef>
              <a:spcAft>
                <a:spcPts val="600"/>
              </a:spcAft>
            </a:pPr>
            <a:r>
              <a:rPr lang="en-US" sz="3000" dirty="0" smtClean="0"/>
              <a:t>Diagnosis of </a:t>
            </a:r>
            <a:r>
              <a:rPr lang="en-US" sz="3000" dirty="0"/>
              <a:t>active infection</a:t>
            </a:r>
          </a:p>
          <a:p>
            <a:pPr marL="228600" lvl="0" indent="-228600">
              <a:spcBef>
                <a:spcPts val="0"/>
              </a:spcBef>
            </a:pPr>
            <a:r>
              <a:rPr lang="en-US" sz="3000" dirty="0"/>
              <a:t>Conduct genotype testing</a:t>
            </a:r>
          </a:p>
          <a:p>
            <a:pPr marL="685800" lvl="1" indent="-228600">
              <a:spcBef>
                <a:spcPts val="0"/>
              </a:spcBef>
              <a:buSzPct val="80000"/>
              <a:buFont typeface="Courier New" pitchFamily="49" charset="0"/>
              <a:buChar char="o"/>
            </a:pPr>
            <a:r>
              <a:rPr lang="en-US" i="1" dirty="0" smtClean="0">
                <a:solidFill>
                  <a:schemeClr val="accent1"/>
                </a:solidFill>
              </a:rPr>
              <a:t>Six </a:t>
            </a:r>
            <a:r>
              <a:rPr lang="en-US" i="1" dirty="0">
                <a:solidFill>
                  <a:schemeClr val="accent1"/>
                </a:solidFill>
              </a:rPr>
              <a:t>known </a:t>
            </a:r>
            <a:r>
              <a:rPr lang="en-US" i="1" dirty="0" smtClean="0">
                <a:solidFill>
                  <a:schemeClr val="accent1"/>
                </a:solidFill>
              </a:rPr>
              <a:t>genotypes (1a &amp; 1b subtypes, 2-6) </a:t>
            </a:r>
          </a:p>
          <a:p>
            <a:pPr marL="685800" lvl="1" indent="-228600">
              <a:spcBef>
                <a:spcPts val="600"/>
              </a:spcBef>
              <a:spcAft>
                <a:spcPts val="600"/>
              </a:spcAft>
              <a:buSzPct val="80000"/>
              <a:buFont typeface="Courier New" pitchFamily="49" charset="0"/>
              <a:buChar char="o"/>
            </a:pPr>
            <a:r>
              <a:rPr lang="en-US" i="1" dirty="0" smtClean="0">
                <a:solidFill>
                  <a:schemeClr val="accent1"/>
                </a:solidFill>
              </a:rPr>
              <a:t>75</a:t>
            </a:r>
            <a:r>
              <a:rPr lang="en-US" i="1" dirty="0">
                <a:solidFill>
                  <a:schemeClr val="accent1"/>
                </a:solidFill>
              </a:rPr>
              <a:t>% of US infections are Genotype 1</a:t>
            </a:r>
          </a:p>
          <a:p>
            <a:pPr marL="228600" lvl="0" indent="-228600">
              <a:spcBef>
                <a:spcPts val="600"/>
              </a:spcBef>
              <a:spcAft>
                <a:spcPts val="600"/>
              </a:spcAft>
            </a:pPr>
            <a:r>
              <a:rPr lang="en-US" sz="3000" dirty="0" smtClean="0"/>
              <a:t>Knowing your genotype is important when considering treatment</a:t>
            </a:r>
          </a:p>
          <a:p>
            <a:pPr marL="228600" lvl="0" indent="-228600">
              <a:spcBef>
                <a:spcPts val="600"/>
              </a:spcBef>
              <a:spcAft>
                <a:spcPts val="600"/>
              </a:spcAft>
            </a:pPr>
            <a:r>
              <a:rPr lang="en-US" sz="3000" dirty="0" smtClean="0"/>
              <a:t>Evaluate </a:t>
            </a:r>
            <a:r>
              <a:rPr lang="en-US" sz="3000" dirty="0"/>
              <a:t>for treatment eligibility</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88</a:t>
            </a:fld>
            <a:endParaRPr lang="en-US" dirty="0">
              <a:solidFill>
                <a:srgbClr val="000000"/>
              </a:solidFill>
            </a:endParaRPr>
          </a:p>
        </p:txBody>
      </p:sp>
    </p:spTree>
    <p:extLst>
      <p:ext uri="{BB962C8B-B14F-4D97-AF65-F5344CB8AC3E}">
        <p14:creationId xmlns:p14="http://schemas.microsoft.com/office/powerpoint/2010/main" val="323964722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27" y="746919"/>
            <a:ext cx="9144000" cy="944562"/>
          </a:xfrm>
        </p:spPr>
        <p:txBody>
          <a:bodyPr>
            <a:noAutofit/>
          </a:bodyPr>
          <a:lstStyle/>
          <a:p>
            <a:r>
              <a:rPr lang="en-US" sz="3900" b="1" i="1" dirty="0" smtClean="0">
                <a:solidFill>
                  <a:srgbClr val="4F81BD"/>
                </a:solidFill>
              </a:rPr>
              <a:t>Not Detected/Detected </a:t>
            </a:r>
            <a:r>
              <a:rPr lang="en-US" sz="3900" b="1" dirty="0" smtClean="0">
                <a:solidFill>
                  <a:srgbClr val="003366"/>
                </a:solidFill>
              </a:rPr>
              <a:t>Test Results</a:t>
            </a:r>
            <a:endParaRPr lang="en-US" sz="3900" b="1" dirty="0">
              <a:solidFill>
                <a:srgbClr val="003366"/>
              </a:solidFill>
            </a:endParaRPr>
          </a:p>
        </p:txBody>
      </p:sp>
      <p:sp>
        <p:nvSpPr>
          <p:cNvPr id="3" name="Content Placeholder 2"/>
          <p:cNvSpPr>
            <a:spLocks noGrp="1"/>
          </p:cNvSpPr>
          <p:nvPr>
            <p:ph idx="1"/>
          </p:nvPr>
        </p:nvSpPr>
        <p:spPr>
          <a:xfrm>
            <a:off x="504091" y="1766457"/>
            <a:ext cx="8323385" cy="4589893"/>
          </a:xfrm>
        </p:spPr>
        <p:txBody>
          <a:bodyPr>
            <a:normAutofit/>
          </a:bodyPr>
          <a:lstStyle/>
          <a:p>
            <a:pPr marL="0" indent="0">
              <a:buNone/>
            </a:pPr>
            <a:r>
              <a:rPr lang="en-US" sz="2600" dirty="0" smtClean="0"/>
              <a:t>Despite the HCV RNA test result, patient is encouraged to practice risk reduction behavior options:</a:t>
            </a:r>
          </a:p>
          <a:p>
            <a:pPr marL="692150" lvl="0" indent="-234950"/>
            <a:r>
              <a:rPr lang="en-US" sz="2600" i="1" dirty="0" smtClean="0">
                <a:solidFill>
                  <a:srgbClr val="003366"/>
                </a:solidFill>
              </a:rPr>
              <a:t>Don’t share needles or other injection equipment, or anything that may have blood on it </a:t>
            </a:r>
            <a:r>
              <a:rPr lang="en-US" sz="2600" dirty="0" smtClean="0">
                <a:solidFill>
                  <a:srgbClr val="003366"/>
                </a:solidFill>
              </a:rPr>
              <a:t>(see handout)</a:t>
            </a:r>
          </a:p>
          <a:p>
            <a:pPr marL="692150" lvl="0" indent="-234950"/>
            <a:r>
              <a:rPr lang="en-US" sz="2600" i="1" dirty="0" smtClean="0">
                <a:solidFill>
                  <a:srgbClr val="003366"/>
                </a:solidFill>
              </a:rPr>
              <a:t>Tattoos, piercings, and body art from a licensed artist and explain what consumer should expect </a:t>
            </a:r>
          </a:p>
          <a:p>
            <a:pPr marL="692150" lvl="0" indent="-234950"/>
            <a:r>
              <a:rPr lang="en-US" sz="2600" i="1" dirty="0" smtClean="0">
                <a:solidFill>
                  <a:srgbClr val="003366"/>
                </a:solidFill>
              </a:rPr>
              <a:t>Vaccinate against hepatitis A and B</a:t>
            </a:r>
          </a:p>
          <a:p>
            <a:pPr marL="692150" lvl="0" indent="-234950">
              <a:spcBef>
                <a:spcPts val="600"/>
              </a:spcBef>
              <a:spcAft>
                <a:spcPts val="1800"/>
              </a:spcAft>
            </a:pPr>
            <a:r>
              <a:rPr lang="en-US" sz="2600" i="1" dirty="0" smtClean="0">
                <a:solidFill>
                  <a:srgbClr val="003366"/>
                </a:solidFill>
              </a:rPr>
              <a:t>Practice safer sex, and get treated for STDs</a:t>
            </a:r>
            <a:endParaRPr lang="en-US" sz="2600" dirty="0" smtClean="0">
              <a:solidFill>
                <a:srgbClr val="003366"/>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89</a:t>
            </a:fld>
            <a:endParaRPr lang="en-US" dirty="0">
              <a:solidFill>
                <a:srgbClr val="000000"/>
              </a:solidFill>
            </a:endParaRPr>
          </a:p>
        </p:txBody>
      </p:sp>
    </p:spTree>
    <p:extLst>
      <p:ext uri="{BB962C8B-B14F-4D97-AF65-F5344CB8AC3E}">
        <p14:creationId xmlns:p14="http://schemas.microsoft.com/office/powerpoint/2010/main" val="217337281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29" name="Picture 5" descr="C:\Users\owner\AppData\Local\Microsoft\Windows\Temporary Internet Files\Content.IE5\VND2GJE7\expansionbw2[1].gif"/>
          <p:cNvPicPr>
            <a:picLocks noChangeAspect="1" noChangeArrowheads="1"/>
          </p:cNvPicPr>
          <p:nvPr/>
        </p:nvPicPr>
        <p:blipFill>
          <a:blip r:embed="rId5">
            <a:duotone>
              <a:schemeClr val="accent5">
                <a:shade val="45000"/>
                <a:satMod val="135000"/>
              </a:schemeClr>
              <a:prstClr val="white"/>
            </a:duotone>
            <a:lum bright="6000"/>
          </a:blip>
          <a:srcRect/>
          <a:stretch>
            <a:fillRect/>
          </a:stretch>
        </p:blipFill>
        <p:spPr bwMode="auto">
          <a:xfrm>
            <a:off x="2417804" y="2746075"/>
            <a:ext cx="4472015" cy="2814285"/>
          </a:xfrm>
          <a:prstGeom prst="rect">
            <a:avLst/>
          </a:prstGeom>
          <a:noFill/>
        </p:spPr>
      </p:pic>
      <p:sp>
        <p:nvSpPr>
          <p:cNvPr id="4" name="Title 3"/>
          <p:cNvSpPr>
            <a:spLocks noGrp="1"/>
          </p:cNvSpPr>
          <p:nvPr>
            <p:ph type="title"/>
          </p:nvPr>
        </p:nvSpPr>
        <p:spPr>
          <a:xfrm>
            <a:off x="722313" y="3254130"/>
            <a:ext cx="7772400" cy="1362075"/>
          </a:xfrm>
        </p:spPr>
        <p:txBody>
          <a:bodyPr>
            <a:noAutofit/>
          </a:bodyPr>
          <a:lstStyle/>
          <a:p>
            <a:pPr algn="ctr"/>
            <a:r>
              <a:rPr lang="en-US" cap="none" dirty="0" smtClean="0">
                <a:solidFill>
                  <a:srgbClr val="003366"/>
                </a:solidFill>
                <a:latin typeface="Arial"/>
                <a:cs typeface="Arial"/>
              </a:rPr>
              <a:t>Training Rationale and Populations at Risk</a:t>
            </a:r>
            <a:endParaRPr lang="en-US" cap="none" dirty="0">
              <a:solidFill>
                <a:srgbClr val="003366"/>
              </a:solidFill>
              <a:latin typeface="Arial"/>
              <a:cs typeface="Arial"/>
            </a:endParaRPr>
          </a:p>
        </p:txBody>
      </p:sp>
      <p:sp>
        <p:nvSpPr>
          <p:cNvPr id="5" name="Text Placeholder 4"/>
          <p:cNvSpPr>
            <a:spLocks noGrp="1"/>
          </p:cNvSpPr>
          <p:nvPr>
            <p:ph type="body" idx="1"/>
          </p:nvPr>
        </p:nvSpPr>
        <p:spPr>
          <a:xfrm>
            <a:off x="722313" y="2022964"/>
            <a:ext cx="7772400" cy="883749"/>
          </a:xfrm>
        </p:spPr>
        <p:txBody>
          <a:bodyPr>
            <a:normAutofit/>
          </a:bodyPr>
          <a:lstStyle/>
          <a:p>
            <a:pPr algn="ctr"/>
            <a:r>
              <a:rPr lang="en-US" sz="3600" b="1" dirty="0" smtClean="0">
                <a:latin typeface="Arial"/>
                <a:cs typeface="Arial"/>
              </a:rPr>
              <a:t>Module 1</a:t>
            </a:r>
            <a:endParaRPr lang="en-US" sz="3600" b="1" dirty="0">
              <a:latin typeface="Arial"/>
              <a:cs typeface="Arial"/>
            </a:endParaRPr>
          </a:p>
        </p:txBody>
      </p:sp>
      <p:sp>
        <p:nvSpPr>
          <p:cNvPr id="6" name="Slide Number Placeholder 4"/>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76141879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2340"/>
            <a:ext cx="9144000" cy="874713"/>
          </a:xfrm>
        </p:spPr>
        <p:txBody>
          <a:bodyPr/>
          <a:lstStyle/>
          <a:p>
            <a:r>
              <a:rPr lang="en-US" sz="4200" b="1" dirty="0" smtClean="0">
                <a:solidFill>
                  <a:srgbClr val="003366"/>
                </a:solidFill>
              </a:rPr>
              <a:t>Understanding Screening Results</a:t>
            </a:r>
            <a:endParaRPr lang="en-US" sz="4200" b="1" dirty="0">
              <a:solidFill>
                <a:srgbClr val="003366"/>
              </a:solidFill>
            </a:endParaRPr>
          </a:p>
        </p:txBody>
      </p:sp>
      <p:sp>
        <p:nvSpPr>
          <p:cNvPr id="3" name="Content Placeholder 2"/>
          <p:cNvSpPr>
            <a:spLocks noGrp="1"/>
          </p:cNvSpPr>
          <p:nvPr>
            <p:ph idx="1"/>
          </p:nvPr>
        </p:nvSpPr>
        <p:spPr>
          <a:xfrm>
            <a:off x="0" y="1557054"/>
            <a:ext cx="9144000" cy="3791462"/>
          </a:xfrm>
        </p:spPr>
        <p:txBody>
          <a:bodyPr>
            <a:normAutofit/>
          </a:bodyPr>
          <a:lstStyle/>
          <a:p>
            <a:pPr>
              <a:buNone/>
            </a:pPr>
            <a:r>
              <a:rPr lang="en-US" sz="2800" dirty="0" smtClean="0"/>
              <a:t>HCV antibody</a:t>
            </a:r>
            <a:r>
              <a:rPr lang="en-US" dirty="0" smtClean="0"/>
              <a:t>:</a:t>
            </a:r>
          </a:p>
          <a:p>
            <a:pPr>
              <a:buNone/>
            </a:pPr>
            <a:endParaRPr lang="en-US" sz="2800" b="1" dirty="0" smtClean="0"/>
          </a:p>
          <a:p>
            <a:pPr>
              <a:buNone/>
            </a:pPr>
            <a:r>
              <a:rPr lang="en-US" sz="2800" dirty="0" smtClean="0"/>
              <a:t>     </a:t>
            </a:r>
          </a:p>
          <a:p>
            <a:pPr>
              <a:buNone/>
            </a:pPr>
            <a:endParaRPr lang="en-US" sz="2800" dirty="0" smtClean="0"/>
          </a:p>
          <a:p>
            <a:pPr>
              <a:buNone/>
            </a:pPr>
            <a:r>
              <a:rPr lang="en-US" sz="2800" dirty="0" smtClean="0"/>
              <a:t>        Meaning:</a:t>
            </a:r>
          </a:p>
          <a:p>
            <a:pPr>
              <a:buNone/>
            </a:pPr>
            <a:endParaRPr lang="en-US" sz="2800" dirty="0" smtClean="0"/>
          </a:p>
          <a:p>
            <a:pPr>
              <a:buNone/>
            </a:pPr>
            <a:r>
              <a:rPr lang="en-US" sz="2800" dirty="0" smtClean="0"/>
              <a:t> </a:t>
            </a:r>
          </a:p>
          <a:p>
            <a:pPr>
              <a:buNone/>
            </a:pPr>
            <a:endParaRPr lang="en-US" sz="2800" dirty="0" smtClean="0"/>
          </a:p>
          <a:p>
            <a:pPr>
              <a:buNone/>
            </a:pPr>
            <a:endParaRPr lang="en-US" sz="28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90</a:t>
            </a:fld>
            <a:endParaRPr lang="en-US" dirty="0">
              <a:solidFill>
                <a:srgbClr val="000000"/>
              </a:solidFill>
            </a:endParaRPr>
          </a:p>
        </p:txBody>
      </p:sp>
      <p:sp>
        <p:nvSpPr>
          <p:cNvPr id="5" name="Flowchart: Alternate Process 4"/>
          <p:cNvSpPr/>
          <p:nvPr/>
        </p:nvSpPr>
        <p:spPr bwMode="auto">
          <a:xfrm>
            <a:off x="2667000" y="1634838"/>
            <a:ext cx="1828800" cy="533400"/>
          </a:xfrm>
          <a:prstGeom prst="flowChartAlternateProces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chemeClr val="bg1"/>
                </a:solidFill>
                <a:latin typeface="Arial" panose="020B0604020202020204" pitchFamily="34" charset="0"/>
                <a:cs typeface="Arial" panose="020B0604020202020204" pitchFamily="34" charset="0"/>
              </a:rPr>
              <a:t>Non-Reactive</a:t>
            </a:r>
          </a:p>
        </p:txBody>
      </p:sp>
      <p:sp>
        <p:nvSpPr>
          <p:cNvPr id="7" name="Flowchart: Alternate Process 6"/>
          <p:cNvSpPr/>
          <p:nvPr/>
        </p:nvSpPr>
        <p:spPr bwMode="auto">
          <a:xfrm>
            <a:off x="4724400" y="1634838"/>
            <a:ext cx="1752600" cy="533400"/>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rgbClr val="FFFFFF"/>
                </a:solidFill>
                <a:latin typeface="Arial" panose="020B0604020202020204" pitchFamily="34" charset="0"/>
                <a:cs typeface="Arial" panose="020B0604020202020204" pitchFamily="34" charset="0"/>
              </a:rPr>
              <a:t>Reactive</a:t>
            </a:r>
          </a:p>
        </p:txBody>
      </p:sp>
      <p:sp>
        <p:nvSpPr>
          <p:cNvPr id="8" name="Flowchart: Alternate Process 7"/>
          <p:cNvSpPr/>
          <p:nvPr/>
        </p:nvSpPr>
        <p:spPr bwMode="auto">
          <a:xfrm>
            <a:off x="6781800" y="1634838"/>
            <a:ext cx="1752600" cy="533400"/>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rgbClr val="FFFFFF"/>
                </a:solidFill>
                <a:latin typeface="Arial" panose="020B0604020202020204" pitchFamily="34" charset="0"/>
                <a:cs typeface="Arial" panose="020B0604020202020204" pitchFamily="34" charset="0"/>
              </a:rPr>
              <a:t>Reactive</a:t>
            </a:r>
          </a:p>
        </p:txBody>
      </p:sp>
      <p:sp>
        <p:nvSpPr>
          <p:cNvPr id="10" name="Flowchart: Alternate Process 9"/>
          <p:cNvSpPr/>
          <p:nvPr/>
        </p:nvSpPr>
        <p:spPr bwMode="auto">
          <a:xfrm>
            <a:off x="4724400" y="2625438"/>
            <a:ext cx="1752600" cy="533400"/>
          </a:xfrm>
          <a:prstGeom prst="flowChartAlternateProces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chemeClr val="bg1"/>
                </a:solidFill>
              </a:rPr>
              <a:t>Not </a:t>
            </a:r>
            <a:r>
              <a:rPr lang="en-US" sz="2200" b="1" dirty="0" smtClean="0">
                <a:solidFill>
                  <a:schemeClr val="bg1"/>
                </a:solidFill>
                <a:latin typeface="Arial" panose="020B0604020202020204" pitchFamily="34" charset="0"/>
                <a:cs typeface="Arial" panose="020B0604020202020204" pitchFamily="34" charset="0"/>
              </a:rPr>
              <a:t>detected</a:t>
            </a:r>
          </a:p>
        </p:txBody>
      </p:sp>
      <p:sp>
        <p:nvSpPr>
          <p:cNvPr id="11" name="Flowchart: Alternate Process 10"/>
          <p:cNvSpPr/>
          <p:nvPr/>
        </p:nvSpPr>
        <p:spPr bwMode="auto">
          <a:xfrm>
            <a:off x="6781800" y="2625438"/>
            <a:ext cx="1752600" cy="533400"/>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200" b="1" dirty="0" smtClean="0">
                <a:solidFill>
                  <a:srgbClr val="FFFFFF"/>
                </a:solidFill>
                <a:latin typeface="Arial" panose="020B0604020202020204" pitchFamily="34" charset="0"/>
                <a:cs typeface="Arial" panose="020B0604020202020204" pitchFamily="34" charset="0"/>
              </a:rPr>
              <a:t>Detected</a:t>
            </a:r>
          </a:p>
        </p:txBody>
      </p:sp>
      <p:sp>
        <p:nvSpPr>
          <p:cNvPr id="12" name="TextBox 11"/>
          <p:cNvSpPr txBox="1"/>
          <p:nvPr/>
        </p:nvSpPr>
        <p:spPr>
          <a:xfrm>
            <a:off x="2590800" y="3616039"/>
            <a:ext cx="1676400" cy="954107"/>
          </a:xfrm>
          <a:prstGeom prst="rect">
            <a:avLst/>
          </a:prstGeom>
          <a:noFill/>
        </p:spPr>
        <p:txBody>
          <a:bodyPr wrap="square" rtlCol="0">
            <a:spAutoFit/>
          </a:bodyPr>
          <a:lstStyle/>
          <a:p>
            <a:pPr algn="ctr" defTabSz="914400"/>
            <a:r>
              <a:rPr lang="en-US" sz="2800" b="1" dirty="0" smtClean="0">
                <a:solidFill>
                  <a:srgbClr val="000000"/>
                </a:solidFill>
                <a:latin typeface="Arial" panose="020B0604020202020204" pitchFamily="34" charset="0"/>
                <a:cs typeface="Arial" panose="020B0604020202020204" pitchFamily="34" charset="0"/>
              </a:rPr>
              <a:t>Not </a:t>
            </a:r>
            <a:r>
              <a:rPr lang="en-US" sz="2800" dirty="0" smtClean="0">
                <a:solidFill>
                  <a:srgbClr val="000000"/>
                </a:solidFill>
                <a:latin typeface="Arial" panose="020B0604020202020204" pitchFamily="34" charset="0"/>
                <a:cs typeface="Arial" panose="020B0604020202020204" pitchFamily="34" charset="0"/>
              </a:rPr>
              <a:t>infected</a:t>
            </a:r>
            <a:r>
              <a:rPr lang="en-US" sz="2800" baseline="30000" dirty="0" smtClean="0">
                <a:solidFill>
                  <a:srgbClr val="000000"/>
                </a:solidFill>
                <a:latin typeface="Arial" panose="020B0604020202020204" pitchFamily="34" charset="0"/>
                <a:cs typeface="Arial" panose="020B0604020202020204" pitchFamily="34" charset="0"/>
              </a:rPr>
              <a:t>1</a:t>
            </a:r>
            <a:endParaRPr lang="en-US" sz="2800" baseline="300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4495800" y="3616039"/>
            <a:ext cx="2057400" cy="954107"/>
          </a:xfrm>
          <a:prstGeom prst="rect">
            <a:avLst/>
          </a:prstGeom>
          <a:noFill/>
        </p:spPr>
        <p:txBody>
          <a:bodyPr wrap="square" rtlCol="0">
            <a:spAutoFit/>
          </a:bodyPr>
          <a:lstStyle/>
          <a:p>
            <a:pPr algn="ctr" defTabSz="914400"/>
            <a:r>
              <a:rPr lang="en-US" sz="2800" b="1" dirty="0" smtClean="0">
                <a:solidFill>
                  <a:srgbClr val="000000"/>
                </a:solidFill>
                <a:latin typeface="Arial" panose="020B0604020202020204" pitchFamily="34" charset="0"/>
                <a:cs typeface="Arial" panose="020B0604020202020204" pitchFamily="34" charset="0"/>
              </a:rPr>
              <a:t>Previously</a:t>
            </a:r>
            <a:r>
              <a:rPr lang="en-US" sz="2800" dirty="0" smtClean="0">
                <a:solidFill>
                  <a:srgbClr val="000000"/>
                </a:solidFill>
                <a:latin typeface="Arial" panose="020B0604020202020204" pitchFamily="34" charset="0"/>
                <a:cs typeface="Arial" panose="020B0604020202020204" pitchFamily="34" charset="0"/>
              </a:rPr>
              <a:t> infected</a:t>
            </a:r>
            <a:r>
              <a:rPr lang="en-US" sz="2800" baseline="30000" dirty="0" smtClean="0">
                <a:solidFill>
                  <a:srgbClr val="000000"/>
                </a:solidFill>
                <a:latin typeface="Arial" panose="020B0604020202020204" pitchFamily="34" charset="0"/>
                <a:cs typeface="Arial" panose="020B0604020202020204" pitchFamily="34" charset="0"/>
              </a:rPr>
              <a:t>2</a:t>
            </a:r>
            <a:endParaRPr lang="en-US" sz="28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6705600" y="3616038"/>
            <a:ext cx="1905000" cy="954107"/>
          </a:xfrm>
          <a:prstGeom prst="rect">
            <a:avLst/>
          </a:prstGeom>
          <a:noFill/>
        </p:spPr>
        <p:txBody>
          <a:bodyPr wrap="square" rtlCol="0">
            <a:spAutoFit/>
          </a:bodyPr>
          <a:lstStyle/>
          <a:p>
            <a:pPr algn="ctr" defTabSz="914400"/>
            <a:r>
              <a:rPr lang="en-US" sz="2800" b="1" dirty="0" smtClean="0">
                <a:solidFill>
                  <a:srgbClr val="000000"/>
                </a:solidFill>
                <a:latin typeface="Arial" panose="020B0604020202020204" pitchFamily="34" charset="0"/>
                <a:cs typeface="Arial" panose="020B0604020202020204" pitchFamily="34" charset="0"/>
              </a:rPr>
              <a:t>Currently</a:t>
            </a:r>
            <a:r>
              <a:rPr lang="en-US" sz="2800" dirty="0" smtClean="0">
                <a:solidFill>
                  <a:srgbClr val="000000"/>
                </a:solidFill>
                <a:latin typeface="Arial" panose="020B0604020202020204" pitchFamily="34" charset="0"/>
                <a:cs typeface="Arial" panose="020B0604020202020204" pitchFamily="34" charset="0"/>
              </a:rPr>
              <a:t> infected</a:t>
            </a:r>
            <a:r>
              <a:rPr lang="en-US" sz="2800" baseline="30000" dirty="0" smtClean="0">
                <a:solidFill>
                  <a:srgbClr val="000000"/>
                </a:solidFill>
                <a:latin typeface="Arial" panose="020B0604020202020204" pitchFamily="34" charset="0"/>
                <a:cs typeface="Arial" panose="020B0604020202020204" pitchFamily="34" charset="0"/>
              </a:rPr>
              <a:t>3</a:t>
            </a:r>
            <a:endParaRPr lang="en-US" sz="28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152400" y="4798750"/>
            <a:ext cx="8686800" cy="1723549"/>
          </a:xfrm>
          <a:prstGeom prst="rect">
            <a:avLst/>
          </a:prstGeom>
          <a:noFill/>
        </p:spPr>
        <p:txBody>
          <a:bodyPr wrap="square" rtlCol="0">
            <a:spAutoFit/>
          </a:bodyPr>
          <a:lstStyle/>
          <a:p>
            <a:pPr marL="112713" indent="-112713" defTabSz="914400"/>
            <a:r>
              <a:rPr lang="en-US" sz="2400" b="1" dirty="0" smtClean="0">
                <a:solidFill>
                  <a:schemeClr val="accent1"/>
                </a:solidFill>
                <a:latin typeface="Arial" panose="020B0604020202020204" pitchFamily="34" charset="0"/>
                <a:cs typeface="Arial" panose="020B0604020202020204" pitchFamily="34" charset="0"/>
              </a:rPr>
              <a:t>Additional testing as appropriate</a:t>
            </a:r>
            <a:r>
              <a:rPr lang="en-US" sz="2400" dirty="0" smtClean="0">
                <a:solidFill>
                  <a:schemeClr val="accent1"/>
                </a:solidFill>
                <a:latin typeface="Arial" panose="020B0604020202020204" pitchFamily="34" charset="0"/>
                <a:cs typeface="Arial" panose="020B0604020202020204" pitchFamily="34" charset="0"/>
              </a:rPr>
              <a:t>:</a:t>
            </a:r>
          </a:p>
          <a:p>
            <a:pPr marL="112713" indent="-112713" defTabSz="914400">
              <a:spcAft>
                <a:spcPts val="600"/>
              </a:spcAft>
            </a:pPr>
            <a:r>
              <a:rPr lang="en-US" baseline="30000" dirty="0" smtClean="0">
                <a:solidFill>
                  <a:srgbClr val="000000"/>
                </a:solidFill>
                <a:latin typeface="Arial" panose="020B0604020202020204" pitchFamily="34" charset="0"/>
                <a:cs typeface="Arial" panose="020B0604020202020204" pitchFamily="34" charset="0"/>
              </a:rPr>
              <a:t>1</a:t>
            </a:r>
            <a:r>
              <a:rPr lang="en-US" dirty="0" smtClean="0">
                <a:solidFill>
                  <a:srgbClr val="000000"/>
                </a:solidFill>
                <a:latin typeface="Arial" panose="020B0604020202020204" pitchFamily="34" charset="0"/>
                <a:cs typeface="Arial" panose="020B0604020202020204" pitchFamily="34" charset="0"/>
              </a:rPr>
              <a:t>Unless in window period (recently infected) or </a:t>
            </a:r>
            <a:r>
              <a:rPr lang="en-US" dirty="0" err="1" smtClean="0">
                <a:solidFill>
                  <a:srgbClr val="000000"/>
                </a:solidFill>
                <a:latin typeface="Arial" panose="020B0604020202020204" pitchFamily="34" charset="0"/>
                <a:cs typeface="Arial" panose="020B0604020202020204" pitchFamily="34" charset="0"/>
              </a:rPr>
              <a:t>immunocompromised</a:t>
            </a:r>
            <a:endParaRPr lang="en-US" baseline="30000" dirty="0" smtClean="0">
              <a:solidFill>
                <a:srgbClr val="000000"/>
              </a:solidFill>
              <a:latin typeface="Arial" panose="020B0604020202020204" pitchFamily="34" charset="0"/>
              <a:cs typeface="Arial" panose="020B0604020202020204" pitchFamily="34" charset="0"/>
            </a:endParaRPr>
          </a:p>
          <a:p>
            <a:pPr marL="112713" indent="-112713" defTabSz="914400">
              <a:spcAft>
                <a:spcPts val="600"/>
              </a:spcAft>
            </a:pPr>
            <a:r>
              <a:rPr lang="en-US" baseline="30000" dirty="0" smtClean="0">
                <a:solidFill>
                  <a:srgbClr val="000000"/>
                </a:solidFill>
                <a:latin typeface="Arial" panose="020B0604020202020204" pitchFamily="34" charset="0"/>
                <a:cs typeface="Arial" panose="020B0604020202020204" pitchFamily="34" charset="0"/>
              </a:rPr>
              <a:t>2</a:t>
            </a:r>
            <a:r>
              <a:rPr lang="en-US" dirty="0" smtClean="0">
                <a:solidFill>
                  <a:srgbClr val="000000"/>
                </a:solidFill>
                <a:latin typeface="Arial" panose="020B0604020202020204" pitchFamily="34" charset="0"/>
                <a:cs typeface="Arial" panose="020B0604020202020204" pitchFamily="34" charset="0"/>
              </a:rPr>
              <a:t>Repeat test in 6 months to be sure </a:t>
            </a:r>
            <a:endParaRPr lang="en-US" baseline="30000" dirty="0" smtClean="0">
              <a:solidFill>
                <a:srgbClr val="000000"/>
              </a:solidFill>
              <a:latin typeface="Arial" panose="020B0604020202020204" pitchFamily="34" charset="0"/>
              <a:cs typeface="Arial" panose="020B0604020202020204" pitchFamily="34" charset="0"/>
            </a:endParaRPr>
          </a:p>
          <a:p>
            <a:pPr marL="112713" indent="-112713" defTabSz="914400">
              <a:spcAft>
                <a:spcPts val="600"/>
              </a:spcAft>
            </a:pPr>
            <a:r>
              <a:rPr lang="en-US" baseline="30000" dirty="0" smtClean="0">
                <a:solidFill>
                  <a:srgbClr val="000000"/>
                </a:solidFill>
                <a:latin typeface="Arial" panose="020B0604020202020204" pitchFamily="34" charset="0"/>
                <a:cs typeface="Arial" panose="020B0604020202020204" pitchFamily="34" charset="0"/>
              </a:rPr>
              <a:t>3</a:t>
            </a:r>
            <a:r>
              <a:rPr lang="en-US" dirty="0" smtClean="0">
                <a:solidFill>
                  <a:srgbClr val="000000"/>
                </a:solidFill>
                <a:latin typeface="Arial" panose="020B0604020202020204" pitchFamily="34" charset="0"/>
                <a:cs typeface="Arial" panose="020B0604020202020204" pitchFamily="34" charset="0"/>
              </a:rPr>
              <a:t>Needs medical evaluation to assess stage and consider for </a:t>
            </a:r>
            <a:br>
              <a:rPr lang="en-US" dirty="0" smtClean="0">
                <a:solidFill>
                  <a:srgbClr val="000000"/>
                </a:solidFill>
                <a:latin typeface="Arial" panose="020B0604020202020204" pitchFamily="34" charset="0"/>
                <a:cs typeface="Arial" panose="020B0604020202020204" pitchFamily="34" charset="0"/>
              </a:rPr>
            </a:br>
            <a:r>
              <a:rPr lang="en-US" dirty="0" smtClean="0">
                <a:solidFill>
                  <a:srgbClr val="000000"/>
                </a:solidFill>
                <a:latin typeface="Arial" panose="020B0604020202020204" pitchFamily="34" charset="0"/>
                <a:cs typeface="Arial" panose="020B0604020202020204" pitchFamily="34" charset="0"/>
              </a:rPr>
              <a:t>treatment</a:t>
            </a:r>
            <a:endParaRPr lang="en-US" baseline="30000" dirty="0" smtClean="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509154" y="2625438"/>
            <a:ext cx="1899879"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HCV RNA:</a:t>
            </a:r>
          </a:p>
        </p:txBody>
      </p:sp>
      <p:cxnSp>
        <p:nvCxnSpPr>
          <p:cNvPr id="17" name="Straight Connector 16"/>
          <p:cNvCxnSpPr/>
          <p:nvPr/>
        </p:nvCxnSpPr>
        <p:spPr>
          <a:xfrm>
            <a:off x="-76200" y="4752113"/>
            <a:ext cx="9144000" cy="46638"/>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00207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p:bldP spid="13" grpId="0"/>
      <p:bldP spid="14" grpId="0"/>
      <p:bldP spid="16"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5" cstate="print"/>
          <a:srcRect/>
          <a:stretch>
            <a:fillRect/>
          </a:stretch>
        </p:blipFill>
        <p:spPr bwMode="auto">
          <a:xfrm>
            <a:off x="-1" y="0"/>
            <a:ext cx="9217269"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263761C-D864-4F47-A221-CF6647A96497}" type="slidenum">
              <a:rPr lang="en-US" smtClean="0">
                <a:solidFill>
                  <a:srgbClr val="000000"/>
                </a:solidFill>
              </a:rPr>
              <a:pPr/>
              <a:t>91</a:t>
            </a:fld>
            <a:endParaRPr lang="en-US" dirty="0">
              <a:solidFill>
                <a:srgbClr val="000000"/>
              </a:solidFill>
            </a:endParaRPr>
          </a:p>
        </p:txBody>
      </p:sp>
    </p:spTree>
    <p:extLst>
      <p:ext uri="{BB962C8B-B14F-4D97-AF65-F5344CB8AC3E}">
        <p14:creationId xmlns:p14="http://schemas.microsoft.com/office/powerpoint/2010/main" val="31177414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0665"/>
            <a:ext cx="8229600" cy="1143000"/>
          </a:xfrm>
        </p:spPr>
        <p:txBody>
          <a:bodyPr/>
          <a:lstStyle/>
          <a:p>
            <a:r>
              <a:rPr lang="en-US" b="1" dirty="0" smtClean="0">
                <a:solidFill>
                  <a:srgbClr val="003366"/>
                </a:solidFill>
              </a:rPr>
              <a:t>Activity</a:t>
            </a:r>
            <a:endParaRPr lang="en-US" b="1" dirty="0">
              <a:solidFill>
                <a:srgbClr val="003366"/>
              </a:solidFill>
            </a:endParaRPr>
          </a:p>
        </p:txBody>
      </p:sp>
      <p:sp>
        <p:nvSpPr>
          <p:cNvPr id="3" name="Content Placeholder 2"/>
          <p:cNvSpPr>
            <a:spLocks noGrp="1"/>
          </p:cNvSpPr>
          <p:nvPr>
            <p:ph idx="1"/>
          </p:nvPr>
        </p:nvSpPr>
        <p:spPr>
          <a:xfrm>
            <a:off x="457200" y="2356834"/>
            <a:ext cx="8229600" cy="1313645"/>
          </a:xfrm>
        </p:spPr>
        <p:txBody>
          <a:bodyPr>
            <a:normAutofit/>
          </a:bodyPr>
          <a:lstStyle/>
          <a:p>
            <a:pPr algn="ctr">
              <a:spcBef>
                <a:spcPts val="0"/>
              </a:spcBef>
              <a:buNone/>
            </a:pPr>
            <a:r>
              <a:rPr lang="en-US" sz="4000" b="1" dirty="0" smtClean="0"/>
              <a:t>Promoting HCV Testing: </a:t>
            </a:r>
          </a:p>
          <a:p>
            <a:pPr algn="ctr">
              <a:spcBef>
                <a:spcPts val="0"/>
              </a:spcBef>
              <a:buNone/>
            </a:pPr>
            <a:r>
              <a:rPr lang="en-US" sz="4000" b="1" dirty="0" smtClean="0"/>
              <a:t>Role Plays</a:t>
            </a:r>
            <a:endParaRPr lang="en-US" sz="4000" b="1"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92</a:t>
            </a:fld>
            <a:endParaRPr lang="en-US" dirty="0">
              <a:solidFill>
                <a:srgbClr val="000000"/>
              </a:solidFill>
            </a:endParaRPr>
          </a:p>
        </p:txBody>
      </p:sp>
      <p:pic>
        <p:nvPicPr>
          <p:cNvPr id="6" name="Picture 2" descr="C:\Users\owner\Desktop\HCV ppt images\W nurse.jpg"/>
          <p:cNvPicPr>
            <a:picLocks noChangeAspect="1" noChangeArrowheads="1"/>
          </p:cNvPicPr>
          <p:nvPr/>
        </p:nvPicPr>
        <p:blipFill>
          <a:blip r:embed="rId5"/>
          <a:srcRect/>
          <a:stretch>
            <a:fillRect/>
          </a:stretch>
        </p:blipFill>
        <p:spPr bwMode="auto">
          <a:xfrm>
            <a:off x="3239038" y="4010225"/>
            <a:ext cx="2640169" cy="1809351"/>
          </a:xfrm>
          <a:prstGeom prst="rect">
            <a:avLst/>
          </a:prstGeom>
          <a:noFill/>
        </p:spPr>
      </p:pic>
    </p:spTree>
    <p:extLst>
      <p:ext uri="{BB962C8B-B14F-4D97-AF65-F5344CB8AC3E}">
        <p14:creationId xmlns:p14="http://schemas.microsoft.com/office/powerpoint/2010/main" val="25371091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srcRect/>
          <a:stretch>
            <a:fillRect/>
          </a:stretch>
        </p:blipFill>
        <p:spPr bwMode="auto">
          <a:xfrm>
            <a:off x="3260948" y="4171287"/>
            <a:ext cx="2766593" cy="1846454"/>
          </a:xfrm>
          <a:prstGeom prst="rect">
            <a:avLst/>
          </a:prstGeom>
          <a:noFill/>
          <a:ln w="9525">
            <a:noFill/>
            <a:miter lim="800000"/>
            <a:headEnd/>
            <a:tailEnd/>
          </a:ln>
          <a:effectLst/>
        </p:spPr>
      </p:pic>
      <p:sp>
        <p:nvSpPr>
          <p:cNvPr id="4" name="Title 3"/>
          <p:cNvSpPr>
            <a:spLocks noGrp="1"/>
          </p:cNvSpPr>
          <p:nvPr>
            <p:ph type="title"/>
          </p:nvPr>
        </p:nvSpPr>
        <p:spPr>
          <a:xfrm>
            <a:off x="311728" y="2906714"/>
            <a:ext cx="8676409" cy="1497646"/>
          </a:xfrm>
        </p:spPr>
        <p:txBody>
          <a:bodyPr>
            <a:noAutofit/>
          </a:bodyPr>
          <a:lstStyle/>
          <a:p>
            <a:pPr algn="ctr"/>
            <a:r>
              <a:rPr lang="en-US" cap="none" dirty="0" smtClean="0">
                <a:solidFill>
                  <a:srgbClr val="003366"/>
                </a:solidFill>
                <a:latin typeface="Arial"/>
                <a:cs typeface="Arial"/>
              </a:rPr>
              <a:t>Hepatitis C Treatment Monitoring, Evaluation, and Therapies</a:t>
            </a:r>
            <a:endParaRPr lang="en-US" cap="none" dirty="0">
              <a:solidFill>
                <a:srgbClr val="003366"/>
              </a:solidFill>
              <a:latin typeface="Arial"/>
              <a:cs typeface="Arial"/>
            </a:endParaRPr>
          </a:p>
        </p:txBody>
      </p:sp>
      <p:sp>
        <p:nvSpPr>
          <p:cNvPr id="5" name="Text Placeholder 4"/>
          <p:cNvSpPr>
            <a:spLocks noGrp="1"/>
          </p:cNvSpPr>
          <p:nvPr>
            <p:ph type="body" idx="1"/>
          </p:nvPr>
        </p:nvSpPr>
        <p:spPr>
          <a:xfrm>
            <a:off x="722313" y="2022964"/>
            <a:ext cx="7772400" cy="883749"/>
          </a:xfrm>
        </p:spPr>
        <p:txBody>
          <a:bodyPr>
            <a:normAutofit/>
          </a:bodyPr>
          <a:lstStyle/>
          <a:p>
            <a:pPr algn="ctr"/>
            <a:r>
              <a:rPr lang="en-US" sz="3600" b="1" dirty="0" smtClean="0">
                <a:latin typeface="Arial"/>
                <a:cs typeface="Arial"/>
              </a:rPr>
              <a:t>Module 4</a:t>
            </a:r>
            <a:endParaRPr lang="en-US" sz="3600" b="1" dirty="0">
              <a:latin typeface="Arial"/>
              <a:cs typeface="Arial"/>
            </a:endParaRPr>
          </a:p>
        </p:txBody>
      </p:sp>
      <p:sp>
        <p:nvSpPr>
          <p:cNvPr id="6" name="Slide Number Placeholder 4"/>
          <p:cNvSpPr>
            <a:spLocks noGrp="1"/>
          </p:cNvSpPr>
          <p:nvPr>
            <p:ph type="sldNum" sz="quarter" idx="12"/>
          </p:nvPr>
        </p:nvSpPr>
        <p:spPr/>
        <p:txBody>
          <a:bodyPr/>
          <a:lstStyle/>
          <a:p>
            <a:fld id="{883F7D8F-3CE0-40F1-926E-145929C5E968}" type="slidenum">
              <a:rPr lang="en-US" smtClean="0">
                <a:solidFill>
                  <a:srgbClr val="000000"/>
                </a:solidFill>
              </a:rPr>
              <a:pPr/>
              <a:t>93</a:t>
            </a:fld>
            <a:endParaRPr lang="en-US">
              <a:solidFill>
                <a:srgbClr val="000000"/>
              </a:solidFill>
            </a:endParaRPr>
          </a:p>
        </p:txBody>
      </p:sp>
    </p:spTree>
    <p:extLst>
      <p:ext uri="{BB962C8B-B14F-4D97-AF65-F5344CB8AC3E}">
        <p14:creationId xmlns:p14="http://schemas.microsoft.com/office/powerpoint/2010/main" val="371747322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4463"/>
            <a:ext cx="9144000" cy="819149"/>
          </a:xfrm>
        </p:spPr>
        <p:txBody>
          <a:bodyPr>
            <a:normAutofit/>
          </a:bodyPr>
          <a:lstStyle/>
          <a:p>
            <a:r>
              <a:rPr lang="en-US" sz="3800" b="1" dirty="0">
                <a:solidFill>
                  <a:srgbClr val="003366"/>
                </a:solidFill>
              </a:rPr>
              <a:t>Monitoring Progression of Hepatitis </a:t>
            </a:r>
            <a:r>
              <a:rPr lang="en-US" sz="3800" b="1" dirty="0" smtClean="0">
                <a:solidFill>
                  <a:srgbClr val="003366"/>
                </a:solidFill>
              </a:rPr>
              <a:t>C</a:t>
            </a:r>
            <a:endParaRPr lang="en-US" sz="3800" b="1" dirty="0">
              <a:solidFill>
                <a:srgbClr val="003366"/>
              </a:solidFill>
            </a:endParaRPr>
          </a:p>
        </p:txBody>
      </p:sp>
      <p:sp>
        <p:nvSpPr>
          <p:cNvPr id="3" name="Content Placeholder 2"/>
          <p:cNvSpPr>
            <a:spLocks noGrp="1"/>
          </p:cNvSpPr>
          <p:nvPr>
            <p:ph idx="1"/>
          </p:nvPr>
        </p:nvSpPr>
        <p:spPr>
          <a:xfrm>
            <a:off x="354842" y="1513612"/>
            <a:ext cx="8584442" cy="4924633"/>
          </a:xfrm>
        </p:spPr>
        <p:txBody>
          <a:bodyPr>
            <a:normAutofit lnSpcReduction="10000"/>
          </a:bodyPr>
          <a:lstStyle/>
          <a:p>
            <a:pPr marL="0" lvl="0" indent="0">
              <a:lnSpc>
                <a:spcPct val="110000"/>
              </a:lnSpc>
              <a:spcBef>
                <a:spcPts val="0"/>
              </a:spcBef>
              <a:buNone/>
            </a:pPr>
            <a:r>
              <a:rPr lang="en-US" sz="2800" dirty="0">
                <a:solidFill>
                  <a:schemeClr val="accent1">
                    <a:lumMod val="50000"/>
                  </a:schemeClr>
                </a:solidFill>
              </a:rPr>
              <a:t>Factors that may accelerate the progression of </a:t>
            </a:r>
            <a:r>
              <a:rPr lang="en-US" sz="2800" dirty="0" smtClean="0">
                <a:solidFill>
                  <a:schemeClr val="accent1">
                    <a:lumMod val="50000"/>
                  </a:schemeClr>
                </a:solidFill>
              </a:rPr>
              <a:t>HCV</a:t>
            </a:r>
          </a:p>
          <a:p>
            <a:pPr marL="571500" lvl="0" indent="-228600">
              <a:lnSpc>
                <a:spcPct val="110000"/>
              </a:lnSpc>
              <a:spcBef>
                <a:spcPts val="0"/>
              </a:spcBef>
              <a:buClr>
                <a:srgbClr val="4F81BD"/>
              </a:buClr>
              <a:buSzPct val="75000"/>
              <a:buFont typeface="Wingdings" pitchFamily="2" charset="2"/>
              <a:buChar char="§"/>
            </a:pPr>
            <a:r>
              <a:rPr lang="en-US" sz="2800" dirty="0" smtClean="0"/>
              <a:t>Heavy alcohol consumption</a:t>
            </a:r>
          </a:p>
          <a:p>
            <a:pPr marL="571500" lvl="0" indent="-228600">
              <a:lnSpc>
                <a:spcPct val="110000"/>
              </a:lnSpc>
              <a:spcBef>
                <a:spcPts val="0"/>
              </a:spcBef>
              <a:buClr>
                <a:srgbClr val="4F81BD"/>
              </a:buClr>
              <a:buSzPct val="75000"/>
              <a:buFont typeface="Wingdings" pitchFamily="2" charset="2"/>
              <a:buChar char="§"/>
            </a:pPr>
            <a:r>
              <a:rPr lang="en-US" sz="2800" dirty="0" smtClean="0"/>
              <a:t>HIV infection</a:t>
            </a:r>
          </a:p>
          <a:p>
            <a:pPr marL="571500" indent="-228600">
              <a:lnSpc>
                <a:spcPct val="110000"/>
              </a:lnSpc>
              <a:spcBef>
                <a:spcPts val="0"/>
              </a:spcBef>
              <a:buClr>
                <a:srgbClr val="4F81BD"/>
              </a:buClr>
              <a:buSzPct val="75000"/>
              <a:buFont typeface="Wingdings" pitchFamily="2" charset="2"/>
              <a:buChar char="§"/>
            </a:pPr>
            <a:r>
              <a:rPr lang="en-US" sz="2800" dirty="0" smtClean="0"/>
              <a:t>Older age at the time of infection</a:t>
            </a:r>
          </a:p>
          <a:p>
            <a:pPr marL="571500" lvl="0" indent="-228600">
              <a:lnSpc>
                <a:spcPct val="110000"/>
              </a:lnSpc>
              <a:spcBef>
                <a:spcPts val="0"/>
              </a:spcBef>
              <a:buClr>
                <a:srgbClr val="4F81BD"/>
              </a:buClr>
              <a:buSzPct val="75000"/>
              <a:buFont typeface="Wingdings" pitchFamily="2" charset="2"/>
              <a:buChar char="§"/>
            </a:pPr>
            <a:r>
              <a:rPr lang="en-US" sz="2800" dirty="0" smtClean="0"/>
              <a:t>Male gender</a:t>
            </a:r>
          </a:p>
          <a:p>
            <a:pPr marL="571500" lvl="0" indent="-228600">
              <a:lnSpc>
                <a:spcPct val="110000"/>
              </a:lnSpc>
              <a:spcBef>
                <a:spcPts val="0"/>
              </a:spcBef>
              <a:buClr>
                <a:srgbClr val="4F81BD"/>
              </a:buClr>
              <a:buSzPct val="75000"/>
              <a:buFont typeface="Wingdings" pitchFamily="2" charset="2"/>
              <a:buChar char="§"/>
            </a:pPr>
            <a:r>
              <a:rPr lang="en-US" sz="2800" dirty="0" smtClean="0"/>
              <a:t>Insulin resistance</a:t>
            </a:r>
            <a:endParaRPr lang="en-US" sz="2800" dirty="0"/>
          </a:p>
          <a:p>
            <a:pPr marL="571500" lvl="0" indent="-228600">
              <a:lnSpc>
                <a:spcPct val="110000"/>
              </a:lnSpc>
              <a:spcBef>
                <a:spcPts val="0"/>
              </a:spcBef>
              <a:buClr>
                <a:srgbClr val="4F81BD"/>
              </a:buClr>
              <a:buSzPct val="75000"/>
              <a:buFont typeface="Wingdings" pitchFamily="2" charset="2"/>
              <a:buChar char="§"/>
            </a:pPr>
            <a:r>
              <a:rPr lang="en-US" sz="2800" dirty="0" smtClean="0"/>
              <a:t>Abnormal </a:t>
            </a:r>
            <a:r>
              <a:rPr lang="en-US" sz="2800" dirty="0"/>
              <a:t>accumulation of fat in the </a:t>
            </a:r>
            <a:r>
              <a:rPr lang="en-US" sz="2800" dirty="0" smtClean="0"/>
              <a:t>liver (</a:t>
            </a:r>
            <a:r>
              <a:rPr lang="en-US" sz="2800" dirty="0" err="1" smtClean="0"/>
              <a:t>steatohepatitis</a:t>
            </a:r>
            <a:r>
              <a:rPr lang="en-US" sz="2800" dirty="0" smtClean="0"/>
              <a:t> - fatty liver disease)</a:t>
            </a:r>
          </a:p>
          <a:p>
            <a:pPr marL="1031875" lvl="0" indent="-225425">
              <a:lnSpc>
                <a:spcPct val="110000"/>
              </a:lnSpc>
              <a:spcBef>
                <a:spcPts val="0"/>
              </a:spcBef>
              <a:buSzPct val="75000"/>
              <a:buFont typeface="Courier New" pitchFamily="49" charset="0"/>
              <a:buChar char="o"/>
            </a:pPr>
            <a:r>
              <a:rPr lang="en-US" sz="2800" dirty="0" smtClean="0">
                <a:solidFill>
                  <a:schemeClr val="accent1"/>
                </a:solidFill>
              </a:rPr>
              <a:t>Alcoholic</a:t>
            </a:r>
          </a:p>
          <a:p>
            <a:pPr marL="1031875" lvl="0" indent="-225425">
              <a:spcBef>
                <a:spcPts val="0"/>
              </a:spcBef>
              <a:buSzPct val="75000"/>
              <a:buFont typeface="Courier New" pitchFamily="49" charset="0"/>
              <a:buChar char="o"/>
            </a:pPr>
            <a:r>
              <a:rPr lang="en-US" sz="2800" dirty="0" smtClean="0">
                <a:solidFill>
                  <a:schemeClr val="accent1"/>
                </a:solidFill>
              </a:rPr>
              <a:t>Non alcoholic - diabetes (obesity)</a:t>
            </a:r>
          </a:p>
          <a:p>
            <a:pPr marL="1031875" lvl="0" indent="-225425">
              <a:spcBef>
                <a:spcPts val="0"/>
              </a:spcBef>
              <a:buSzPct val="75000"/>
              <a:buFont typeface="Courier New" pitchFamily="49" charset="0"/>
              <a:buChar char="o"/>
            </a:pPr>
            <a:r>
              <a:rPr lang="en-US" sz="2800" dirty="0" smtClean="0">
                <a:solidFill>
                  <a:schemeClr val="accent1"/>
                </a:solidFill>
              </a:rPr>
              <a:t>HCV genotype 3</a:t>
            </a:r>
            <a:endParaRPr lang="en-US" sz="2800" dirty="0">
              <a:solidFill>
                <a:schemeClr val="accent1"/>
              </a:solidFill>
            </a:endParaRPr>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94</a:t>
            </a:fld>
            <a:endParaRPr lang="en-US" dirty="0">
              <a:solidFill>
                <a:srgbClr val="000000"/>
              </a:solidFill>
            </a:endParaRPr>
          </a:p>
        </p:txBody>
      </p:sp>
    </p:spTree>
    <p:extLst>
      <p:ext uri="{BB962C8B-B14F-4D97-AF65-F5344CB8AC3E}">
        <p14:creationId xmlns:p14="http://schemas.microsoft.com/office/powerpoint/2010/main" val="19784824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690274"/>
            <a:ext cx="9144000" cy="837737"/>
          </a:xfrm>
        </p:spPr>
        <p:txBody>
          <a:bodyPr>
            <a:normAutofit/>
          </a:bodyPr>
          <a:lstStyle/>
          <a:p>
            <a:r>
              <a:rPr lang="en-US" b="1" dirty="0" smtClean="0">
                <a:solidFill>
                  <a:srgbClr val="003366"/>
                </a:solidFill>
              </a:rPr>
              <a:t>Assess </a:t>
            </a:r>
            <a:r>
              <a:rPr lang="en-US" b="1" dirty="0">
                <a:solidFill>
                  <a:srgbClr val="003366"/>
                </a:solidFill>
              </a:rPr>
              <a:t>A</a:t>
            </a:r>
            <a:r>
              <a:rPr lang="en-US" b="1" dirty="0" smtClean="0">
                <a:solidFill>
                  <a:srgbClr val="003366"/>
                </a:solidFill>
              </a:rPr>
              <a:t>lcohol Consumption </a:t>
            </a:r>
            <a:endParaRPr lang="en-US" b="1" dirty="0">
              <a:solidFill>
                <a:srgbClr val="003366"/>
              </a:solidFill>
            </a:endParaRPr>
          </a:p>
        </p:txBody>
      </p:sp>
      <p:sp>
        <p:nvSpPr>
          <p:cNvPr id="8" name="Content Placeholder 2"/>
          <p:cNvSpPr>
            <a:spLocks noGrp="1"/>
          </p:cNvSpPr>
          <p:nvPr>
            <p:ph idx="1"/>
          </p:nvPr>
        </p:nvSpPr>
        <p:spPr>
          <a:xfrm>
            <a:off x="312822" y="1696453"/>
            <a:ext cx="8686800" cy="4828339"/>
          </a:xfrm>
        </p:spPr>
        <p:txBody>
          <a:bodyPr>
            <a:normAutofit/>
          </a:bodyPr>
          <a:lstStyle/>
          <a:p>
            <a:pPr marL="349250" lvl="0" indent="-228600">
              <a:spcBef>
                <a:spcPts val="0"/>
              </a:spcBef>
              <a:spcAft>
                <a:spcPts val="600"/>
              </a:spcAft>
            </a:pPr>
            <a:r>
              <a:rPr lang="en-US" sz="2600" dirty="0" smtClean="0"/>
              <a:t>Heavy alcohol intake accelerates </a:t>
            </a:r>
            <a:r>
              <a:rPr lang="en-US" sz="2600" dirty="0"/>
              <a:t>progression of liver </a:t>
            </a:r>
            <a:r>
              <a:rPr lang="en-US" sz="2600" dirty="0" smtClean="0"/>
              <a:t>fibrosis</a:t>
            </a:r>
            <a:endParaRPr lang="en-US" sz="2600" dirty="0"/>
          </a:p>
          <a:p>
            <a:pPr marL="349250" lvl="0" indent="-228600">
              <a:spcBef>
                <a:spcPts val="0"/>
              </a:spcBef>
              <a:spcAft>
                <a:spcPts val="600"/>
              </a:spcAft>
            </a:pPr>
            <a:r>
              <a:rPr lang="en-US" sz="2600" dirty="0" smtClean="0"/>
              <a:t>Alcohol screening questions and brief intervention if indicated</a:t>
            </a:r>
          </a:p>
          <a:p>
            <a:pPr marL="806450" lvl="0" indent="-228600">
              <a:spcBef>
                <a:spcPts val="0"/>
              </a:spcBef>
              <a:spcAft>
                <a:spcPts val="1200"/>
              </a:spcAft>
              <a:buClr>
                <a:srgbClr val="4F81BD"/>
              </a:buClr>
              <a:buSzPct val="75000"/>
              <a:buFont typeface="Courier New" pitchFamily="49" charset="0"/>
              <a:buChar char="o"/>
            </a:pPr>
            <a:r>
              <a:rPr lang="en-US" sz="2400" dirty="0" smtClean="0"/>
              <a:t>“</a:t>
            </a:r>
            <a:r>
              <a:rPr lang="en-US" sz="2200" dirty="0" smtClean="0"/>
              <a:t>How many times in the past year have you had </a:t>
            </a:r>
            <a:r>
              <a:rPr lang="en-US" sz="2200" dirty="0" smtClean="0">
                <a:solidFill>
                  <a:srgbClr val="4F81BD"/>
                </a:solidFill>
              </a:rPr>
              <a:t>4/5</a:t>
            </a:r>
            <a:r>
              <a:rPr lang="en-US" sz="2200" dirty="0" smtClean="0"/>
              <a:t> or more drinks in a day?” (</a:t>
            </a:r>
            <a:r>
              <a:rPr lang="en-US" sz="2200" dirty="0" smtClean="0">
                <a:solidFill>
                  <a:srgbClr val="4F81BD"/>
                </a:solidFill>
              </a:rPr>
              <a:t>4 for women and 5 for men</a:t>
            </a:r>
            <a:r>
              <a:rPr lang="en-US" sz="2200" dirty="0" smtClean="0"/>
              <a:t>)</a:t>
            </a:r>
          </a:p>
          <a:p>
            <a:pPr marL="806450" lvl="0" indent="-228600">
              <a:spcBef>
                <a:spcPts val="0"/>
              </a:spcBef>
              <a:spcAft>
                <a:spcPts val="1200"/>
              </a:spcAft>
              <a:buClr>
                <a:srgbClr val="4F81BD"/>
              </a:buClr>
              <a:buSzPct val="75000"/>
              <a:buFont typeface="Courier New" pitchFamily="49" charset="0"/>
              <a:buChar char="o"/>
            </a:pPr>
            <a:r>
              <a:rPr lang="en-US" sz="2200" dirty="0" smtClean="0"/>
              <a:t>CAGE questionnaire</a:t>
            </a:r>
          </a:p>
          <a:p>
            <a:pPr marL="806450" indent="-228600">
              <a:spcBef>
                <a:spcPts val="0"/>
              </a:spcBef>
              <a:spcAft>
                <a:spcPts val="1200"/>
              </a:spcAft>
              <a:buClr>
                <a:srgbClr val="4F81BD"/>
              </a:buClr>
              <a:buSzPct val="75000"/>
              <a:buFont typeface="Courier New" pitchFamily="49" charset="0"/>
              <a:buChar char="o"/>
            </a:pPr>
            <a:r>
              <a:rPr lang="en-US" sz="2200" dirty="0" smtClean="0"/>
              <a:t>Center for Integrated Solution, SAMHSA-HRSA, </a:t>
            </a:r>
            <a:r>
              <a:rPr lang="en-US" sz="2200" dirty="0" smtClean="0">
                <a:hlinkClick r:id="rId5"/>
              </a:rPr>
              <a:t>http://www.integration.samhsa.gov/clinical-practice/SBIRT</a:t>
            </a:r>
            <a:endParaRPr lang="en-US" sz="2200" dirty="0" smtClean="0"/>
          </a:p>
          <a:p>
            <a:pPr marL="806450" indent="-228600">
              <a:spcBef>
                <a:spcPts val="0"/>
              </a:spcBef>
              <a:spcAft>
                <a:spcPts val="1200"/>
              </a:spcAft>
              <a:buClr>
                <a:srgbClr val="4F81BD"/>
              </a:buClr>
              <a:buSzPct val="75000"/>
              <a:buFont typeface="Courier New" pitchFamily="49" charset="0"/>
              <a:buChar char="o"/>
            </a:pPr>
            <a:r>
              <a:rPr lang="en-US" sz="2200" dirty="0" smtClean="0"/>
              <a:t>IRETA, National SBIRT ATTC                                   </a:t>
            </a:r>
            <a:r>
              <a:rPr lang="en-US" sz="2200" dirty="0" smtClean="0">
                <a:hlinkClick r:id="rId6"/>
              </a:rPr>
              <a:t>http://my.ireta.org/ATTC</a:t>
            </a:r>
            <a:r>
              <a:rPr lang="en-US" sz="2200" dirty="0" smtClean="0"/>
              <a:t> </a:t>
            </a:r>
            <a:endParaRPr lang="en-US" sz="2200" dirty="0"/>
          </a:p>
        </p:txBody>
      </p:sp>
      <p:sp>
        <p:nvSpPr>
          <p:cNvPr id="9" name="Slide Number Placeholder 3"/>
          <p:cNvSpPr>
            <a:spLocks noGrp="1"/>
          </p:cNvSpPr>
          <p:nvPr>
            <p:ph type="sldNum" sz="quarter" idx="12"/>
          </p:nvPr>
        </p:nvSpPr>
        <p:spPr>
          <a:xfrm>
            <a:off x="6553200" y="6356350"/>
            <a:ext cx="2133600" cy="365125"/>
          </a:xfrm>
        </p:spPr>
        <p:txBody>
          <a:bodyPr/>
          <a:lstStyle/>
          <a:p>
            <a:fld id="{883F7D8F-3CE0-40F1-926E-145929C5E968}" type="slidenum">
              <a:rPr lang="en-US" smtClean="0">
                <a:solidFill>
                  <a:srgbClr val="000000"/>
                </a:solidFill>
              </a:rPr>
              <a:pPr/>
              <a:t>95</a:t>
            </a:fld>
            <a:endParaRPr lang="en-US" dirty="0">
              <a:solidFill>
                <a:srgbClr val="000000"/>
              </a:solidFill>
            </a:endParaRPr>
          </a:p>
        </p:txBody>
      </p:sp>
    </p:spTree>
    <p:extLst>
      <p:ext uri="{BB962C8B-B14F-4D97-AF65-F5344CB8AC3E}">
        <p14:creationId xmlns:p14="http://schemas.microsoft.com/office/powerpoint/2010/main" val="19784824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0" y="869795"/>
            <a:ext cx="9144000" cy="819149"/>
          </a:xfrm>
        </p:spPr>
        <p:txBody>
          <a:bodyPr>
            <a:normAutofit/>
          </a:bodyPr>
          <a:lstStyle/>
          <a:p>
            <a:r>
              <a:rPr lang="en-US" sz="3800" b="1" dirty="0">
                <a:solidFill>
                  <a:srgbClr val="003366"/>
                </a:solidFill>
              </a:rPr>
              <a:t>Monitoring Progression of Hepatitis </a:t>
            </a:r>
            <a:r>
              <a:rPr lang="en-US" sz="3800" b="1" dirty="0" smtClean="0">
                <a:solidFill>
                  <a:srgbClr val="003366"/>
                </a:solidFill>
              </a:rPr>
              <a:t>C</a:t>
            </a:r>
            <a:endParaRPr lang="en-US" sz="3800" b="1" dirty="0">
              <a:solidFill>
                <a:srgbClr val="003366"/>
              </a:solidFill>
            </a:endParaRPr>
          </a:p>
        </p:txBody>
      </p:sp>
      <p:sp>
        <p:nvSpPr>
          <p:cNvPr id="3" name="Content Placeholder 2"/>
          <p:cNvSpPr>
            <a:spLocks noGrp="1"/>
          </p:cNvSpPr>
          <p:nvPr>
            <p:ph idx="1"/>
          </p:nvPr>
        </p:nvSpPr>
        <p:spPr>
          <a:xfrm>
            <a:off x="656823" y="1952489"/>
            <a:ext cx="7844625" cy="4403861"/>
          </a:xfrm>
        </p:spPr>
        <p:txBody>
          <a:bodyPr>
            <a:normAutofit lnSpcReduction="10000"/>
          </a:bodyPr>
          <a:lstStyle/>
          <a:p>
            <a:pPr marL="228600" lvl="0" indent="-228600">
              <a:spcBef>
                <a:spcPts val="0"/>
              </a:spcBef>
              <a:spcAft>
                <a:spcPts val="1800"/>
              </a:spcAft>
            </a:pPr>
            <a:r>
              <a:rPr lang="en-US" dirty="0" smtClean="0"/>
              <a:t>Recommend vaccination for </a:t>
            </a:r>
            <a:r>
              <a:rPr lang="en-US" dirty="0" smtClean="0">
                <a:solidFill>
                  <a:schemeClr val="accent1"/>
                </a:solidFill>
              </a:rPr>
              <a:t>HAV and HBV</a:t>
            </a:r>
            <a:r>
              <a:rPr lang="en-US" dirty="0" smtClean="0"/>
              <a:t> </a:t>
            </a:r>
            <a:endParaRPr lang="en-US" dirty="0"/>
          </a:p>
          <a:p>
            <a:pPr marL="228600" lvl="0" indent="-228600">
              <a:spcBef>
                <a:spcPts val="0"/>
              </a:spcBef>
            </a:pPr>
            <a:r>
              <a:rPr lang="en-US" dirty="0"/>
              <a:t>Education on hepatitis C transmission, progression and </a:t>
            </a:r>
            <a:r>
              <a:rPr lang="en-US" dirty="0" smtClean="0"/>
              <a:t>strategies to reduce harm</a:t>
            </a:r>
          </a:p>
          <a:p>
            <a:pPr marL="1033463" lvl="0" indent="-228600">
              <a:spcBef>
                <a:spcPts val="0"/>
              </a:spcBef>
            </a:pPr>
            <a:r>
              <a:rPr lang="en-US" dirty="0" smtClean="0">
                <a:solidFill>
                  <a:schemeClr val="accent1"/>
                </a:solidFill>
              </a:rPr>
              <a:t> Avoid heavy alcohol consumption</a:t>
            </a:r>
          </a:p>
          <a:p>
            <a:pPr marL="1033463" lvl="0" indent="-228600">
              <a:spcBef>
                <a:spcPts val="0"/>
              </a:spcBef>
              <a:spcAft>
                <a:spcPts val="1800"/>
              </a:spcAft>
            </a:pPr>
            <a:r>
              <a:rPr lang="en-US" dirty="0" smtClean="0">
                <a:solidFill>
                  <a:schemeClr val="accent1"/>
                </a:solidFill>
              </a:rPr>
              <a:t> Prevent HIV infection</a:t>
            </a:r>
            <a:endParaRPr lang="en-US" dirty="0">
              <a:solidFill>
                <a:schemeClr val="accent1"/>
              </a:solidFill>
            </a:endParaRPr>
          </a:p>
          <a:p>
            <a:pPr marL="228600" lvl="0" indent="-228600">
              <a:spcBef>
                <a:spcPts val="0"/>
              </a:spcBef>
              <a:spcAft>
                <a:spcPts val="1800"/>
              </a:spcAft>
            </a:pPr>
            <a:r>
              <a:rPr lang="en-US" dirty="0"/>
              <a:t>Clinical evaluation for treatment eligibility</a:t>
            </a:r>
          </a:p>
          <a:p>
            <a:pPr>
              <a:buNone/>
            </a:pPr>
            <a:endParaRPr lang="en-US"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96</a:t>
            </a:fld>
            <a:endParaRPr lang="en-US" dirty="0">
              <a:solidFill>
                <a:srgbClr val="000000"/>
              </a:solidFill>
            </a:endParaRPr>
          </a:p>
        </p:txBody>
      </p:sp>
    </p:spTree>
    <p:extLst>
      <p:ext uri="{BB962C8B-B14F-4D97-AF65-F5344CB8AC3E}">
        <p14:creationId xmlns:p14="http://schemas.microsoft.com/office/powerpoint/2010/main" val="367340346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37757"/>
            <a:ext cx="7772400" cy="838200"/>
          </a:xfrm>
        </p:spPr>
        <p:txBody>
          <a:bodyPr>
            <a:normAutofit/>
          </a:bodyPr>
          <a:lstStyle/>
          <a:p>
            <a:r>
              <a:rPr lang="en-US" b="1" dirty="0">
                <a:solidFill>
                  <a:srgbClr val="003366"/>
                </a:solidFill>
              </a:rPr>
              <a:t>Clinical </a:t>
            </a:r>
            <a:r>
              <a:rPr lang="en-US" b="1" dirty="0" smtClean="0">
                <a:solidFill>
                  <a:srgbClr val="003366"/>
                </a:solidFill>
              </a:rPr>
              <a:t>Evaluation</a:t>
            </a:r>
            <a:endParaRPr lang="en-US" b="1" dirty="0">
              <a:solidFill>
                <a:srgbClr val="003366"/>
              </a:solidFill>
            </a:endParaRPr>
          </a:p>
        </p:txBody>
      </p:sp>
      <p:sp>
        <p:nvSpPr>
          <p:cNvPr id="3" name="Content Placeholder 2"/>
          <p:cNvSpPr>
            <a:spLocks noGrp="1"/>
          </p:cNvSpPr>
          <p:nvPr>
            <p:ph idx="1"/>
          </p:nvPr>
        </p:nvSpPr>
        <p:spPr>
          <a:xfrm>
            <a:off x="533400" y="1575957"/>
            <a:ext cx="8229600" cy="5140036"/>
          </a:xfrm>
        </p:spPr>
        <p:txBody>
          <a:bodyPr>
            <a:noAutofit/>
          </a:bodyPr>
          <a:lstStyle/>
          <a:p>
            <a:pPr lvl="0" indent="-227013">
              <a:spcBef>
                <a:spcPts val="0"/>
              </a:spcBef>
            </a:pPr>
            <a:r>
              <a:rPr lang="en-US" sz="2600" dirty="0" smtClean="0">
                <a:solidFill>
                  <a:schemeClr val="accent1"/>
                </a:solidFill>
              </a:rPr>
              <a:t>Blood </a:t>
            </a:r>
            <a:r>
              <a:rPr lang="en-US" sz="2600" dirty="0">
                <a:solidFill>
                  <a:schemeClr val="accent1"/>
                </a:solidFill>
              </a:rPr>
              <a:t>tests </a:t>
            </a:r>
            <a:endParaRPr lang="en-US" sz="2600" dirty="0" smtClean="0">
              <a:solidFill>
                <a:schemeClr val="accent1"/>
              </a:solidFill>
            </a:endParaRPr>
          </a:p>
          <a:p>
            <a:pPr lvl="1">
              <a:spcBef>
                <a:spcPts val="0"/>
              </a:spcBef>
            </a:pPr>
            <a:r>
              <a:rPr lang="en-US" sz="2600" dirty="0" smtClean="0"/>
              <a:t>Liver enzymes (ALT, AST)</a:t>
            </a:r>
          </a:p>
          <a:p>
            <a:pPr lvl="1">
              <a:spcBef>
                <a:spcPts val="0"/>
              </a:spcBef>
            </a:pPr>
            <a:r>
              <a:rPr lang="en-US" sz="2600" dirty="0" smtClean="0"/>
              <a:t>Liver function tests (bilirubin, albumin, prothrombin time)</a:t>
            </a:r>
          </a:p>
          <a:p>
            <a:pPr lvl="1">
              <a:spcBef>
                <a:spcPts val="0"/>
              </a:spcBef>
              <a:spcAft>
                <a:spcPts val="1800"/>
              </a:spcAft>
            </a:pPr>
            <a:r>
              <a:rPr lang="en-US" sz="2600" dirty="0" smtClean="0"/>
              <a:t>Platelet count</a:t>
            </a:r>
          </a:p>
          <a:p>
            <a:pPr lvl="0" indent="-227013">
              <a:spcBef>
                <a:spcPts val="0"/>
              </a:spcBef>
              <a:spcAft>
                <a:spcPts val="1800"/>
              </a:spcAft>
            </a:pPr>
            <a:r>
              <a:rPr lang="en-US" sz="2600" dirty="0" smtClean="0"/>
              <a:t>Assess degree of hepatic fibrosis, using noninvasive testing </a:t>
            </a:r>
            <a:r>
              <a:rPr lang="en-US" sz="2600" dirty="0" smtClean="0">
                <a:solidFill>
                  <a:srgbClr val="4F81BD"/>
                </a:solidFill>
              </a:rPr>
              <a:t>(FibroSure or FibroScan) </a:t>
            </a:r>
            <a:r>
              <a:rPr lang="en-US" sz="2600" dirty="0" smtClean="0"/>
              <a:t>or liver biopsy.</a:t>
            </a:r>
          </a:p>
          <a:p>
            <a:pPr lvl="0" indent="-227013">
              <a:spcBef>
                <a:spcPts val="0"/>
              </a:spcBef>
            </a:pPr>
            <a:r>
              <a:rPr lang="en-US" sz="2600" dirty="0" smtClean="0">
                <a:solidFill>
                  <a:schemeClr val="accent1"/>
                </a:solidFill>
              </a:rPr>
              <a:t>Liver cancer screening for patients with cirrhosis </a:t>
            </a:r>
            <a:r>
              <a:rPr lang="en-US" sz="2600" dirty="0" smtClean="0"/>
              <a:t>(every six months)</a:t>
            </a:r>
          </a:p>
          <a:p>
            <a:pPr marL="688975" indent="-231775">
              <a:spcBef>
                <a:spcPts val="0"/>
              </a:spcBef>
              <a:buFont typeface="Courier New" pitchFamily="49" charset="0"/>
              <a:buChar char="o"/>
            </a:pPr>
            <a:r>
              <a:rPr lang="en-US" sz="2600" dirty="0" smtClean="0"/>
              <a:t>Serum alpha-fetoprotein</a:t>
            </a:r>
          </a:p>
          <a:p>
            <a:pPr marL="688975" lvl="0" indent="-231775">
              <a:spcBef>
                <a:spcPts val="0"/>
              </a:spcBef>
              <a:buFont typeface="Courier New" pitchFamily="49" charset="0"/>
              <a:buChar char="o"/>
            </a:pPr>
            <a:r>
              <a:rPr lang="en-US" sz="2600" dirty="0" smtClean="0"/>
              <a:t>Hepatic ultrasound</a:t>
            </a:r>
            <a:endParaRPr lang="en-US" sz="26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97</a:t>
            </a:fld>
            <a:endParaRPr lang="en-US" dirty="0">
              <a:solidFill>
                <a:srgbClr val="000000"/>
              </a:solidFill>
            </a:endParaRPr>
          </a:p>
        </p:txBody>
      </p:sp>
    </p:spTree>
    <p:extLst>
      <p:ext uri="{BB962C8B-B14F-4D97-AF65-F5344CB8AC3E}">
        <p14:creationId xmlns:p14="http://schemas.microsoft.com/office/powerpoint/2010/main" val="347346712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365" y="716975"/>
            <a:ext cx="8512935" cy="1060310"/>
          </a:xfrm>
        </p:spPr>
        <p:txBody>
          <a:bodyPr>
            <a:noAutofit/>
          </a:bodyPr>
          <a:lstStyle/>
          <a:p>
            <a:r>
              <a:rPr lang="en-US" b="1" dirty="0">
                <a:solidFill>
                  <a:srgbClr val="003366"/>
                </a:solidFill>
              </a:rPr>
              <a:t>Treatment Factors to Consider</a:t>
            </a:r>
          </a:p>
        </p:txBody>
      </p:sp>
      <p:sp>
        <p:nvSpPr>
          <p:cNvPr id="3" name="Content Placeholder 2"/>
          <p:cNvSpPr>
            <a:spLocks noGrp="1"/>
          </p:cNvSpPr>
          <p:nvPr>
            <p:ph idx="1"/>
          </p:nvPr>
        </p:nvSpPr>
        <p:spPr>
          <a:xfrm>
            <a:off x="700094" y="1777285"/>
            <a:ext cx="7834306" cy="4579065"/>
          </a:xfrm>
        </p:spPr>
        <p:txBody>
          <a:bodyPr>
            <a:noAutofit/>
          </a:bodyPr>
          <a:lstStyle/>
          <a:p>
            <a:pPr marL="231775" lvl="0" indent="-231775">
              <a:spcBef>
                <a:spcPts val="600"/>
              </a:spcBef>
              <a:spcAft>
                <a:spcPts val="600"/>
              </a:spcAft>
            </a:pPr>
            <a:r>
              <a:rPr lang="en-US" sz="2600" dirty="0" smtClean="0"/>
              <a:t>Extent and severity of liver disease</a:t>
            </a:r>
            <a:endParaRPr lang="en-US" sz="2600" dirty="0"/>
          </a:p>
          <a:p>
            <a:pPr marL="231775" indent="-231775">
              <a:spcBef>
                <a:spcPts val="600"/>
              </a:spcBef>
              <a:spcAft>
                <a:spcPts val="600"/>
              </a:spcAft>
            </a:pPr>
            <a:r>
              <a:rPr lang="en-US" sz="2600" dirty="0"/>
              <a:t>Extrahepatic manifestations (</a:t>
            </a:r>
            <a:r>
              <a:rPr lang="en-US" sz="2600" dirty="0" smtClean="0"/>
              <a:t>e.g.,  cryoglobulinemia, nonspecific symptoms)</a:t>
            </a:r>
            <a:endParaRPr lang="en-US" sz="2600" dirty="0"/>
          </a:p>
          <a:p>
            <a:pPr marL="231775" indent="-231775">
              <a:spcBef>
                <a:spcPts val="600"/>
              </a:spcBef>
              <a:spcAft>
                <a:spcPts val="600"/>
              </a:spcAft>
            </a:pPr>
            <a:r>
              <a:rPr lang="en-US" sz="2600" dirty="0"/>
              <a:t>Patient preference</a:t>
            </a:r>
          </a:p>
          <a:p>
            <a:pPr marL="231775" lvl="0" indent="-231775">
              <a:spcBef>
                <a:spcPts val="600"/>
              </a:spcBef>
              <a:spcAft>
                <a:spcPts val="600"/>
              </a:spcAft>
            </a:pPr>
            <a:r>
              <a:rPr lang="en-US" sz="2600" dirty="0" smtClean="0"/>
              <a:t>Drug-drug interactions</a:t>
            </a:r>
          </a:p>
          <a:p>
            <a:pPr marL="231775" lvl="0" indent="-231775">
              <a:spcBef>
                <a:spcPts val="600"/>
              </a:spcBef>
              <a:spcAft>
                <a:spcPts val="600"/>
              </a:spcAft>
            </a:pPr>
            <a:r>
              <a:rPr lang="en-US" sz="2600" dirty="0" smtClean="0"/>
              <a:t>Comorbid HIV or other liver disease</a:t>
            </a:r>
            <a:endParaRPr lang="en-US" sz="2600" dirty="0"/>
          </a:p>
          <a:p>
            <a:pPr marL="231775" lvl="0" indent="-231775">
              <a:spcBef>
                <a:spcPts val="600"/>
              </a:spcBef>
              <a:spcAft>
                <a:spcPts val="600"/>
              </a:spcAft>
            </a:pPr>
            <a:r>
              <a:rPr lang="en-US" sz="2600" dirty="0" smtClean="0"/>
              <a:t>Adherence issues and possibility of resistance</a:t>
            </a:r>
            <a:endParaRPr lang="en-US" sz="2600" dirty="0"/>
          </a:p>
          <a:p>
            <a:pPr marL="231775" lvl="0" indent="-231775">
              <a:spcBef>
                <a:spcPts val="600"/>
              </a:spcBef>
              <a:spcAft>
                <a:spcPts val="600"/>
              </a:spcAft>
            </a:pPr>
            <a:r>
              <a:rPr lang="en-US" sz="2600" dirty="0" smtClean="0"/>
              <a:t>Reinfection</a:t>
            </a:r>
            <a:endParaRPr lang="en-US" sz="2600" dirty="0"/>
          </a:p>
          <a:p>
            <a:pPr marL="231775" lvl="0" indent="-231775">
              <a:spcBef>
                <a:spcPts val="600"/>
              </a:spcBef>
              <a:spcAft>
                <a:spcPts val="600"/>
              </a:spcAft>
            </a:pPr>
            <a:r>
              <a:rPr lang="en-US" sz="2600" dirty="0" smtClean="0"/>
              <a:t>Insurance coverage</a:t>
            </a:r>
            <a:endParaRPr lang="en-US" sz="2600" dirty="0"/>
          </a:p>
        </p:txBody>
      </p:sp>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98</a:t>
            </a:fld>
            <a:endParaRPr lang="en-US" dirty="0">
              <a:solidFill>
                <a:srgbClr val="000000"/>
              </a:solidFill>
            </a:endParaRPr>
          </a:p>
        </p:txBody>
      </p:sp>
    </p:spTree>
    <p:extLst>
      <p:ext uri="{BB962C8B-B14F-4D97-AF65-F5344CB8AC3E}">
        <p14:creationId xmlns:p14="http://schemas.microsoft.com/office/powerpoint/2010/main" val="302377553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3F7D8F-3CE0-40F1-926E-145929C5E968}" type="slidenum">
              <a:rPr lang="en-US" smtClean="0">
                <a:solidFill>
                  <a:srgbClr val="000000"/>
                </a:solidFill>
              </a:rPr>
              <a:pPr/>
              <a:t>99</a:t>
            </a:fld>
            <a:endParaRPr lang="en-US" dirty="0">
              <a:solidFill>
                <a:srgbClr val="000000"/>
              </a:solidFill>
            </a:endParaRPr>
          </a:p>
        </p:txBody>
      </p:sp>
      <p:sp>
        <p:nvSpPr>
          <p:cNvPr id="7" name="Rectangle 2"/>
          <p:cNvSpPr>
            <a:spLocks noGrp="1" noChangeArrowheads="1"/>
          </p:cNvSpPr>
          <p:nvPr>
            <p:ph type="title"/>
          </p:nvPr>
        </p:nvSpPr>
        <p:spPr>
          <a:xfrm>
            <a:off x="0" y="757989"/>
            <a:ext cx="9144000" cy="682882"/>
          </a:xfrm>
        </p:spPr>
        <p:txBody>
          <a:bodyPr>
            <a:noAutofit/>
          </a:bodyPr>
          <a:lstStyle/>
          <a:p>
            <a:r>
              <a:rPr lang="en-US" b="1" dirty="0" smtClean="0">
                <a:solidFill>
                  <a:srgbClr val="003366"/>
                </a:solidFill>
                <a:cs typeface="Times New Roman" pitchFamily="18" charset="0"/>
              </a:rPr>
              <a:t>HCV Treatment Timeline</a:t>
            </a:r>
          </a:p>
        </p:txBody>
      </p:sp>
      <p:sp>
        <p:nvSpPr>
          <p:cNvPr id="9" name="Right Arrow 8"/>
          <p:cNvSpPr/>
          <p:nvPr/>
        </p:nvSpPr>
        <p:spPr>
          <a:xfrm>
            <a:off x="457200" y="5571744"/>
            <a:ext cx="8418576" cy="5097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srgbClr val="003366"/>
                </a:solidFill>
              </a:rPr>
              <a:t>        2001              2011               2013               2014</a:t>
            </a:r>
            <a:endParaRPr lang="en-US" sz="2800" b="1" dirty="0">
              <a:solidFill>
                <a:srgbClr val="003366"/>
              </a:solidFill>
            </a:endParaRPr>
          </a:p>
        </p:txBody>
      </p:sp>
      <p:sp>
        <p:nvSpPr>
          <p:cNvPr id="10" name="Content Placeholder 2"/>
          <p:cNvSpPr>
            <a:spLocks noGrp="1"/>
          </p:cNvSpPr>
          <p:nvPr>
            <p:ph idx="1"/>
          </p:nvPr>
        </p:nvSpPr>
        <p:spPr>
          <a:xfrm>
            <a:off x="691896" y="1648137"/>
            <a:ext cx="1700784" cy="3533462"/>
          </a:xfrm>
        </p:spPr>
        <p:txBody>
          <a:bodyPr>
            <a:normAutofit/>
          </a:bodyPr>
          <a:lstStyle/>
          <a:p>
            <a:pPr marL="0" indent="0" algn="ctr">
              <a:spcBef>
                <a:spcPts val="0"/>
              </a:spcBef>
              <a:buNone/>
            </a:pPr>
            <a:r>
              <a:rPr lang="en-US" sz="1800" dirty="0" err="1" smtClean="0">
                <a:latin typeface="+mn-lt"/>
              </a:rPr>
              <a:t>Peginterferon</a:t>
            </a:r>
            <a:endParaRPr lang="en-US" sz="1800" dirty="0" smtClean="0">
              <a:latin typeface="+mn-lt"/>
            </a:endParaRPr>
          </a:p>
          <a:p>
            <a:pPr marL="0" indent="0" algn="ctr">
              <a:spcBef>
                <a:spcPts val="0"/>
              </a:spcBef>
              <a:buNone/>
            </a:pPr>
            <a:r>
              <a:rPr lang="en-US" sz="1800" dirty="0" smtClean="0">
                <a:latin typeface="+mn-lt"/>
              </a:rPr>
              <a:t>Injections </a:t>
            </a:r>
          </a:p>
          <a:p>
            <a:pPr marL="0" indent="0" algn="ctr">
              <a:spcBef>
                <a:spcPts val="0"/>
              </a:spcBef>
              <a:buNone/>
            </a:pPr>
            <a:r>
              <a:rPr lang="en-US" sz="1800" dirty="0" smtClean="0">
                <a:latin typeface="+mn-lt"/>
              </a:rPr>
              <a:t>and </a:t>
            </a:r>
            <a:r>
              <a:rPr lang="en-US" sz="1800" dirty="0" err="1" smtClean="0">
                <a:latin typeface="+mn-lt"/>
              </a:rPr>
              <a:t>Ribavirin</a:t>
            </a:r>
            <a:endParaRPr lang="en-US" sz="1800" dirty="0" smtClean="0">
              <a:latin typeface="+mn-lt"/>
            </a:endParaRPr>
          </a:p>
          <a:p>
            <a:pPr algn="ctr">
              <a:spcBef>
                <a:spcPts val="0"/>
              </a:spcBef>
              <a:buNone/>
            </a:pPr>
            <a:r>
              <a:rPr lang="en-US" sz="1800" b="1" dirty="0" smtClean="0">
                <a:solidFill>
                  <a:srgbClr val="003366"/>
                </a:solidFill>
                <a:latin typeface="+mn-lt"/>
              </a:rPr>
              <a:t>(PEG-IFN, RBV) </a:t>
            </a:r>
          </a:p>
          <a:p>
            <a:pPr algn="ctr">
              <a:spcBef>
                <a:spcPts val="0"/>
              </a:spcBef>
              <a:buNone/>
            </a:pPr>
            <a:r>
              <a:rPr lang="en-US" sz="1800" b="1" dirty="0" smtClean="0">
                <a:solidFill>
                  <a:srgbClr val="4F81BD"/>
                </a:solidFill>
                <a:latin typeface="+mn-lt"/>
              </a:rPr>
              <a:t>G1 &amp; G2 &amp; G3</a:t>
            </a:r>
            <a:endParaRPr lang="en-US" sz="1800" b="1" dirty="0">
              <a:solidFill>
                <a:srgbClr val="4F81BD"/>
              </a:solidFill>
              <a:latin typeface="+mn-lt"/>
            </a:endParaRPr>
          </a:p>
        </p:txBody>
      </p:sp>
      <p:sp>
        <p:nvSpPr>
          <p:cNvPr id="11" name="Content Placeholder 2"/>
          <p:cNvSpPr txBox="1">
            <a:spLocks/>
          </p:cNvSpPr>
          <p:nvPr/>
        </p:nvSpPr>
        <p:spPr>
          <a:xfrm>
            <a:off x="2548128" y="1648137"/>
            <a:ext cx="1716024" cy="3533463"/>
          </a:xfrm>
          <a:prstGeom prst="rect">
            <a:avLst/>
          </a:prstGeom>
        </p:spPr>
        <p:txBody>
          <a:bodyPr vert="horz" lIns="91440" tIns="45720" rIns="91440" bIns="45720" rtlCol="0">
            <a:normAutofit/>
          </a:bodyPr>
          <a:lstStyle/>
          <a:p>
            <a:pPr algn="ctr">
              <a:buNone/>
            </a:pPr>
            <a:r>
              <a:rPr lang="en-US" dirty="0" err="1" smtClean="0"/>
              <a:t>Peginterferon</a:t>
            </a:r>
            <a:endParaRPr lang="en-US" dirty="0" smtClean="0"/>
          </a:p>
          <a:p>
            <a:pPr algn="ctr">
              <a:buNone/>
            </a:pPr>
            <a:r>
              <a:rPr lang="en-US" dirty="0" smtClean="0"/>
              <a:t>Injections </a:t>
            </a:r>
          </a:p>
          <a:p>
            <a:pPr algn="ctr">
              <a:buNone/>
            </a:pPr>
            <a:r>
              <a:rPr lang="en-US" dirty="0" smtClean="0"/>
              <a:t>and </a:t>
            </a:r>
            <a:r>
              <a:rPr lang="en-US" dirty="0" err="1" smtClean="0"/>
              <a:t>Ribavirin</a:t>
            </a:r>
            <a:endParaRPr lang="en-US" dirty="0" smtClean="0"/>
          </a:p>
          <a:p>
            <a:pPr marR="0" lvl="0" algn="ctr" defTabSz="457200" rtl="0" eaLnBrk="1" fontAlgn="auto" latinLnBrk="0" hangingPunct="1">
              <a:buClrTx/>
              <a:buSzTx/>
              <a:buFont typeface="Arial"/>
              <a:buNone/>
              <a:tabLst/>
              <a:defRPr/>
            </a:pPr>
            <a:r>
              <a:rPr kumimoji="0" lang="en-US" sz="1800" b="0" i="0" u="none" strike="noStrike" kern="1200" cap="none" spc="0" normalizeH="0" baseline="0" noProof="0" dirty="0" smtClean="0">
                <a:ln>
                  <a:noFill/>
                </a:ln>
                <a:solidFill>
                  <a:schemeClr val="tx1"/>
                </a:solidFill>
                <a:effectLst/>
                <a:uLnTx/>
                <a:uFillTx/>
                <a:ea typeface="+mn-ea"/>
                <a:cs typeface="Arial" panose="020B0604020202020204" pitchFamily="34" charset="0"/>
              </a:rPr>
              <a:t>   </a:t>
            </a:r>
            <a:r>
              <a:rPr kumimoji="0" lang="en-US" sz="1800" b="0" i="0" u="none" strike="noStrike" kern="1200" cap="none" spc="0" normalizeH="0" baseline="0" noProof="0" dirty="0" err="1" smtClean="0">
                <a:ln>
                  <a:noFill/>
                </a:ln>
                <a:solidFill>
                  <a:schemeClr val="tx1"/>
                </a:solidFill>
                <a:effectLst/>
                <a:uLnTx/>
                <a:uFillTx/>
                <a:ea typeface="+mn-ea"/>
                <a:cs typeface="Arial" panose="020B0604020202020204" pitchFamily="34" charset="0"/>
              </a:rPr>
              <a:t>Boceprevir</a:t>
            </a:r>
            <a:r>
              <a:rPr kumimoji="0" lang="en-US" sz="1800" b="0" i="0" u="none" strike="noStrike" kern="1200" cap="none" spc="0" normalizeH="0" baseline="0" noProof="0" dirty="0" smtClean="0">
                <a:ln>
                  <a:noFill/>
                </a:ln>
                <a:solidFill>
                  <a:schemeClr val="tx1"/>
                </a:solidFill>
                <a:effectLst/>
                <a:uLnTx/>
                <a:uFillTx/>
                <a:ea typeface="+mn-ea"/>
                <a:cs typeface="Arial" panose="020B0604020202020204" pitchFamily="34" charset="0"/>
              </a:rPr>
              <a:t>        &amp; </a:t>
            </a:r>
            <a:r>
              <a:rPr kumimoji="0" lang="en-US" sz="1800" b="0" i="0" u="none" strike="noStrike" kern="1200" cap="none" spc="0" normalizeH="0" baseline="0" noProof="0" dirty="0" err="1" smtClean="0">
                <a:ln>
                  <a:noFill/>
                </a:ln>
                <a:solidFill>
                  <a:schemeClr val="tx1"/>
                </a:solidFill>
                <a:effectLst/>
                <a:uLnTx/>
                <a:uFillTx/>
                <a:ea typeface="+mn-ea"/>
                <a:cs typeface="Arial" panose="020B0604020202020204" pitchFamily="34" charset="0"/>
              </a:rPr>
              <a:t>Teleprevir</a:t>
            </a:r>
            <a:endParaRPr kumimoji="0" lang="en-US"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R="0" lvl="0" algn="ctr" defTabSz="457200" rtl="0" eaLnBrk="1" fontAlgn="auto" latinLnBrk="0" hangingPunct="1">
              <a:buClrTx/>
              <a:buSzTx/>
              <a:buFont typeface="Arial"/>
              <a:buNone/>
              <a:tabLst/>
              <a:defRPr/>
            </a:pPr>
            <a:r>
              <a:rPr kumimoji="0" lang="en-US" sz="1800" b="1" i="0" u="none" strike="noStrike" kern="1200" cap="none" spc="0" normalizeH="0" baseline="0" noProof="0" dirty="0" smtClean="0">
                <a:ln>
                  <a:noFill/>
                </a:ln>
                <a:solidFill>
                  <a:srgbClr val="003366"/>
                </a:solidFill>
                <a:effectLst/>
                <a:uLnTx/>
                <a:uFillTx/>
                <a:ea typeface="+mn-ea"/>
                <a:cs typeface="Arial" panose="020B0604020202020204" pitchFamily="34" charset="0"/>
              </a:rPr>
              <a:t>(PEG-IFN</a:t>
            </a:r>
            <a:r>
              <a:rPr lang="en-US" b="1" dirty="0" smtClean="0">
                <a:solidFill>
                  <a:srgbClr val="003366"/>
                </a:solidFill>
                <a:cs typeface="Arial" panose="020B0604020202020204" pitchFamily="34" charset="0"/>
              </a:rPr>
              <a:t>, </a:t>
            </a:r>
            <a:r>
              <a:rPr kumimoji="0" lang="en-US" sz="1800" b="1" i="0" u="none" strike="noStrike" kern="1200" cap="none" spc="0" normalizeH="0" baseline="0" noProof="0" dirty="0" smtClean="0">
                <a:ln>
                  <a:noFill/>
                </a:ln>
                <a:solidFill>
                  <a:srgbClr val="003366"/>
                </a:solidFill>
                <a:effectLst/>
                <a:uLnTx/>
                <a:uFillTx/>
                <a:ea typeface="+mn-ea"/>
                <a:cs typeface="Arial" panose="020B0604020202020204" pitchFamily="34" charset="0"/>
              </a:rPr>
              <a:t>RBV) </a:t>
            </a:r>
            <a:r>
              <a:rPr kumimoji="0" lang="en-US" sz="1800" b="1" i="0" u="none" strike="noStrike" kern="1200" cap="none" spc="0" normalizeH="0" baseline="0" noProof="0" dirty="0" smtClean="0">
                <a:ln>
                  <a:noFill/>
                </a:ln>
                <a:solidFill>
                  <a:srgbClr val="4F81BD"/>
                </a:solidFill>
                <a:effectLst/>
                <a:uLnTx/>
                <a:uFillTx/>
                <a:ea typeface="+mn-ea"/>
                <a:cs typeface="Arial" panose="020B0604020202020204" pitchFamily="34" charset="0"/>
              </a:rPr>
              <a:t>G1</a:t>
            </a:r>
            <a:endParaRPr kumimoji="0" lang="en-US" sz="1800" b="1" i="0" u="none" strike="noStrike" kern="1200" cap="none" spc="0" normalizeH="0" baseline="0" noProof="0" dirty="0">
              <a:ln>
                <a:noFill/>
              </a:ln>
              <a:solidFill>
                <a:srgbClr val="4F81BD"/>
              </a:solidFill>
              <a:effectLst/>
              <a:uLnTx/>
              <a:uFillTx/>
              <a:ea typeface="+mn-ea"/>
              <a:cs typeface="Arial" panose="020B0604020202020204" pitchFamily="34" charset="0"/>
            </a:endParaRPr>
          </a:p>
        </p:txBody>
      </p:sp>
      <p:sp>
        <p:nvSpPr>
          <p:cNvPr id="12" name="Content Placeholder 2"/>
          <p:cNvSpPr txBox="1">
            <a:spLocks/>
          </p:cNvSpPr>
          <p:nvPr/>
        </p:nvSpPr>
        <p:spPr>
          <a:xfrm>
            <a:off x="4264152" y="1648135"/>
            <a:ext cx="2289048" cy="3923609"/>
          </a:xfrm>
          <a:prstGeom prst="rect">
            <a:avLst/>
          </a:prstGeom>
        </p:spPr>
        <p:txBody>
          <a:bodyPr vert="horz" lIns="91440" tIns="45720" rIns="91440" bIns="45720" rtlCol="0">
            <a:normAutofit/>
          </a:bodyPr>
          <a:lstStyle/>
          <a:p>
            <a:pPr algn="ctr"/>
            <a:r>
              <a:rPr lang="en-US" dirty="0" err="1" smtClean="0"/>
              <a:t>Simprevir</a:t>
            </a:r>
            <a:r>
              <a:rPr lang="en-US" dirty="0" smtClean="0"/>
              <a:t>, Interferon, &amp; </a:t>
            </a:r>
            <a:r>
              <a:rPr lang="en-US" dirty="0" err="1" smtClean="0"/>
              <a:t>Ribavirin</a:t>
            </a:r>
            <a:r>
              <a:rPr lang="en-US" dirty="0" smtClean="0"/>
              <a:t> </a:t>
            </a:r>
            <a:endParaRPr kumimoji="0" lang="en-US" sz="1800" b="0" i="0" u="none" strike="noStrike" kern="1200" cap="none" spc="0" normalizeH="0" baseline="0" noProof="0" dirty="0" smtClean="0">
              <a:ln>
                <a:noFill/>
              </a:ln>
              <a:solidFill>
                <a:schemeClr val="tx1"/>
              </a:solidFill>
              <a:effectLst/>
              <a:uLnTx/>
              <a:uFillTx/>
              <a:ea typeface="+mn-ea"/>
              <a:cs typeface="Arial" panose="020B0604020202020204" pitchFamily="34" charset="0"/>
            </a:endParaRPr>
          </a:p>
          <a:p>
            <a:pPr marR="0" lvl="0" algn="ctr" defTabSz="457200" rtl="0" eaLnBrk="1" fontAlgn="auto" latinLnBrk="0" hangingPunct="1">
              <a:spcAft>
                <a:spcPts val="600"/>
              </a:spcAft>
              <a:buClrTx/>
              <a:buSzTx/>
              <a:buFont typeface="Arial"/>
              <a:buNone/>
              <a:tabLst/>
              <a:defRPr/>
            </a:pPr>
            <a:r>
              <a:rPr kumimoji="0" lang="en-US" sz="1800" b="1" i="0" u="none" strike="noStrike" kern="1200" cap="none" spc="0" normalizeH="0" baseline="0" noProof="0" dirty="0" smtClean="0">
                <a:ln>
                  <a:noFill/>
                </a:ln>
                <a:solidFill>
                  <a:srgbClr val="003366"/>
                </a:solidFill>
                <a:effectLst/>
                <a:uLnTx/>
                <a:uFillTx/>
                <a:ea typeface="+mn-ea"/>
                <a:cs typeface="Arial" panose="020B0604020202020204" pitchFamily="34" charset="0"/>
              </a:rPr>
              <a:t>(SIM, PEG-IFN</a:t>
            </a:r>
            <a:r>
              <a:rPr lang="en-US" b="1" dirty="0" smtClean="0">
                <a:solidFill>
                  <a:srgbClr val="003366"/>
                </a:solidFill>
                <a:cs typeface="Arial" panose="020B0604020202020204" pitchFamily="34" charset="0"/>
              </a:rPr>
              <a:t>,</a:t>
            </a:r>
            <a:r>
              <a:rPr kumimoji="0" lang="en-US" sz="1800" b="1" i="0" u="none" strike="noStrike" kern="1200" cap="none" spc="0" normalizeH="0" noProof="0" dirty="0" smtClean="0">
                <a:ln>
                  <a:noFill/>
                </a:ln>
                <a:solidFill>
                  <a:srgbClr val="003366"/>
                </a:solidFill>
                <a:effectLst/>
                <a:uLnTx/>
                <a:uFillTx/>
                <a:ea typeface="+mn-ea"/>
                <a:cs typeface="Arial" panose="020B0604020202020204" pitchFamily="34" charset="0"/>
              </a:rPr>
              <a:t> </a:t>
            </a:r>
            <a:r>
              <a:rPr kumimoji="0" lang="en-US" sz="1800" b="1" i="0" u="none" strike="noStrike" kern="1200" cap="none" spc="0" normalizeH="0" baseline="0" noProof="0" dirty="0" smtClean="0">
                <a:ln>
                  <a:noFill/>
                </a:ln>
                <a:solidFill>
                  <a:srgbClr val="003366"/>
                </a:solidFill>
                <a:effectLst/>
                <a:uLnTx/>
                <a:uFillTx/>
                <a:ea typeface="+mn-ea"/>
                <a:cs typeface="Arial" panose="020B0604020202020204" pitchFamily="34" charset="0"/>
              </a:rPr>
              <a:t>RBV) </a:t>
            </a:r>
            <a:r>
              <a:rPr kumimoji="0" lang="en-US" sz="1800" b="1" i="0" u="none" strike="noStrike" kern="1200" cap="none" spc="0" normalizeH="0" baseline="0" noProof="0" dirty="0" smtClean="0">
                <a:ln>
                  <a:noFill/>
                </a:ln>
                <a:solidFill>
                  <a:srgbClr val="4F81BD"/>
                </a:solidFill>
                <a:effectLst/>
                <a:uLnTx/>
                <a:uFillTx/>
                <a:ea typeface="+mn-ea"/>
                <a:cs typeface="Arial" panose="020B0604020202020204" pitchFamily="34" charset="0"/>
              </a:rPr>
              <a:t>G1</a:t>
            </a:r>
            <a:endParaRPr lang="en-US" dirty="0" smtClean="0">
              <a:solidFill>
                <a:srgbClr val="4F81BD"/>
              </a:solidFill>
              <a:cs typeface="Arial" panose="020B0604020202020204" pitchFamily="34" charset="0"/>
            </a:endParaRPr>
          </a:p>
          <a:p>
            <a:pPr marR="0" lvl="0" algn="ctr" defTabSz="457200" rtl="0" eaLnBrk="1" fontAlgn="auto" latinLnBrk="0" hangingPunct="1">
              <a:buClrTx/>
              <a:buSzTx/>
              <a:buFont typeface="Arial"/>
              <a:buNone/>
              <a:tabLst/>
              <a:defRPr/>
            </a:pPr>
            <a:r>
              <a:rPr kumimoji="0" lang="en-US" sz="1800" b="0" i="0" u="none" strike="noStrike" kern="1200" cap="none" spc="0" normalizeH="0" baseline="0" noProof="0" dirty="0" err="1" smtClean="0">
                <a:ln>
                  <a:noFill/>
                </a:ln>
                <a:solidFill>
                  <a:schemeClr val="tx1"/>
                </a:solidFill>
                <a:effectLst/>
                <a:uLnTx/>
                <a:uFillTx/>
                <a:ea typeface="+mn-ea"/>
                <a:cs typeface="Arial" panose="020B0604020202020204" pitchFamily="34" charset="0"/>
              </a:rPr>
              <a:t>Sofosbuvir</a:t>
            </a:r>
            <a:r>
              <a:rPr kumimoji="0" lang="en-US" sz="1800" b="0" i="0" u="none" strike="noStrike" kern="1200" cap="none" spc="0" normalizeH="0" baseline="0" noProof="0" dirty="0" smtClean="0">
                <a:ln>
                  <a:noFill/>
                </a:ln>
                <a:solidFill>
                  <a:schemeClr val="tx1"/>
                </a:solidFill>
                <a:effectLst/>
                <a:uLnTx/>
                <a:uFillTx/>
                <a:ea typeface="+mn-ea"/>
                <a:cs typeface="Arial" panose="020B0604020202020204" pitchFamily="34" charset="0"/>
              </a:rPr>
              <a:t>, Interferon,</a:t>
            </a:r>
            <a:r>
              <a:rPr kumimoji="0" lang="en-US" sz="1800" b="0" i="0" u="none" strike="noStrike" kern="1200" cap="none" spc="0" normalizeH="0" noProof="0" dirty="0" smtClean="0">
                <a:ln>
                  <a:noFill/>
                </a:ln>
                <a:solidFill>
                  <a:schemeClr val="tx1"/>
                </a:solidFill>
                <a:effectLst/>
                <a:uLnTx/>
                <a:uFillTx/>
                <a:ea typeface="+mn-ea"/>
                <a:cs typeface="Arial" panose="020B0604020202020204" pitchFamily="34" charset="0"/>
              </a:rPr>
              <a:t> </a:t>
            </a:r>
            <a:r>
              <a:rPr kumimoji="0" lang="en-US" sz="1800" b="0" i="0" u="none" strike="noStrike" kern="1200" cap="none" spc="0" normalizeH="0" noProof="0" dirty="0" err="1" smtClean="0">
                <a:ln>
                  <a:noFill/>
                </a:ln>
                <a:solidFill>
                  <a:schemeClr val="tx1"/>
                </a:solidFill>
                <a:effectLst/>
                <a:uLnTx/>
                <a:uFillTx/>
                <a:ea typeface="+mn-ea"/>
                <a:cs typeface="Arial" panose="020B0604020202020204" pitchFamily="34" charset="0"/>
              </a:rPr>
              <a:t>Ribavirin</a:t>
            </a:r>
            <a:endParaRPr lang="en-US" baseline="0" dirty="0" smtClean="0">
              <a:cs typeface="Arial" panose="020B0604020202020204" pitchFamily="34" charset="0"/>
            </a:endParaRPr>
          </a:p>
          <a:p>
            <a:pPr marR="0" lvl="0" algn="ctr" defTabSz="457200" rtl="0" eaLnBrk="1" fontAlgn="auto" latinLnBrk="0" hangingPunct="1">
              <a:spcAft>
                <a:spcPts val="600"/>
              </a:spcAft>
              <a:buClrTx/>
              <a:buSzTx/>
              <a:buFont typeface="Arial"/>
              <a:buNone/>
              <a:tabLst/>
              <a:defRPr/>
            </a:pPr>
            <a:r>
              <a:rPr kumimoji="0" lang="en-US" sz="1800" b="1" i="0" u="none" strike="noStrike" kern="1200" cap="none" spc="0" normalizeH="0" noProof="0" dirty="0" smtClean="0">
                <a:ln>
                  <a:noFill/>
                </a:ln>
                <a:solidFill>
                  <a:srgbClr val="003366"/>
                </a:solidFill>
                <a:effectLst/>
                <a:uLnTx/>
                <a:uFillTx/>
                <a:ea typeface="+mn-ea"/>
                <a:cs typeface="Arial" panose="020B0604020202020204" pitchFamily="34" charset="0"/>
              </a:rPr>
              <a:t>(SOF,PEG-INF, RBV) </a:t>
            </a:r>
            <a:r>
              <a:rPr kumimoji="0" lang="en-US" sz="1800" b="1" i="0" u="none" strike="noStrike" kern="1200" cap="none" spc="0" normalizeH="0" noProof="0" dirty="0" smtClean="0">
                <a:ln>
                  <a:noFill/>
                </a:ln>
                <a:solidFill>
                  <a:srgbClr val="4F81BD"/>
                </a:solidFill>
                <a:effectLst/>
                <a:uLnTx/>
                <a:uFillTx/>
                <a:ea typeface="+mn-ea"/>
                <a:cs typeface="Arial" panose="020B0604020202020204" pitchFamily="34" charset="0"/>
              </a:rPr>
              <a:t>G1</a:t>
            </a:r>
            <a:endParaRPr lang="en-US" b="1" baseline="0" dirty="0" smtClean="0">
              <a:solidFill>
                <a:srgbClr val="003366"/>
              </a:solidFill>
              <a:cs typeface="Arial" panose="020B0604020202020204" pitchFamily="34" charset="0"/>
            </a:endParaRPr>
          </a:p>
          <a:p>
            <a:pPr marR="0" lvl="0" algn="ctr" defTabSz="457200" rtl="0" eaLnBrk="1" fontAlgn="auto" latinLnBrk="0" hangingPunct="1">
              <a:buClrTx/>
              <a:buSzTx/>
              <a:buFont typeface="Arial"/>
              <a:buNone/>
              <a:tabLst/>
              <a:defRPr/>
            </a:pPr>
            <a:r>
              <a:rPr kumimoji="0" lang="en-US" sz="1800" i="0" u="none" strike="noStrike" kern="1200" cap="none" spc="0" normalizeH="0" noProof="0" dirty="0" err="1" smtClean="0">
                <a:ln>
                  <a:noFill/>
                </a:ln>
                <a:effectLst/>
                <a:uLnTx/>
                <a:uFillTx/>
                <a:ea typeface="+mn-ea"/>
                <a:cs typeface="Arial" panose="020B0604020202020204" pitchFamily="34" charset="0"/>
              </a:rPr>
              <a:t>Sofosbuvir</a:t>
            </a:r>
            <a:r>
              <a:rPr kumimoji="0" lang="en-US" sz="1800" i="0" u="none" strike="noStrike" kern="1200" cap="none" spc="0" normalizeH="0" noProof="0" dirty="0" smtClean="0">
                <a:ln>
                  <a:noFill/>
                </a:ln>
                <a:effectLst/>
                <a:uLnTx/>
                <a:uFillTx/>
                <a:ea typeface="+mn-ea"/>
                <a:cs typeface="Arial" panose="020B0604020202020204" pitchFamily="34" charset="0"/>
              </a:rPr>
              <a:t> &amp; </a:t>
            </a:r>
            <a:r>
              <a:rPr kumimoji="0" lang="en-US" sz="1800" i="0" u="none" strike="noStrike" kern="1200" cap="none" spc="0" normalizeH="0" noProof="0" dirty="0" err="1" smtClean="0">
                <a:ln>
                  <a:noFill/>
                </a:ln>
                <a:effectLst/>
                <a:uLnTx/>
                <a:uFillTx/>
                <a:ea typeface="+mn-ea"/>
                <a:cs typeface="Arial" panose="020B0604020202020204" pitchFamily="34" charset="0"/>
              </a:rPr>
              <a:t>Ribavirin</a:t>
            </a:r>
            <a:endParaRPr kumimoji="0" lang="en-US" sz="1800" i="0" u="none" strike="noStrike" kern="1200" cap="none" spc="0" normalizeH="0" noProof="0" dirty="0" smtClean="0">
              <a:ln>
                <a:noFill/>
              </a:ln>
              <a:effectLst/>
              <a:uLnTx/>
              <a:uFillTx/>
              <a:ea typeface="+mn-ea"/>
              <a:cs typeface="Arial" panose="020B0604020202020204" pitchFamily="34" charset="0"/>
            </a:endParaRPr>
          </a:p>
          <a:p>
            <a:pPr marR="0" lvl="0" algn="ctr" defTabSz="457200" rtl="0" eaLnBrk="1" fontAlgn="auto" latinLnBrk="0" hangingPunct="1">
              <a:spcAft>
                <a:spcPts val="600"/>
              </a:spcAft>
              <a:buClrTx/>
              <a:buSzTx/>
              <a:buFont typeface="Arial"/>
              <a:buNone/>
              <a:tabLst/>
              <a:defRPr/>
            </a:pPr>
            <a:r>
              <a:rPr lang="en-US" b="1" baseline="0" dirty="0" smtClean="0">
                <a:solidFill>
                  <a:srgbClr val="003366"/>
                </a:solidFill>
                <a:cs typeface="Arial" panose="020B0604020202020204" pitchFamily="34" charset="0"/>
              </a:rPr>
              <a:t>(SOF, RBV) </a:t>
            </a:r>
            <a:r>
              <a:rPr lang="en-US" b="1" baseline="0" dirty="0" smtClean="0">
                <a:solidFill>
                  <a:srgbClr val="4F81BD"/>
                </a:solidFill>
                <a:cs typeface="Arial" panose="020B0604020202020204" pitchFamily="34" charset="0"/>
              </a:rPr>
              <a:t>G2 &amp; G3</a:t>
            </a:r>
          </a:p>
          <a:p>
            <a:pPr marR="0" lvl="0" algn="ctr" defTabSz="457200" rtl="0" eaLnBrk="1" fontAlgn="auto" latinLnBrk="0" hangingPunct="1">
              <a:buClrTx/>
              <a:buSzTx/>
              <a:buFont typeface="Arial"/>
              <a:buNone/>
              <a:tabLst/>
              <a:defRPr/>
            </a:pPr>
            <a:r>
              <a:rPr lang="en-US" dirty="0" err="1" smtClean="0">
                <a:cs typeface="Arial" panose="020B0604020202020204" pitchFamily="34" charset="0"/>
              </a:rPr>
              <a:t>Sofosbuvir</a:t>
            </a:r>
            <a:r>
              <a:rPr lang="en-US" dirty="0" smtClean="0">
                <a:cs typeface="Arial" panose="020B0604020202020204" pitchFamily="34" charset="0"/>
              </a:rPr>
              <a:t>, Interferon, </a:t>
            </a:r>
            <a:r>
              <a:rPr lang="en-US" dirty="0" err="1" smtClean="0">
                <a:cs typeface="Arial" panose="020B0604020202020204" pitchFamily="34" charset="0"/>
              </a:rPr>
              <a:t>Ribavirin</a:t>
            </a:r>
            <a:endParaRPr lang="en-US" dirty="0" smtClean="0">
              <a:cs typeface="Arial" panose="020B0604020202020204" pitchFamily="34" charset="0"/>
            </a:endParaRPr>
          </a:p>
          <a:p>
            <a:pPr marR="0" lvl="0" algn="ctr" defTabSz="457200" rtl="0" eaLnBrk="1" fontAlgn="auto" latinLnBrk="0" hangingPunct="1">
              <a:buClrTx/>
              <a:buSzTx/>
              <a:buFont typeface="Arial"/>
              <a:buNone/>
              <a:tabLst/>
              <a:defRPr/>
            </a:pPr>
            <a:r>
              <a:rPr lang="en-US" b="1" baseline="0" dirty="0" smtClean="0">
                <a:solidFill>
                  <a:srgbClr val="003366"/>
                </a:solidFill>
                <a:cs typeface="Arial" panose="020B0604020202020204" pitchFamily="34" charset="0"/>
              </a:rPr>
              <a:t>(SOF, PEG-IFN, RBV) </a:t>
            </a:r>
            <a:r>
              <a:rPr lang="en-US" b="1" baseline="0" dirty="0" smtClean="0">
                <a:solidFill>
                  <a:srgbClr val="4F81BD"/>
                </a:solidFill>
                <a:cs typeface="Arial" panose="020B0604020202020204" pitchFamily="34" charset="0"/>
              </a:rPr>
              <a:t>G3</a:t>
            </a:r>
          </a:p>
          <a:p>
            <a:pPr marR="0" lvl="0" algn="ctr" defTabSz="457200" rtl="0" eaLnBrk="1" fontAlgn="auto" latinLnBrk="0" hangingPunct="1">
              <a:buClrTx/>
              <a:buSzTx/>
              <a:buFont typeface="Arial"/>
              <a:buNone/>
              <a:tabLst/>
              <a:defRPr/>
            </a:pPr>
            <a:endParaRPr kumimoji="0" lang="en-US" sz="1800" b="1" i="0" u="none" strike="noStrike" kern="1200" cap="none" spc="0" normalizeH="0" baseline="0" noProof="0" dirty="0">
              <a:ln>
                <a:noFill/>
              </a:ln>
              <a:solidFill>
                <a:srgbClr val="4F81BD"/>
              </a:solidFill>
              <a:effectLst/>
              <a:uLnTx/>
              <a:uFillTx/>
              <a:ea typeface="+mn-ea"/>
              <a:cs typeface="Arial" panose="020B0604020202020204" pitchFamily="34" charset="0"/>
            </a:endParaRPr>
          </a:p>
        </p:txBody>
      </p:sp>
      <p:sp>
        <p:nvSpPr>
          <p:cNvPr id="13" name="Content Placeholder 2"/>
          <p:cNvSpPr txBox="1">
            <a:spLocks/>
          </p:cNvSpPr>
          <p:nvPr/>
        </p:nvSpPr>
        <p:spPr>
          <a:xfrm>
            <a:off x="6327648" y="1648137"/>
            <a:ext cx="2048256" cy="3923607"/>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lang="en-US" dirty="0" err="1" smtClean="0">
                <a:cs typeface="Arial" panose="020B0604020202020204" pitchFamily="34" charset="0"/>
              </a:rPr>
              <a:t>S</a:t>
            </a:r>
            <a:r>
              <a:rPr kumimoji="0" lang="en-US" b="0" i="0" u="none" strike="noStrike" kern="1200" cap="none" spc="0" normalizeH="0" baseline="0" noProof="0" dirty="0" err="1" smtClean="0">
                <a:ln>
                  <a:noFill/>
                </a:ln>
                <a:solidFill>
                  <a:schemeClr val="tx1"/>
                </a:solidFill>
                <a:effectLst/>
                <a:uLnTx/>
                <a:uFillTx/>
                <a:latin typeface="+mn-lt"/>
                <a:ea typeface="+mn-ea"/>
                <a:cs typeface="Arial" panose="020B0604020202020204" pitchFamily="34" charset="0"/>
              </a:rPr>
              <a:t>ofosbuvir</a:t>
            </a:r>
            <a:r>
              <a:rPr kumimoji="0" lang="en-US"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a:t>
            </a:r>
            <a:r>
              <a:rPr kumimoji="0" lang="en-US" b="0" i="0" u="none" strike="noStrike" kern="1200" cap="none" spc="0" normalizeH="0" noProof="0" dirty="0" smtClean="0">
                <a:ln>
                  <a:noFill/>
                </a:ln>
                <a:solidFill>
                  <a:schemeClr val="tx1"/>
                </a:solidFill>
                <a:effectLst/>
                <a:uLnTx/>
                <a:uFillTx/>
                <a:latin typeface="+mn-lt"/>
                <a:ea typeface="+mn-ea"/>
                <a:cs typeface="Arial" panose="020B0604020202020204" pitchFamily="34" charset="0"/>
              </a:rPr>
              <a:t> </a:t>
            </a:r>
            <a:r>
              <a:rPr lang="en-US" dirty="0" smtClean="0">
                <a:cs typeface="Arial" panose="020B0604020202020204" pitchFamily="34" charset="0"/>
              </a:rPr>
              <a:t>L</a:t>
            </a:r>
            <a:r>
              <a:rPr kumimoji="0" lang="en-US" b="0" i="0" u="none" strike="noStrike" kern="1200" cap="none" spc="0" normalizeH="0" baseline="0" noProof="0" dirty="0" err="1" smtClean="0">
                <a:ln>
                  <a:noFill/>
                </a:ln>
                <a:solidFill>
                  <a:schemeClr val="tx1"/>
                </a:solidFill>
                <a:effectLst/>
                <a:uLnTx/>
                <a:uFillTx/>
                <a:latin typeface="+mn-lt"/>
                <a:ea typeface="+mn-ea"/>
                <a:cs typeface="Arial" panose="020B0604020202020204" pitchFamily="34" charset="0"/>
              </a:rPr>
              <a:t>edipasvir</a:t>
            </a:r>
            <a:endParaRPr kumimoji="0" lang="en-US"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endParaRPr>
          </a:p>
          <a:p>
            <a:pPr marL="0" marR="0" lvl="0" indent="0" algn="ctr" defTabSz="457200" rtl="0" eaLnBrk="1" fontAlgn="auto" latinLnBrk="0" hangingPunct="1">
              <a:lnSpc>
                <a:spcPct val="100000"/>
              </a:lnSpc>
              <a:spcAft>
                <a:spcPts val="600"/>
              </a:spcAft>
              <a:buClrTx/>
              <a:buSzTx/>
              <a:buFont typeface="Arial"/>
              <a:buNone/>
              <a:tabLst/>
              <a:defRPr/>
            </a:pPr>
            <a:r>
              <a:rPr lang="en-US" b="1" dirty="0" smtClean="0">
                <a:solidFill>
                  <a:srgbClr val="003366"/>
                </a:solidFill>
                <a:cs typeface="Arial" panose="020B0604020202020204" pitchFamily="34" charset="0"/>
              </a:rPr>
              <a:t>(SOF, LDV) </a:t>
            </a:r>
            <a:r>
              <a:rPr lang="en-US" b="1" dirty="0" smtClean="0">
                <a:solidFill>
                  <a:srgbClr val="4F81BD"/>
                </a:solidFill>
                <a:cs typeface="Arial" panose="020B0604020202020204" pitchFamily="34" charset="0"/>
              </a:rPr>
              <a:t>G1</a:t>
            </a:r>
            <a:endParaRPr lang="en-US" dirty="0" smtClean="0">
              <a:solidFill>
                <a:srgbClr val="4F81BD"/>
              </a:solidFill>
              <a:cs typeface="Arial" panose="020B0604020202020204" pitchFamily="34" charset="0"/>
            </a:endParaRPr>
          </a:p>
          <a:p>
            <a:pPr marL="0" marR="0" lvl="0" indent="0" algn="ctr" defTabSz="457200" rtl="0" eaLnBrk="1" fontAlgn="auto" latinLnBrk="0" hangingPunct="1">
              <a:buClrTx/>
              <a:buSzTx/>
              <a:buFont typeface="Arial"/>
              <a:buNone/>
              <a:tabLst/>
              <a:defRPr/>
            </a:pPr>
            <a:r>
              <a:rPr lang="en-US" dirty="0" err="1" smtClean="0">
                <a:cs typeface="Arial" panose="020B0604020202020204" pitchFamily="34" charset="0"/>
              </a:rPr>
              <a:t>Sofosbuvir</a:t>
            </a:r>
            <a:r>
              <a:rPr lang="en-US" dirty="0" smtClean="0">
                <a:cs typeface="Arial" panose="020B0604020202020204" pitchFamily="34" charset="0"/>
              </a:rPr>
              <a:t>, </a:t>
            </a:r>
            <a:r>
              <a:rPr lang="en-US" dirty="0" err="1" smtClean="0">
                <a:cs typeface="Arial" panose="020B0604020202020204" pitchFamily="34" charset="0"/>
              </a:rPr>
              <a:t>Simprevir</a:t>
            </a:r>
            <a:endParaRPr lang="en-US" b="1" dirty="0" smtClean="0">
              <a:solidFill>
                <a:srgbClr val="003366"/>
              </a:solidFill>
              <a:cs typeface="Arial" panose="020B0604020202020204" pitchFamily="34" charset="0"/>
            </a:endParaRPr>
          </a:p>
          <a:p>
            <a:pPr marL="0" marR="0" lvl="0" indent="0" algn="ctr" defTabSz="457200" rtl="0" eaLnBrk="1" fontAlgn="auto" latinLnBrk="0" hangingPunct="1">
              <a:spcAft>
                <a:spcPts val="600"/>
              </a:spcAft>
              <a:buClrTx/>
              <a:buSzTx/>
              <a:buFont typeface="Arial"/>
              <a:buNone/>
              <a:tabLst/>
              <a:defRPr/>
            </a:pPr>
            <a:r>
              <a:rPr kumimoji="0" lang="en-US" b="1" i="0" u="none" strike="noStrike" kern="1200" cap="none" spc="0" normalizeH="0" baseline="0" noProof="0" dirty="0" smtClean="0">
                <a:ln>
                  <a:noFill/>
                </a:ln>
                <a:solidFill>
                  <a:srgbClr val="003366"/>
                </a:solidFill>
                <a:effectLst/>
                <a:uLnTx/>
                <a:uFillTx/>
                <a:latin typeface="+mn-lt"/>
                <a:ea typeface="+mn-ea"/>
                <a:cs typeface="Arial" panose="020B0604020202020204" pitchFamily="34" charset="0"/>
              </a:rPr>
              <a:t>(SOF, SIM) </a:t>
            </a:r>
            <a:r>
              <a:rPr kumimoji="0" lang="en-US" b="1" i="0" u="none" strike="noStrike" kern="1200" cap="none" spc="0" normalizeH="0" baseline="0" noProof="0" dirty="0" smtClean="0">
                <a:ln>
                  <a:noFill/>
                </a:ln>
                <a:solidFill>
                  <a:srgbClr val="4F81BD"/>
                </a:solidFill>
                <a:effectLst/>
                <a:uLnTx/>
                <a:uFillTx/>
                <a:latin typeface="+mn-lt"/>
                <a:ea typeface="+mn-ea"/>
                <a:cs typeface="Arial" panose="020B0604020202020204" pitchFamily="34" charset="0"/>
              </a:rPr>
              <a:t>G1</a:t>
            </a:r>
            <a:endParaRPr lang="en-US" dirty="0" smtClean="0">
              <a:solidFill>
                <a:srgbClr val="4F81BD"/>
              </a:solidFill>
              <a:cs typeface="Arial" panose="020B0604020202020204" pitchFamily="34" charset="0"/>
            </a:endParaRPr>
          </a:p>
          <a:p>
            <a:pPr marL="0" marR="0" lvl="0" indent="0" algn="ctr" defTabSz="457200" rtl="0" eaLnBrk="1" fontAlgn="auto" latinLnBrk="0" hangingPunct="1">
              <a:buClrTx/>
              <a:buSzTx/>
              <a:buFont typeface="Arial"/>
              <a:buNone/>
              <a:tabLst/>
              <a:defRPr/>
            </a:pPr>
            <a:r>
              <a:rPr kumimoji="0" lang="en-US" b="0" i="0" u="none" strike="noStrike" kern="1200" cap="none" spc="0" normalizeH="0" baseline="0" noProof="0" dirty="0" err="1" smtClean="0">
                <a:ln>
                  <a:noFill/>
                </a:ln>
                <a:solidFill>
                  <a:schemeClr val="tx1"/>
                </a:solidFill>
                <a:effectLst/>
                <a:uLnTx/>
                <a:uFillTx/>
                <a:latin typeface="+mn-lt"/>
                <a:ea typeface="+mn-ea"/>
                <a:cs typeface="Arial" panose="020B0604020202020204" pitchFamily="34" charset="0"/>
              </a:rPr>
              <a:t>Paritaprevir</a:t>
            </a:r>
            <a:r>
              <a:rPr kumimoji="0" lang="en-US"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 </a:t>
            </a:r>
            <a:r>
              <a:rPr kumimoji="0" lang="en-US" b="0" i="0" u="none" strike="noStrike" kern="1200" cap="none" spc="0" normalizeH="0" baseline="0" noProof="0" dirty="0" err="1" smtClean="0">
                <a:ln>
                  <a:noFill/>
                </a:ln>
                <a:solidFill>
                  <a:schemeClr val="tx1"/>
                </a:solidFill>
                <a:effectLst/>
                <a:uLnTx/>
                <a:uFillTx/>
                <a:latin typeface="+mn-lt"/>
                <a:ea typeface="+mn-ea"/>
                <a:cs typeface="Arial" panose="020B0604020202020204" pitchFamily="34" charset="0"/>
              </a:rPr>
              <a:t>Ritonavir</a:t>
            </a:r>
            <a:r>
              <a:rPr kumimoji="0" lang="en-US"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a:t>
            </a:r>
            <a:r>
              <a:rPr kumimoji="0" lang="en-US" b="0" i="0" u="none" strike="noStrike" kern="1200" cap="none" spc="0" normalizeH="0" noProof="0" dirty="0" smtClean="0">
                <a:ln>
                  <a:noFill/>
                </a:ln>
                <a:solidFill>
                  <a:schemeClr val="tx1"/>
                </a:solidFill>
                <a:effectLst/>
                <a:uLnTx/>
                <a:uFillTx/>
                <a:latin typeface="+mn-lt"/>
                <a:ea typeface="+mn-ea"/>
                <a:cs typeface="Arial" panose="020B0604020202020204" pitchFamily="34" charset="0"/>
              </a:rPr>
              <a:t>  </a:t>
            </a:r>
            <a:r>
              <a:rPr kumimoji="0" lang="en-US" b="0" i="0" u="none" strike="noStrike" kern="1200" cap="none" spc="0" normalizeH="0" noProof="0" dirty="0" err="1" smtClean="0">
                <a:ln>
                  <a:noFill/>
                </a:ln>
                <a:solidFill>
                  <a:schemeClr val="tx1"/>
                </a:solidFill>
                <a:effectLst/>
                <a:uLnTx/>
                <a:uFillTx/>
                <a:latin typeface="+mn-lt"/>
                <a:ea typeface="+mn-ea"/>
                <a:cs typeface="Arial" panose="020B0604020202020204" pitchFamily="34" charset="0"/>
              </a:rPr>
              <a:t>Ombitasvir</a:t>
            </a:r>
            <a:r>
              <a:rPr kumimoji="0" lang="en-US" b="0" i="0" u="none" strike="noStrike" kern="1200" cap="none" spc="0" normalizeH="0" noProof="0" dirty="0" smtClean="0">
                <a:ln>
                  <a:noFill/>
                </a:ln>
                <a:solidFill>
                  <a:schemeClr val="tx1"/>
                </a:solidFill>
                <a:effectLst/>
                <a:uLnTx/>
                <a:uFillTx/>
                <a:latin typeface="+mn-lt"/>
                <a:ea typeface="+mn-ea"/>
                <a:cs typeface="Arial" panose="020B0604020202020204" pitchFamily="34" charset="0"/>
              </a:rPr>
              <a:t>, </a:t>
            </a:r>
            <a:r>
              <a:rPr kumimoji="0" lang="en-US" b="0" i="0" u="none" strike="noStrike" kern="1200" cap="none" spc="0" normalizeH="0" noProof="0" dirty="0" err="1" smtClean="0">
                <a:ln>
                  <a:noFill/>
                </a:ln>
                <a:solidFill>
                  <a:schemeClr val="tx1"/>
                </a:solidFill>
                <a:effectLst/>
                <a:uLnTx/>
                <a:uFillTx/>
                <a:latin typeface="+mn-lt"/>
                <a:ea typeface="+mn-ea"/>
                <a:cs typeface="Arial" panose="020B0604020202020204" pitchFamily="34" charset="0"/>
              </a:rPr>
              <a:t>Dasabuvir</a:t>
            </a:r>
            <a:r>
              <a:rPr kumimoji="0" lang="en-US" b="0" i="0" u="none" strike="noStrike" kern="1200" cap="none" spc="0" normalizeH="0" noProof="0" dirty="0" smtClean="0">
                <a:ln>
                  <a:noFill/>
                </a:ln>
                <a:solidFill>
                  <a:schemeClr val="tx1"/>
                </a:solidFill>
                <a:effectLst/>
                <a:uLnTx/>
                <a:uFillTx/>
                <a:latin typeface="+mn-lt"/>
                <a:ea typeface="+mn-ea"/>
                <a:cs typeface="Arial" panose="020B0604020202020204" pitchFamily="34" charset="0"/>
              </a:rPr>
              <a:t> </a:t>
            </a:r>
            <a:r>
              <a:rPr lang="en-US" dirty="0" smtClean="0"/>
              <a:t>±</a:t>
            </a:r>
            <a:r>
              <a:rPr kumimoji="0" lang="en-US" b="0" i="0" u="none" strike="noStrike" kern="1200" cap="none" spc="0" normalizeH="0" noProof="0" dirty="0" smtClean="0">
                <a:ln>
                  <a:noFill/>
                </a:ln>
                <a:solidFill>
                  <a:schemeClr val="tx1"/>
                </a:solidFill>
                <a:effectLst/>
                <a:uLnTx/>
                <a:uFillTx/>
                <a:latin typeface="+mn-lt"/>
                <a:ea typeface="+mn-ea"/>
                <a:cs typeface="Arial" panose="020B0604020202020204" pitchFamily="34" charset="0"/>
              </a:rPr>
              <a:t>  </a:t>
            </a:r>
            <a:r>
              <a:rPr kumimoji="0" lang="en-US" b="0" i="0" u="none" strike="noStrike" kern="1200" cap="none" spc="0" normalizeH="0" noProof="0" dirty="0" err="1" smtClean="0">
                <a:ln>
                  <a:noFill/>
                </a:ln>
                <a:solidFill>
                  <a:schemeClr val="tx1"/>
                </a:solidFill>
                <a:effectLst/>
                <a:uLnTx/>
                <a:uFillTx/>
                <a:latin typeface="+mn-lt"/>
                <a:ea typeface="+mn-ea"/>
                <a:cs typeface="Arial" panose="020B0604020202020204" pitchFamily="34" charset="0"/>
              </a:rPr>
              <a:t>Ribavirin</a:t>
            </a:r>
            <a:endParaRPr kumimoji="0" lang="en-US" b="0" i="0" u="none" strike="noStrike" kern="1200" cap="none" spc="0" normalizeH="0" noProof="0" dirty="0" smtClean="0">
              <a:ln>
                <a:noFill/>
              </a:ln>
              <a:solidFill>
                <a:schemeClr val="tx1"/>
              </a:solidFill>
              <a:effectLst/>
              <a:uLnTx/>
              <a:uFillTx/>
              <a:latin typeface="+mn-lt"/>
              <a:ea typeface="+mn-ea"/>
              <a:cs typeface="Arial" panose="020B0604020202020204" pitchFamily="34" charset="0"/>
            </a:endParaRPr>
          </a:p>
          <a:p>
            <a:pPr lvl="0" algn="ctr"/>
            <a:r>
              <a:rPr lang="en-US" b="1" dirty="0" smtClean="0">
                <a:solidFill>
                  <a:srgbClr val="003366"/>
                </a:solidFill>
                <a:cs typeface="Arial" panose="020B0604020202020204" pitchFamily="34" charset="0"/>
              </a:rPr>
              <a:t>(3D </a:t>
            </a:r>
            <a:r>
              <a:rPr lang="en-US" b="1" dirty="0" smtClean="0">
                <a:solidFill>
                  <a:srgbClr val="003366"/>
                </a:solidFill>
              </a:rPr>
              <a:t>± RBV) </a:t>
            </a:r>
            <a:r>
              <a:rPr lang="en-US" b="1" dirty="0" smtClean="0">
                <a:solidFill>
                  <a:srgbClr val="4F81BD"/>
                </a:solidFill>
              </a:rPr>
              <a:t>G1</a:t>
            </a:r>
            <a:endParaRPr kumimoji="0" lang="en-US" b="1" i="0" u="none" strike="noStrike" kern="1200" cap="none" spc="0" normalizeH="0" noProof="0" dirty="0" smtClean="0">
              <a:ln>
                <a:noFill/>
              </a:ln>
              <a:solidFill>
                <a:srgbClr val="4F81BD"/>
              </a:solidFill>
              <a:effectLst/>
              <a:uLnTx/>
              <a:uFillTx/>
              <a:latin typeface="+mn-lt"/>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lang="en-US" sz="1600" dirty="0" smtClean="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lang="en-US" dirty="0" smtClean="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02377553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7116</TotalTime>
  <Words>23536</Words>
  <Application>Microsoft Macintosh PowerPoint</Application>
  <PresentationFormat>On-screen Show (4:3)</PresentationFormat>
  <Paragraphs>2441</Paragraphs>
  <Slides>130</Slides>
  <Notes>130</Notes>
  <HiddenSlides>0</HiddenSlides>
  <MMClips>0</MMClips>
  <ScaleCrop>false</ScaleCrop>
  <HeadingPairs>
    <vt:vector size="4" baseType="variant">
      <vt:variant>
        <vt:lpstr>Theme</vt:lpstr>
      </vt:variant>
      <vt:variant>
        <vt:i4>2</vt:i4>
      </vt:variant>
      <vt:variant>
        <vt:lpstr>Slide Titles</vt:lpstr>
      </vt:variant>
      <vt:variant>
        <vt:i4>130</vt:i4>
      </vt:variant>
    </vt:vector>
  </HeadingPairs>
  <TitlesOfParts>
    <vt:vector size="132" baseType="lpstr">
      <vt:lpstr>Office Theme</vt:lpstr>
      <vt:lpstr>Custom Design</vt:lpstr>
      <vt:lpstr>Increasing Hepatitis C Knowledge for Behavioral Health and Medical Providers</vt:lpstr>
      <vt:lpstr>HCV Current and Curriculum Authors</vt:lpstr>
      <vt:lpstr>The ATTC Network</vt:lpstr>
      <vt:lpstr>Logistics</vt:lpstr>
      <vt:lpstr>Training Goals</vt:lpstr>
      <vt:lpstr>Learning Objectives</vt:lpstr>
      <vt:lpstr>Training Agenda</vt:lpstr>
      <vt:lpstr>Introductions</vt:lpstr>
      <vt:lpstr>Training Rationale and Populations at Risk</vt:lpstr>
      <vt:lpstr>Hepatitis C Burden</vt:lpstr>
      <vt:lpstr>Bridging the Gap to a Cure</vt:lpstr>
      <vt:lpstr>Increase Hepatitis C Prevention</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HIV and Hepatitis A, B, &amp; C</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Transmission of Viral Infections </vt:lpstr>
      <vt:lpstr>Opportunities for Blood Borne Virus Transmission during Injection Drug Use</vt:lpstr>
      <vt:lpstr>PowerPoint Presentation</vt:lpstr>
      <vt:lpstr>Screening for Hepatitis C Infection </vt:lpstr>
      <vt:lpstr>Risk-Based Recommendations              for HCV Testing </vt:lpstr>
      <vt:lpstr>Other Factors Associated with Elevated Risk</vt:lpstr>
      <vt:lpstr>Emerging Trends</vt:lpstr>
      <vt:lpstr>Hepatitis Risk Assessments</vt:lpstr>
      <vt:lpstr>Hepatitis C Infection</vt:lpstr>
      <vt:lpstr>Characteristics of Hepatitis C</vt:lpstr>
      <vt:lpstr>History of Hepatitis C</vt:lpstr>
      <vt:lpstr>PowerPoint Presentation</vt:lpstr>
      <vt:lpstr>Acute* HCV Infection</vt:lpstr>
      <vt:lpstr>Chronic* HCV Infection</vt:lpstr>
      <vt:lpstr>Chronic HCV Infection “Extrahepatic” Manifestations</vt:lpstr>
      <vt:lpstr>Nonspecific Symptoms of Chronic Hepatitis C</vt:lpstr>
      <vt:lpstr>Cirrhosis</vt:lpstr>
      <vt:lpstr>Decompensated Cirrhosis</vt:lpstr>
      <vt:lpstr>Monitoring                                       Liver Health and Disease</vt:lpstr>
      <vt:lpstr>A Silent Killer</vt:lpstr>
      <vt:lpstr>Promoting Screening and Testing of Hepatitis C Infection</vt:lpstr>
      <vt:lpstr>Keys to Promoting HCV Testing</vt:lpstr>
      <vt:lpstr>Screening &amp; Testing for HCV</vt:lpstr>
      <vt:lpstr>Anti-HCV Tests</vt:lpstr>
      <vt:lpstr>Anti-HCV Tests</vt:lpstr>
      <vt:lpstr>   Anti-HCV Test Results  </vt:lpstr>
      <vt:lpstr>Non-Reactive Counseling Messages</vt:lpstr>
      <vt:lpstr>  Anti-HCV Test Results </vt:lpstr>
      <vt:lpstr>Reactive Counseling Messages</vt:lpstr>
      <vt:lpstr>Antibody Tests cannot Tell the Difference between…</vt:lpstr>
      <vt:lpstr>Diagnosing HCV Infection</vt:lpstr>
      <vt:lpstr>Working with HCV RNA Results</vt:lpstr>
      <vt:lpstr>Working with HCV RNA Results</vt:lpstr>
      <vt:lpstr>Not Detected/Detected Test Results</vt:lpstr>
      <vt:lpstr>Understanding Screening Results</vt:lpstr>
      <vt:lpstr>PowerPoint Presentation</vt:lpstr>
      <vt:lpstr>Activity</vt:lpstr>
      <vt:lpstr>Hepatitis C Treatment Monitoring, Evaluation, and Therapies</vt:lpstr>
      <vt:lpstr>Monitoring Progression of Hepatitis C</vt:lpstr>
      <vt:lpstr>Assess Alcohol Consumption </vt:lpstr>
      <vt:lpstr>Monitoring Progression of Hepatitis C</vt:lpstr>
      <vt:lpstr>Clinical Evaluation</vt:lpstr>
      <vt:lpstr>Treatment Factors to Consider</vt:lpstr>
      <vt:lpstr>HCV Treatment Timeline</vt:lpstr>
      <vt:lpstr>Treatment Markers &amp; Benefits</vt:lpstr>
      <vt:lpstr>Treatment Recommendations</vt:lpstr>
      <vt:lpstr>Treatment Restrictions</vt:lpstr>
      <vt:lpstr>Treatment Resources</vt:lpstr>
      <vt:lpstr>High Priorities for Treatment</vt:lpstr>
      <vt:lpstr>Current HCV Treatments</vt:lpstr>
      <vt:lpstr>Current HCV Treatments</vt:lpstr>
      <vt:lpstr>Current HCV Treatments</vt:lpstr>
      <vt:lpstr>Current HCV Treatments</vt:lpstr>
      <vt:lpstr>Sustained Virologic Response (SVR) to  All-Oral Antiviral Treatment for Hepatitis C</vt:lpstr>
      <vt:lpstr>Sustained Virologic Response (SVR) to  All-Oral Antiviral Treatment for Hepatitis C</vt:lpstr>
      <vt:lpstr>HIV and HCV Co-Infection</vt:lpstr>
      <vt:lpstr>Linking Patients Infected with Hepatitis C to Health Care Services</vt:lpstr>
      <vt:lpstr>Linkage to Hepatitis C Care</vt:lpstr>
      <vt:lpstr>Linkage to Hepatitis C Care</vt:lpstr>
      <vt:lpstr>PowerPoint Presentation</vt:lpstr>
      <vt:lpstr>HCV Cascade of Care: Intervention Clinical Outcomes</vt:lpstr>
      <vt:lpstr>Strategies for Hepatitis C  Testing and Linkage to Care</vt:lpstr>
      <vt:lpstr>Patient-Focused Interventions</vt:lpstr>
      <vt:lpstr>Provider-Focused Initiatives</vt:lpstr>
      <vt:lpstr>Management of HCV via Telemedicine Consultation and Teleconferencing</vt:lpstr>
      <vt:lpstr>Management of HCV via Telemedicine Consultation and Teleconferencing</vt:lpstr>
      <vt:lpstr>Provider-Focused Initiatives</vt:lpstr>
      <vt:lpstr>Community-Focused Forums</vt:lpstr>
      <vt:lpstr>Update Standards</vt:lpstr>
      <vt:lpstr>PowerPoint Presentation</vt:lpstr>
      <vt:lpstr>PowerPoint Presentation</vt:lpstr>
      <vt:lpstr>Integration Activity</vt:lpstr>
      <vt:lpstr>HCV Resources for Patients</vt:lpstr>
      <vt:lpstr>HCV Resources for Providers</vt:lpstr>
      <vt:lpstr>Thank you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Erin Flanagan</dc:creator>
  <cp:lastModifiedBy>Dave Gustafson</cp:lastModifiedBy>
  <cp:revision>206</cp:revision>
  <dcterms:created xsi:type="dcterms:W3CDTF">2014-09-15T19:10:02Z</dcterms:created>
  <dcterms:modified xsi:type="dcterms:W3CDTF">2015-05-28T20:33:06Z</dcterms:modified>
</cp:coreProperties>
</file>